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21"/>
  </p:notesMasterIdLst>
  <p:handoutMasterIdLst>
    <p:handoutMasterId r:id="rId22"/>
  </p:handoutMasterIdLst>
  <p:sldIdLst>
    <p:sldId id="275" r:id="rId2"/>
    <p:sldId id="570" r:id="rId3"/>
    <p:sldId id="316" r:id="rId4"/>
    <p:sldId id="337" r:id="rId5"/>
    <p:sldId id="379" r:id="rId6"/>
    <p:sldId id="376" r:id="rId7"/>
    <p:sldId id="378" r:id="rId8"/>
    <p:sldId id="374" r:id="rId9"/>
    <p:sldId id="369" r:id="rId10"/>
    <p:sldId id="377" r:id="rId11"/>
    <p:sldId id="372" r:id="rId12"/>
    <p:sldId id="347" r:id="rId13"/>
    <p:sldId id="370" r:id="rId14"/>
    <p:sldId id="371" r:id="rId15"/>
    <p:sldId id="364" r:id="rId16"/>
    <p:sldId id="354" r:id="rId17"/>
    <p:sldId id="356" r:id="rId18"/>
    <p:sldId id="343" r:id="rId19"/>
    <p:sldId id="283" r:id="rId20"/>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eau, Timothy (EMA)" initials="NT(" lastIdx="1" clrIdx="0">
    <p:extLst>
      <p:ext uri="{19B8F6BF-5375-455C-9EA6-DF929625EA0E}">
        <p15:presenceInfo xmlns:p15="http://schemas.microsoft.com/office/powerpoint/2012/main" userId="S-1-5-21-759846103-4275010335-497404063-288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086" autoAdjust="0"/>
  </p:normalViewPr>
  <p:slideViewPr>
    <p:cSldViewPr>
      <p:cViewPr varScale="1">
        <p:scale>
          <a:sx n="97" d="100"/>
          <a:sy n="97" d="100"/>
        </p:scale>
        <p:origin x="924" y="90"/>
      </p:cViewPr>
      <p:guideLst>
        <p:guide orient="horz" pos="2160"/>
        <p:guide pos="2880"/>
      </p:guideLst>
    </p:cSldViewPr>
  </p:slideViewPr>
  <p:outlineViewPr>
    <p:cViewPr>
      <p:scale>
        <a:sx n="33" d="100"/>
        <a:sy n="33" d="100"/>
      </p:scale>
      <p:origin x="0" y="-1530"/>
    </p:cViewPr>
  </p:outlineViewPr>
  <p:notesTextViewPr>
    <p:cViewPr>
      <p:scale>
        <a:sx n="1" d="1"/>
        <a:sy n="1" d="1"/>
      </p:scale>
      <p:origin x="0" y="0"/>
    </p:cViewPr>
  </p:notesTextViewPr>
  <p:sorterViewPr>
    <p:cViewPr>
      <p:scale>
        <a:sx n="170" d="100"/>
        <a:sy n="170" d="100"/>
      </p:scale>
      <p:origin x="0" y="-11394"/>
    </p:cViewPr>
  </p:sorterViewPr>
  <p:notesViewPr>
    <p:cSldViewPr>
      <p:cViewPr varScale="1">
        <p:scale>
          <a:sx n="65" d="100"/>
          <a:sy n="65" d="100"/>
        </p:scale>
        <p:origin x="16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3BD9C-A786-4AAB-9102-22194B24A92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949EF3E2-57D4-49D6-9DBD-88E005596855}">
      <dgm:prSet phldrT="[Text]" custT="1"/>
      <dgm:spPr/>
      <dgm:t>
        <a:bodyPr/>
        <a:lstStyle/>
        <a:p>
          <a:r>
            <a:rPr lang="en-US" sz="1400" dirty="0"/>
            <a:t>Preparation</a:t>
          </a:r>
        </a:p>
      </dgm:t>
    </dgm:pt>
    <dgm:pt modelId="{534A8B4B-EB33-4990-B788-C9CB9A93B83C}" type="parTrans" cxnId="{914C743C-1784-440B-970F-33B733CEFAF0}">
      <dgm:prSet/>
      <dgm:spPr/>
      <dgm:t>
        <a:bodyPr/>
        <a:lstStyle/>
        <a:p>
          <a:endParaRPr lang="en-US"/>
        </a:p>
      </dgm:t>
    </dgm:pt>
    <dgm:pt modelId="{0174A995-5610-4B71-988D-B8F0F6933D3B}" type="sibTrans" cxnId="{914C743C-1784-440B-970F-33B733CEFAF0}">
      <dgm:prSet/>
      <dgm:spPr/>
      <dgm:t>
        <a:bodyPr/>
        <a:lstStyle/>
        <a:p>
          <a:endParaRPr lang="en-US" dirty="0"/>
        </a:p>
      </dgm:t>
    </dgm:pt>
    <dgm:pt modelId="{5DF95CC7-F0C5-4F2F-9077-236F2A0A19A4}">
      <dgm:prSet phldrT="[Text]" custT="1"/>
      <dgm:spPr/>
      <dgm:t>
        <a:bodyPr/>
        <a:lstStyle/>
        <a:p>
          <a:pPr algn="l"/>
          <a:r>
            <a:rPr lang="en-US" sz="1400" kern="1200" dirty="0">
              <a:solidFill>
                <a:schemeClr val="bg1"/>
              </a:solidFill>
            </a:rPr>
            <a:t>RIEMA hosts Conference Call with State and Local partners announcing process for prescreening.</a:t>
          </a:r>
        </a:p>
        <a:p>
          <a:pPr algn="l"/>
          <a:r>
            <a:rPr lang="en-US" sz="1400" b="1" kern="1200" dirty="0">
              <a:solidFill>
                <a:schemeClr val="bg1"/>
              </a:solidFill>
              <a:latin typeface="Calibri"/>
              <a:ea typeface="+mn-ea"/>
              <a:cs typeface="+mn-cs"/>
            </a:rPr>
            <a:t>April 14, 2021 (11AM) and April 16, 2021 (2PM)</a:t>
          </a:r>
          <a:endParaRPr lang="en-US" sz="1400" b="1" kern="1200" dirty="0">
            <a:solidFill>
              <a:schemeClr val="bg1"/>
            </a:solidFill>
          </a:endParaRPr>
        </a:p>
        <a:p>
          <a:pPr algn="l"/>
          <a:r>
            <a:rPr lang="en-US" sz="1400" kern="1200" dirty="0">
              <a:solidFill>
                <a:schemeClr val="bg1"/>
              </a:solidFill>
            </a:rPr>
            <a:t>PowerPoint to accompany brief.</a:t>
          </a:r>
        </a:p>
      </dgm:t>
    </dgm:pt>
    <dgm:pt modelId="{9F8A15B4-A941-48CA-B167-AF57CE43B5B3}" type="parTrans" cxnId="{0E2C3884-FC1A-4F93-867A-C3AB24F2C446}">
      <dgm:prSet/>
      <dgm:spPr/>
      <dgm:t>
        <a:bodyPr/>
        <a:lstStyle/>
        <a:p>
          <a:endParaRPr lang="en-US"/>
        </a:p>
      </dgm:t>
    </dgm:pt>
    <dgm:pt modelId="{A338CD51-85FA-49E9-AF7D-0C35C0D3A3B5}" type="sibTrans" cxnId="{0E2C3884-FC1A-4F93-867A-C3AB24F2C446}">
      <dgm:prSet/>
      <dgm:spPr/>
      <dgm:t>
        <a:bodyPr/>
        <a:lstStyle/>
        <a:p>
          <a:endParaRPr lang="en-US" dirty="0"/>
        </a:p>
      </dgm:t>
    </dgm:pt>
    <dgm:pt modelId="{239BEA00-4F92-492B-9E53-F24B6B525B6E}">
      <dgm:prSet phldrT="[Text]" custT="1"/>
      <dgm:spPr/>
      <dgm:t>
        <a:bodyPr/>
        <a:lstStyle/>
        <a:p>
          <a:pPr>
            <a:spcAft>
              <a:spcPts val="0"/>
            </a:spcAft>
          </a:pPr>
          <a:r>
            <a:rPr lang="en-US" sz="1400" b="1" kern="1200" dirty="0">
              <a:solidFill>
                <a:prstClr val="white"/>
              </a:solidFill>
              <a:latin typeface="Calibri"/>
              <a:ea typeface="+mn-ea"/>
              <a:cs typeface="+mn-cs"/>
            </a:rPr>
            <a:t>April 14, 2021</a:t>
          </a:r>
        </a:p>
        <a:p>
          <a:pPr>
            <a:spcAft>
              <a:spcPct val="35000"/>
            </a:spcAft>
          </a:pPr>
          <a:r>
            <a:rPr lang="en-US" sz="1400" kern="1200" dirty="0"/>
            <a:t>RIEMA opens Pre-application form in portal.</a:t>
          </a:r>
        </a:p>
      </dgm:t>
    </dgm:pt>
    <dgm:pt modelId="{A139DA66-B7D8-4F31-A296-F702B44BE19E}" type="parTrans" cxnId="{139E111B-2C88-4224-BECF-EC5A4CA965B8}">
      <dgm:prSet/>
      <dgm:spPr/>
      <dgm:t>
        <a:bodyPr/>
        <a:lstStyle/>
        <a:p>
          <a:endParaRPr lang="en-US"/>
        </a:p>
      </dgm:t>
    </dgm:pt>
    <dgm:pt modelId="{33570F20-74A7-4371-B548-FDD76AC44D3F}" type="sibTrans" cxnId="{139E111B-2C88-4224-BECF-EC5A4CA965B8}">
      <dgm:prSet/>
      <dgm:spPr/>
      <dgm:t>
        <a:bodyPr/>
        <a:lstStyle/>
        <a:p>
          <a:endParaRPr lang="en-US"/>
        </a:p>
      </dgm:t>
    </dgm:pt>
    <dgm:pt modelId="{4B658729-9570-4398-AB7F-61E0683CDBDB}">
      <dgm:prSet phldrT="[Text]" custT="1"/>
      <dgm:spPr/>
      <dgm:t>
        <a:bodyPr/>
        <a:lstStyle/>
        <a:p>
          <a:pPr>
            <a:spcAft>
              <a:spcPct val="15000"/>
            </a:spcAft>
          </a:pPr>
          <a:r>
            <a:rPr lang="en-US" sz="1400" kern="1200" dirty="0"/>
            <a:t>RIEMA posts power point on website for review.</a:t>
          </a:r>
        </a:p>
      </dgm:t>
    </dgm:pt>
    <dgm:pt modelId="{C1208A6A-31FD-4F4C-B3AE-44F051066027}" type="parTrans" cxnId="{F5919C56-E2EB-43DF-BCBB-D2E401B0BEFA}">
      <dgm:prSet/>
      <dgm:spPr/>
      <dgm:t>
        <a:bodyPr/>
        <a:lstStyle/>
        <a:p>
          <a:endParaRPr lang="en-US"/>
        </a:p>
      </dgm:t>
    </dgm:pt>
    <dgm:pt modelId="{F4A3C385-29FD-4433-8656-F63834B078E9}" type="sibTrans" cxnId="{F5919C56-E2EB-43DF-BCBB-D2E401B0BEFA}">
      <dgm:prSet/>
      <dgm:spPr/>
      <dgm:t>
        <a:bodyPr/>
        <a:lstStyle/>
        <a:p>
          <a:endParaRPr lang="en-US"/>
        </a:p>
      </dgm:t>
    </dgm:pt>
    <dgm:pt modelId="{8164AD98-9107-47AE-9EB4-437107B01C9A}">
      <dgm:prSet phldrT="[Text]" custT="1"/>
      <dgm:spPr/>
      <dgm:t>
        <a:bodyPr/>
        <a:lstStyle/>
        <a:p>
          <a:r>
            <a:rPr lang="en-US" sz="1400" dirty="0"/>
            <a:t> </a:t>
          </a:r>
          <a:r>
            <a:rPr lang="en-US" sz="1400" b="1" dirty="0"/>
            <a:t>April 17, 2021 - May 17, 2021</a:t>
          </a:r>
        </a:p>
      </dgm:t>
    </dgm:pt>
    <dgm:pt modelId="{7D0D37B4-9535-43C4-A766-EA59D7530E8B}" type="sibTrans" cxnId="{DC888BAC-D7EA-42D6-927A-776A096851A9}">
      <dgm:prSet/>
      <dgm:spPr/>
      <dgm:t>
        <a:bodyPr/>
        <a:lstStyle/>
        <a:p>
          <a:endParaRPr lang="en-US"/>
        </a:p>
      </dgm:t>
    </dgm:pt>
    <dgm:pt modelId="{8DBEA0FB-D992-4111-8345-EC4CAB98DCE6}" type="parTrans" cxnId="{DC888BAC-D7EA-42D6-927A-776A096851A9}">
      <dgm:prSet/>
      <dgm:spPr/>
      <dgm:t>
        <a:bodyPr/>
        <a:lstStyle/>
        <a:p>
          <a:endParaRPr lang="en-US"/>
        </a:p>
      </dgm:t>
    </dgm:pt>
    <dgm:pt modelId="{BE707EF2-0534-4021-BEB2-74894F822885}">
      <dgm:prSet custT="1"/>
      <dgm:spPr/>
      <dgm:t>
        <a:bodyPr/>
        <a:lstStyle/>
        <a:p>
          <a:r>
            <a:rPr lang="en-US" sz="1400" dirty="0"/>
            <a:t>RIEMA loads dormant Pre-application form on RIEMA website.</a:t>
          </a:r>
        </a:p>
      </dgm:t>
    </dgm:pt>
    <dgm:pt modelId="{1CEEFAC9-D532-4EDD-98D5-E9DD823D1906}" type="sibTrans" cxnId="{C0FF72A7-7225-403E-B0F1-D23DA1E03F53}">
      <dgm:prSet/>
      <dgm:spPr/>
      <dgm:t>
        <a:bodyPr/>
        <a:lstStyle/>
        <a:p>
          <a:endParaRPr lang="en-US"/>
        </a:p>
      </dgm:t>
    </dgm:pt>
    <dgm:pt modelId="{A15D1AAD-28D6-4E6E-A471-94C1BF78299B}" type="parTrans" cxnId="{C0FF72A7-7225-403E-B0F1-D23DA1E03F53}">
      <dgm:prSet/>
      <dgm:spPr/>
      <dgm:t>
        <a:bodyPr/>
        <a:lstStyle/>
        <a:p>
          <a:endParaRPr lang="en-US"/>
        </a:p>
      </dgm:t>
    </dgm:pt>
    <dgm:pt modelId="{DA1C9B55-0C68-4465-BDFA-AC95CE593AE3}">
      <dgm:prSet phldrT="[Text]" custT="1"/>
      <dgm:spPr/>
      <dgm:t>
        <a:bodyPr/>
        <a:lstStyle/>
        <a:p>
          <a:pPr>
            <a:spcAft>
              <a:spcPct val="15000"/>
            </a:spcAft>
          </a:pPr>
          <a:r>
            <a:rPr lang="en-US" sz="1400" kern="1200" dirty="0"/>
            <a:t> RIEMA begins collecting preapplications for review</a:t>
          </a:r>
        </a:p>
      </dgm:t>
    </dgm:pt>
    <dgm:pt modelId="{D6E28DB8-8F80-4579-B0D3-BAADB9B9A59F}" type="parTrans" cxnId="{283C3F74-7E4E-4856-A5A1-BC853B364DA0}">
      <dgm:prSet/>
      <dgm:spPr/>
    </dgm:pt>
    <dgm:pt modelId="{B718F48C-F9B7-4F71-AAE1-4F7DA7F52437}" type="sibTrans" cxnId="{283C3F74-7E4E-4856-A5A1-BC853B364DA0}">
      <dgm:prSet/>
      <dgm:spPr/>
    </dgm:pt>
    <dgm:pt modelId="{E98AA720-1E02-4D41-8D55-27275ED754B9}">
      <dgm:prSet phldrT="[Text]" custT="1"/>
      <dgm:spPr/>
      <dgm:t>
        <a:bodyPr/>
        <a:lstStyle/>
        <a:p>
          <a:pPr>
            <a:spcAft>
              <a:spcPct val="15000"/>
            </a:spcAft>
          </a:pPr>
          <a:endParaRPr lang="en-US" sz="1400" kern="1200" dirty="0"/>
        </a:p>
      </dgm:t>
    </dgm:pt>
    <dgm:pt modelId="{D64F25F5-672C-43AE-8E8B-0E93D4E4CB76}" type="parTrans" cxnId="{2E378623-27CB-4E28-8B6B-822B3CB0E152}">
      <dgm:prSet/>
      <dgm:spPr/>
    </dgm:pt>
    <dgm:pt modelId="{387E26CE-490F-4824-8627-81BC0A4EC894}" type="sibTrans" cxnId="{2E378623-27CB-4E28-8B6B-822B3CB0E152}">
      <dgm:prSet/>
      <dgm:spPr/>
    </dgm:pt>
    <dgm:pt modelId="{EBBE5F20-CD75-4D8C-95A9-E3C31499DC3E}" type="pres">
      <dgm:prSet presAssocID="{7613BD9C-A786-4AAB-9102-22194B24A929}" presName="Name0" presStyleCnt="0">
        <dgm:presLayoutVars>
          <dgm:dir/>
          <dgm:resizeHandles val="exact"/>
        </dgm:presLayoutVars>
      </dgm:prSet>
      <dgm:spPr/>
    </dgm:pt>
    <dgm:pt modelId="{FF0CD5C6-2989-4408-A430-61FA10A62FB3}" type="pres">
      <dgm:prSet presAssocID="{949EF3E2-57D4-49D6-9DBD-88E005596855}" presName="composite" presStyleCnt="0"/>
      <dgm:spPr/>
    </dgm:pt>
    <dgm:pt modelId="{12EB1E08-9E13-469C-A26E-C7352E6FFE1F}" type="pres">
      <dgm:prSet presAssocID="{949EF3E2-57D4-49D6-9DBD-88E005596855}" presName="imagSh" presStyleLbl="bgImgPlace1" presStyleIdx="0" presStyleCnt="3"/>
      <dgm:spPr>
        <a:blipFill rotWithShape="1">
          <a:blip xmlns:r="http://schemas.openxmlformats.org/officeDocument/2006/relationships" r:embed="rId1"/>
          <a:stretch>
            <a:fillRect/>
          </a:stretch>
        </a:blipFill>
      </dgm:spPr>
    </dgm:pt>
    <dgm:pt modelId="{F7AA842D-7323-46A9-B7A3-34973A114E05}" type="pres">
      <dgm:prSet presAssocID="{949EF3E2-57D4-49D6-9DBD-88E005596855}" presName="txNode" presStyleLbl="node1" presStyleIdx="0" presStyleCnt="3" custLinFactNeighborX="-685" custLinFactNeighborY="18024">
        <dgm:presLayoutVars>
          <dgm:bulletEnabled val="1"/>
        </dgm:presLayoutVars>
      </dgm:prSet>
      <dgm:spPr/>
    </dgm:pt>
    <dgm:pt modelId="{8403F0D2-C249-48F0-BF13-E9DBA2477E0B}" type="pres">
      <dgm:prSet presAssocID="{0174A995-5610-4B71-988D-B8F0F6933D3B}" presName="sibTrans" presStyleLbl="sibTrans2D1" presStyleIdx="0" presStyleCnt="2"/>
      <dgm:spPr/>
    </dgm:pt>
    <dgm:pt modelId="{8B564BAD-432E-4C22-B9BF-A3467F6FFED6}" type="pres">
      <dgm:prSet presAssocID="{0174A995-5610-4B71-988D-B8F0F6933D3B}" presName="connTx" presStyleLbl="sibTrans2D1" presStyleIdx="0" presStyleCnt="2"/>
      <dgm:spPr/>
    </dgm:pt>
    <dgm:pt modelId="{EE521F53-687D-44C4-81CF-DEAD359C729E}" type="pres">
      <dgm:prSet presAssocID="{5DF95CC7-F0C5-4F2F-9077-236F2A0A19A4}" presName="composite" presStyleCnt="0"/>
      <dgm:spPr/>
    </dgm:pt>
    <dgm:pt modelId="{FC9C3FEB-0549-404D-8A33-B9839A311367}" type="pres">
      <dgm:prSet presAssocID="{5DF95CC7-F0C5-4F2F-9077-236F2A0A19A4}" presName="imagSh" presStyleLbl="bgImgPlace1" presStyleIdx="1" presStyleCnt="3" custLinFactNeighborX="2817" custLinFactNeighborY="-25625"/>
      <dgm:spPr>
        <a:blipFill rotWithShape="1">
          <a:blip xmlns:r="http://schemas.openxmlformats.org/officeDocument/2006/relationships" r:embed="rId2"/>
          <a:stretch>
            <a:fillRect/>
          </a:stretch>
        </a:blipFill>
      </dgm:spPr>
    </dgm:pt>
    <dgm:pt modelId="{F69184F7-3832-4475-8996-9F0D0BBF599E}" type="pres">
      <dgm:prSet presAssocID="{5DF95CC7-F0C5-4F2F-9077-236F2A0A19A4}" presName="txNode" presStyleLbl="node1" presStyleIdx="1" presStyleCnt="3" custScaleX="103271" custScaleY="141233" custLinFactNeighborX="-8350" custLinFactNeighborY="36790">
        <dgm:presLayoutVars>
          <dgm:bulletEnabled val="1"/>
        </dgm:presLayoutVars>
      </dgm:prSet>
      <dgm:spPr/>
    </dgm:pt>
    <dgm:pt modelId="{423749BE-2306-46D5-BA71-46BEF2D80A23}" type="pres">
      <dgm:prSet presAssocID="{A338CD51-85FA-49E9-AF7D-0C35C0D3A3B5}" presName="sibTrans" presStyleLbl="sibTrans2D1" presStyleIdx="1" presStyleCnt="2"/>
      <dgm:spPr/>
    </dgm:pt>
    <dgm:pt modelId="{B46FC124-49CB-4C3F-88CE-EAC150BCC971}" type="pres">
      <dgm:prSet presAssocID="{A338CD51-85FA-49E9-AF7D-0C35C0D3A3B5}" presName="connTx" presStyleLbl="sibTrans2D1" presStyleIdx="1" presStyleCnt="2"/>
      <dgm:spPr/>
    </dgm:pt>
    <dgm:pt modelId="{6CC02908-00BE-4931-A3B8-F7398F603AC0}" type="pres">
      <dgm:prSet presAssocID="{239BEA00-4F92-492B-9E53-F24B6B525B6E}" presName="composite" presStyleCnt="0"/>
      <dgm:spPr/>
    </dgm:pt>
    <dgm:pt modelId="{56AFF42A-079D-420F-A323-4D7D4D01E85E}" type="pres">
      <dgm:prSet presAssocID="{239BEA00-4F92-492B-9E53-F24B6B525B6E}" presName="imagSh" presStyleLbl="bgImgPlace1" presStyleIdx="2" presStyleCnt="3" custLinFactNeighborX="1895" custLinFactNeighborY="-20330"/>
      <dgm:spPr>
        <a:blipFill>
          <a:blip xmlns:r="http://schemas.openxmlformats.org/officeDocument/2006/relationships" r:embed="rId3"/>
          <a:srcRect/>
          <a:stretch>
            <a:fillRect l="-6000" r="-6000"/>
          </a:stretch>
        </a:blipFill>
      </dgm:spPr>
    </dgm:pt>
    <dgm:pt modelId="{FDC64BF7-3E7C-42A6-B47B-2D113A14447A}" type="pres">
      <dgm:prSet presAssocID="{239BEA00-4F92-492B-9E53-F24B6B525B6E}" presName="txNode" presStyleLbl="node1" presStyleIdx="2" presStyleCnt="3" custScaleX="115498" custScaleY="130701" custLinFactNeighborX="-15944" custLinFactNeighborY="35905">
        <dgm:presLayoutVars>
          <dgm:bulletEnabled val="1"/>
        </dgm:presLayoutVars>
      </dgm:prSet>
      <dgm:spPr/>
    </dgm:pt>
  </dgm:ptLst>
  <dgm:cxnLst>
    <dgm:cxn modelId="{139E111B-2C88-4224-BECF-EC5A4CA965B8}" srcId="{7613BD9C-A786-4AAB-9102-22194B24A929}" destId="{239BEA00-4F92-492B-9E53-F24B6B525B6E}" srcOrd="2" destOrd="0" parTransId="{A139DA66-B7D8-4F31-A296-F702B44BE19E}" sibTransId="{33570F20-74A7-4371-B548-FDD76AC44D3F}"/>
    <dgm:cxn modelId="{4507651C-34AF-4F0D-83AE-DC24D9BC965D}" type="presOf" srcId="{4B658729-9570-4398-AB7F-61E0683CDBDB}" destId="{FDC64BF7-3E7C-42A6-B47B-2D113A14447A}" srcOrd="0" destOrd="1" presId="urn:microsoft.com/office/officeart/2005/8/layout/hProcess10"/>
    <dgm:cxn modelId="{794EDB1C-69B2-4FB3-A5E7-13E718015545}" type="presOf" srcId="{7613BD9C-A786-4AAB-9102-22194B24A929}" destId="{EBBE5F20-CD75-4D8C-95A9-E3C31499DC3E}" srcOrd="0" destOrd="0" presId="urn:microsoft.com/office/officeart/2005/8/layout/hProcess10"/>
    <dgm:cxn modelId="{2E378623-27CB-4E28-8B6B-822B3CB0E152}" srcId="{239BEA00-4F92-492B-9E53-F24B6B525B6E}" destId="{E98AA720-1E02-4D41-8D55-27275ED754B9}" srcOrd="1" destOrd="0" parTransId="{D64F25F5-672C-43AE-8E8B-0E93D4E4CB76}" sibTransId="{387E26CE-490F-4824-8627-81BC0A4EC894}"/>
    <dgm:cxn modelId="{897F7533-A7B0-4F93-9FF5-3B041C20B2C5}" type="presOf" srcId="{0174A995-5610-4B71-988D-B8F0F6933D3B}" destId="{8403F0D2-C249-48F0-BF13-E9DBA2477E0B}" srcOrd="0" destOrd="0" presId="urn:microsoft.com/office/officeart/2005/8/layout/hProcess10"/>
    <dgm:cxn modelId="{3B8FE338-B2BB-4A48-A597-C22B6423D7CD}" type="presOf" srcId="{E98AA720-1E02-4D41-8D55-27275ED754B9}" destId="{FDC64BF7-3E7C-42A6-B47B-2D113A14447A}" srcOrd="0" destOrd="2" presId="urn:microsoft.com/office/officeart/2005/8/layout/hProcess10"/>
    <dgm:cxn modelId="{914C743C-1784-440B-970F-33B733CEFAF0}" srcId="{7613BD9C-A786-4AAB-9102-22194B24A929}" destId="{949EF3E2-57D4-49D6-9DBD-88E005596855}" srcOrd="0" destOrd="0" parTransId="{534A8B4B-EB33-4990-B788-C9CB9A93B83C}" sibTransId="{0174A995-5610-4B71-988D-B8F0F6933D3B}"/>
    <dgm:cxn modelId="{A7C32543-D884-4434-A9AB-7AED0EA2CD94}" type="presOf" srcId="{5DF95CC7-F0C5-4F2F-9077-236F2A0A19A4}" destId="{F69184F7-3832-4475-8996-9F0D0BBF599E}" srcOrd="0" destOrd="0" presId="urn:microsoft.com/office/officeart/2005/8/layout/hProcess10"/>
    <dgm:cxn modelId="{A16C9A4A-250A-49A5-8037-5184B6F3D748}" type="presOf" srcId="{DA1C9B55-0C68-4465-BDFA-AC95CE593AE3}" destId="{FDC64BF7-3E7C-42A6-B47B-2D113A14447A}" srcOrd="0" destOrd="3" presId="urn:microsoft.com/office/officeart/2005/8/layout/hProcess10"/>
    <dgm:cxn modelId="{63A4DD50-34DC-4D9F-8765-E285444D3064}" type="presOf" srcId="{8164AD98-9107-47AE-9EB4-437107B01C9A}" destId="{F7AA842D-7323-46A9-B7A3-34973A114E05}" srcOrd="0" destOrd="1" presId="urn:microsoft.com/office/officeart/2005/8/layout/hProcess10"/>
    <dgm:cxn modelId="{283C3F74-7E4E-4856-A5A1-BC853B364DA0}" srcId="{239BEA00-4F92-492B-9E53-F24B6B525B6E}" destId="{DA1C9B55-0C68-4465-BDFA-AC95CE593AE3}" srcOrd="2" destOrd="0" parTransId="{D6E28DB8-8F80-4579-B0D3-BAADB9B9A59F}" sibTransId="{B718F48C-F9B7-4F71-AAE1-4F7DA7F52437}"/>
    <dgm:cxn modelId="{F5919C56-E2EB-43DF-BCBB-D2E401B0BEFA}" srcId="{239BEA00-4F92-492B-9E53-F24B6B525B6E}" destId="{4B658729-9570-4398-AB7F-61E0683CDBDB}" srcOrd="0" destOrd="0" parTransId="{C1208A6A-31FD-4F4C-B3AE-44F051066027}" sibTransId="{F4A3C385-29FD-4433-8656-F63834B078E9}"/>
    <dgm:cxn modelId="{0E2C3884-FC1A-4F93-867A-C3AB24F2C446}" srcId="{7613BD9C-A786-4AAB-9102-22194B24A929}" destId="{5DF95CC7-F0C5-4F2F-9077-236F2A0A19A4}" srcOrd="1" destOrd="0" parTransId="{9F8A15B4-A941-48CA-B167-AF57CE43B5B3}" sibTransId="{A338CD51-85FA-49E9-AF7D-0C35C0D3A3B5}"/>
    <dgm:cxn modelId="{46B27E8C-C48B-46EA-B690-84A5AF476DC8}" type="presOf" srcId="{0174A995-5610-4B71-988D-B8F0F6933D3B}" destId="{8B564BAD-432E-4C22-B9BF-A3467F6FFED6}" srcOrd="1" destOrd="0" presId="urn:microsoft.com/office/officeart/2005/8/layout/hProcess10"/>
    <dgm:cxn modelId="{7BB97C97-2DF3-4A10-B8E6-58B44DE533BF}" type="presOf" srcId="{A338CD51-85FA-49E9-AF7D-0C35C0D3A3B5}" destId="{423749BE-2306-46D5-BA71-46BEF2D80A23}" srcOrd="0" destOrd="0" presId="urn:microsoft.com/office/officeart/2005/8/layout/hProcess10"/>
    <dgm:cxn modelId="{9B9F8F9C-51C2-4BE2-8AF4-51809EB9F309}" type="presOf" srcId="{949EF3E2-57D4-49D6-9DBD-88E005596855}" destId="{F7AA842D-7323-46A9-B7A3-34973A114E05}" srcOrd="0" destOrd="0" presId="urn:microsoft.com/office/officeart/2005/8/layout/hProcess10"/>
    <dgm:cxn modelId="{667C4FA4-6A6A-4D56-8B94-9FDFA4063190}" type="presOf" srcId="{BE707EF2-0534-4021-BEB2-74894F822885}" destId="{F7AA842D-7323-46A9-B7A3-34973A114E05}" srcOrd="0" destOrd="2" presId="urn:microsoft.com/office/officeart/2005/8/layout/hProcess10"/>
    <dgm:cxn modelId="{C0FF72A7-7225-403E-B0F1-D23DA1E03F53}" srcId="{949EF3E2-57D4-49D6-9DBD-88E005596855}" destId="{BE707EF2-0534-4021-BEB2-74894F822885}" srcOrd="1" destOrd="0" parTransId="{A15D1AAD-28D6-4E6E-A471-94C1BF78299B}" sibTransId="{1CEEFAC9-D532-4EDD-98D5-E9DD823D1906}"/>
    <dgm:cxn modelId="{DC888BAC-D7EA-42D6-927A-776A096851A9}" srcId="{949EF3E2-57D4-49D6-9DBD-88E005596855}" destId="{8164AD98-9107-47AE-9EB4-437107B01C9A}" srcOrd="0" destOrd="0" parTransId="{8DBEA0FB-D992-4111-8345-EC4CAB98DCE6}" sibTransId="{7D0D37B4-9535-43C4-A766-EA59D7530E8B}"/>
    <dgm:cxn modelId="{D66D38B8-27CE-48A8-8141-A493C8D0D5AB}" type="presOf" srcId="{A338CD51-85FA-49E9-AF7D-0C35C0D3A3B5}" destId="{B46FC124-49CB-4C3F-88CE-EAC150BCC971}" srcOrd="1" destOrd="0" presId="urn:microsoft.com/office/officeart/2005/8/layout/hProcess10"/>
    <dgm:cxn modelId="{5E15B8E2-7644-47BF-B2AF-3DEC52DC7F93}" type="presOf" srcId="{239BEA00-4F92-492B-9E53-F24B6B525B6E}" destId="{FDC64BF7-3E7C-42A6-B47B-2D113A14447A}" srcOrd="0" destOrd="0" presId="urn:microsoft.com/office/officeart/2005/8/layout/hProcess10"/>
    <dgm:cxn modelId="{41BB6D4B-8200-409A-ACE2-88022F4E5FDD}" type="presParOf" srcId="{EBBE5F20-CD75-4D8C-95A9-E3C31499DC3E}" destId="{FF0CD5C6-2989-4408-A430-61FA10A62FB3}" srcOrd="0" destOrd="0" presId="urn:microsoft.com/office/officeart/2005/8/layout/hProcess10"/>
    <dgm:cxn modelId="{C6C3C6DF-75B9-4E2F-9CC0-21275AD57784}" type="presParOf" srcId="{FF0CD5C6-2989-4408-A430-61FA10A62FB3}" destId="{12EB1E08-9E13-469C-A26E-C7352E6FFE1F}" srcOrd="0" destOrd="0" presId="urn:microsoft.com/office/officeart/2005/8/layout/hProcess10"/>
    <dgm:cxn modelId="{163BDA5A-6CD5-4C31-A902-604653C6EA08}" type="presParOf" srcId="{FF0CD5C6-2989-4408-A430-61FA10A62FB3}" destId="{F7AA842D-7323-46A9-B7A3-34973A114E05}" srcOrd="1" destOrd="0" presId="urn:microsoft.com/office/officeart/2005/8/layout/hProcess10"/>
    <dgm:cxn modelId="{46F0F68C-33EC-403A-96A1-AE53D0D157A4}" type="presParOf" srcId="{EBBE5F20-CD75-4D8C-95A9-E3C31499DC3E}" destId="{8403F0D2-C249-48F0-BF13-E9DBA2477E0B}" srcOrd="1" destOrd="0" presId="urn:microsoft.com/office/officeart/2005/8/layout/hProcess10"/>
    <dgm:cxn modelId="{87A189D7-E2BD-4586-B903-63B7076768F6}" type="presParOf" srcId="{8403F0D2-C249-48F0-BF13-E9DBA2477E0B}" destId="{8B564BAD-432E-4C22-B9BF-A3467F6FFED6}" srcOrd="0" destOrd="0" presId="urn:microsoft.com/office/officeart/2005/8/layout/hProcess10"/>
    <dgm:cxn modelId="{CB70C503-3A2A-440C-B4BB-46A0BCCCB335}" type="presParOf" srcId="{EBBE5F20-CD75-4D8C-95A9-E3C31499DC3E}" destId="{EE521F53-687D-44C4-81CF-DEAD359C729E}" srcOrd="2" destOrd="0" presId="urn:microsoft.com/office/officeart/2005/8/layout/hProcess10"/>
    <dgm:cxn modelId="{C7CFE259-A1D8-4DE1-9F01-01FA20CA4D7E}" type="presParOf" srcId="{EE521F53-687D-44C4-81CF-DEAD359C729E}" destId="{FC9C3FEB-0549-404D-8A33-B9839A311367}" srcOrd="0" destOrd="0" presId="urn:microsoft.com/office/officeart/2005/8/layout/hProcess10"/>
    <dgm:cxn modelId="{1EC70EBA-C8F7-4627-924C-F24BABE5F44E}" type="presParOf" srcId="{EE521F53-687D-44C4-81CF-DEAD359C729E}" destId="{F69184F7-3832-4475-8996-9F0D0BBF599E}" srcOrd="1" destOrd="0" presId="urn:microsoft.com/office/officeart/2005/8/layout/hProcess10"/>
    <dgm:cxn modelId="{1A68509A-57CE-4C94-8ED9-0B0CEEB0D904}" type="presParOf" srcId="{EBBE5F20-CD75-4D8C-95A9-E3C31499DC3E}" destId="{423749BE-2306-46D5-BA71-46BEF2D80A23}" srcOrd="3" destOrd="0" presId="urn:microsoft.com/office/officeart/2005/8/layout/hProcess10"/>
    <dgm:cxn modelId="{A2D43231-B927-4933-B825-9AFB7067361C}" type="presParOf" srcId="{423749BE-2306-46D5-BA71-46BEF2D80A23}" destId="{B46FC124-49CB-4C3F-88CE-EAC150BCC971}" srcOrd="0" destOrd="0" presId="urn:microsoft.com/office/officeart/2005/8/layout/hProcess10"/>
    <dgm:cxn modelId="{56B6DCCE-C944-4390-B553-253EFC2C23C1}" type="presParOf" srcId="{EBBE5F20-CD75-4D8C-95A9-E3C31499DC3E}" destId="{6CC02908-00BE-4931-A3B8-F7398F603AC0}" srcOrd="4" destOrd="0" presId="urn:microsoft.com/office/officeart/2005/8/layout/hProcess10"/>
    <dgm:cxn modelId="{A4C099EC-82C1-478A-8D2A-A98CCD867D21}" type="presParOf" srcId="{6CC02908-00BE-4931-A3B8-F7398F603AC0}" destId="{56AFF42A-079D-420F-A323-4D7D4D01E85E}" srcOrd="0" destOrd="0" presId="urn:microsoft.com/office/officeart/2005/8/layout/hProcess10"/>
    <dgm:cxn modelId="{B128377F-D75B-4DBC-A776-F37802B56661}" type="presParOf" srcId="{6CC02908-00BE-4931-A3B8-F7398F603AC0}" destId="{FDC64BF7-3E7C-42A6-B47B-2D113A14447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870397-8588-4955-8519-070B2F5CBD86}"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2150A333-9C8C-40B7-8E04-E58D108ED558}">
      <dgm:prSet phldrT="[Text]" custT="1"/>
      <dgm:spPr/>
      <dgm:t>
        <a:bodyPr/>
        <a:lstStyle/>
        <a:p>
          <a:pPr algn="l">
            <a:spcAft>
              <a:spcPts val="0"/>
            </a:spcAft>
          </a:pPr>
          <a:r>
            <a:rPr lang="en-US" sz="1400" b="1" kern="1200" dirty="0">
              <a:solidFill>
                <a:prstClr val="white"/>
              </a:solidFill>
              <a:latin typeface="Calibri"/>
              <a:ea typeface="+mn-ea"/>
              <a:cs typeface="+mn-cs"/>
            </a:rPr>
            <a:t>May 7, 2020</a:t>
          </a:r>
        </a:p>
        <a:p>
          <a:pPr algn="l">
            <a:spcAft>
              <a:spcPct val="35000"/>
            </a:spcAft>
          </a:pPr>
          <a:r>
            <a:rPr lang="en-US" sz="1400" kern="1200" dirty="0"/>
            <a:t>RIEMA Closes pre-application portal.</a:t>
          </a:r>
          <a:endParaRPr lang="en-US" sz="1300" b="1" i="0" kern="1200" dirty="0">
            <a:solidFill>
              <a:schemeClr val="tx1"/>
            </a:solidFill>
          </a:endParaRPr>
        </a:p>
      </dgm:t>
    </dgm:pt>
    <dgm:pt modelId="{A688787E-FC3D-4452-A3DB-3E2903B56FE7}" type="parTrans" cxnId="{9D4E1670-4827-479C-BA51-EBB35F7DC4BE}">
      <dgm:prSet/>
      <dgm:spPr/>
      <dgm:t>
        <a:bodyPr/>
        <a:lstStyle/>
        <a:p>
          <a:endParaRPr lang="en-US"/>
        </a:p>
      </dgm:t>
    </dgm:pt>
    <dgm:pt modelId="{918F7F44-5C5F-40C0-A330-B5A6D980D913}" type="sibTrans" cxnId="{9D4E1670-4827-479C-BA51-EBB35F7DC4BE}">
      <dgm:prSet/>
      <dgm:spPr/>
      <dgm:t>
        <a:bodyPr/>
        <a:lstStyle/>
        <a:p>
          <a:endParaRPr lang="en-US" dirty="0"/>
        </a:p>
      </dgm:t>
    </dgm:pt>
    <dgm:pt modelId="{A1FB725A-F203-4C69-B275-4A2F129714CE}">
      <dgm:prSet phldrT="[Text]" custT="1"/>
      <dgm:spPr/>
      <dgm:t>
        <a:bodyPr/>
        <a:lstStyle/>
        <a:p>
          <a:pPr algn="l">
            <a:spcAft>
              <a:spcPts val="0"/>
            </a:spcAft>
          </a:pPr>
          <a:r>
            <a:rPr lang="en-US" sz="1400" b="1" kern="1200" dirty="0">
              <a:solidFill>
                <a:prstClr val="white"/>
              </a:solidFill>
              <a:latin typeface="Calibri"/>
              <a:ea typeface="+mn-ea"/>
              <a:cs typeface="+mn-cs"/>
            </a:rPr>
            <a:t>June 20, 2020 – July 20, 2020 </a:t>
          </a:r>
        </a:p>
        <a:p>
          <a:pPr algn="l">
            <a:spcAft>
              <a:spcPts val="0"/>
            </a:spcAft>
          </a:pPr>
          <a:r>
            <a:rPr lang="en-US" sz="1400" kern="1200" dirty="0"/>
            <a:t>RIEMA reviews pre-applications and selects projects  for full application process.</a:t>
          </a:r>
        </a:p>
        <a:p>
          <a:pPr algn="l">
            <a:spcAft>
              <a:spcPct val="35000"/>
            </a:spcAft>
          </a:pPr>
          <a:endParaRPr lang="en-US" sz="1400" kern="1200" dirty="0">
            <a:solidFill>
              <a:prstClr val="white"/>
            </a:solidFill>
            <a:latin typeface="Calibri"/>
            <a:ea typeface="+mn-ea"/>
            <a:cs typeface="+mn-cs"/>
          </a:endParaRPr>
        </a:p>
        <a:p>
          <a:pPr algn="l">
            <a:spcAft>
              <a:spcPct val="35000"/>
            </a:spcAft>
          </a:pPr>
          <a:r>
            <a:rPr lang="en-US" sz="1400" b="1" kern="1200" dirty="0">
              <a:solidFill>
                <a:prstClr val="white"/>
              </a:solidFill>
              <a:latin typeface="Calibri"/>
              <a:ea typeface="+mn-ea"/>
              <a:cs typeface="+mn-cs"/>
            </a:rPr>
            <a:t>June 21, 2021 – July 21, 2021 </a:t>
          </a:r>
          <a:r>
            <a:rPr lang="en-US" sz="1400" kern="1200" dirty="0">
              <a:solidFill>
                <a:prstClr val="white"/>
              </a:solidFill>
              <a:latin typeface="Calibri"/>
              <a:ea typeface="+mn-ea"/>
              <a:cs typeface="+mn-cs"/>
            </a:rPr>
            <a:t>selected </a:t>
          </a:r>
          <a:r>
            <a:rPr lang="en-US" sz="1400" kern="1200" dirty="0"/>
            <a:t>applicants invited to  submit formal application to RIEMA for approval (POETE/Work plan model).</a:t>
          </a:r>
        </a:p>
      </dgm:t>
    </dgm:pt>
    <dgm:pt modelId="{4F685A1E-E11D-42EF-8485-810D17AB2C80}" type="parTrans" cxnId="{76BF4871-6518-4278-A35B-5D56B4502D8B}">
      <dgm:prSet/>
      <dgm:spPr/>
      <dgm:t>
        <a:bodyPr/>
        <a:lstStyle/>
        <a:p>
          <a:endParaRPr lang="en-US"/>
        </a:p>
      </dgm:t>
    </dgm:pt>
    <dgm:pt modelId="{44CF824E-13C4-423A-AD09-E6FF307F2001}" type="sibTrans" cxnId="{76BF4871-6518-4278-A35B-5D56B4502D8B}">
      <dgm:prSet/>
      <dgm:spPr/>
      <dgm:t>
        <a:bodyPr/>
        <a:lstStyle/>
        <a:p>
          <a:endParaRPr lang="en-US" dirty="0"/>
        </a:p>
      </dgm:t>
    </dgm:pt>
    <dgm:pt modelId="{FDB105E7-3D42-422C-9452-FC2604A9A274}">
      <dgm:prSet phldrT="[Text]" custT="1"/>
      <dgm:spPr/>
      <dgm:t>
        <a:bodyPr/>
        <a:lstStyle/>
        <a:p>
          <a:pPr algn="l">
            <a:spcAft>
              <a:spcPts val="0"/>
            </a:spcAft>
          </a:pPr>
          <a:r>
            <a:rPr lang="en-US" sz="1400" b="1" kern="1200" dirty="0">
              <a:solidFill>
                <a:prstClr val="white"/>
              </a:solidFill>
              <a:latin typeface="Calibri"/>
              <a:ea typeface="+mn-ea"/>
              <a:cs typeface="+mn-cs"/>
            </a:rPr>
            <a:t>July 21, 2021</a:t>
          </a:r>
        </a:p>
        <a:p>
          <a:pPr algn="l">
            <a:spcAft>
              <a:spcPct val="35000"/>
            </a:spcAft>
          </a:pPr>
          <a:r>
            <a:rPr lang="en-US" sz="1400" kern="1200" dirty="0"/>
            <a:t>RIEMA closes formal applications and begins award process.</a:t>
          </a:r>
        </a:p>
        <a:p>
          <a:pPr algn="l">
            <a:spcAft>
              <a:spcPts val="0"/>
            </a:spcAft>
          </a:pPr>
          <a:r>
            <a:rPr lang="en-US" sz="1400" b="1" kern="1200" dirty="0"/>
            <a:t>August 21, 2021 - October 1, 2021 </a:t>
          </a:r>
          <a:r>
            <a:rPr lang="en-US" sz="1400" kern="1200" dirty="0"/>
            <a:t>Award letters with related grant packages sent to sub-recipients.</a:t>
          </a:r>
        </a:p>
      </dgm:t>
    </dgm:pt>
    <dgm:pt modelId="{4DDBA691-015E-40A3-A7B5-D97DA8C4CBD5}" type="parTrans" cxnId="{7A9A1ACC-CE6C-4C8D-A1F8-5E8BFFAE5FBF}">
      <dgm:prSet/>
      <dgm:spPr/>
      <dgm:t>
        <a:bodyPr/>
        <a:lstStyle/>
        <a:p>
          <a:endParaRPr lang="en-US"/>
        </a:p>
      </dgm:t>
    </dgm:pt>
    <dgm:pt modelId="{173E62EA-ED16-47B8-84AA-9C9580F662C3}" type="sibTrans" cxnId="{7A9A1ACC-CE6C-4C8D-A1F8-5E8BFFAE5FBF}">
      <dgm:prSet/>
      <dgm:spPr/>
      <dgm:t>
        <a:bodyPr/>
        <a:lstStyle/>
        <a:p>
          <a:endParaRPr lang="en-US"/>
        </a:p>
      </dgm:t>
    </dgm:pt>
    <dgm:pt modelId="{A12BF702-9952-4883-9494-2044F8A1953B}" type="pres">
      <dgm:prSet presAssocID="{FB870397-8588-4955-8519-070B2F5CBD86}" presName="Name0" presStyleCnt="0">
        <dgm:presLayoutVars>
          <dgm:dir/>
          <dgm:resizeHandles val="exact"/>
        </dgm:presLayoutVars>
      </dgm:prSet>
      <dgm:spPr/>
    </dgm:pt>
    <dgm:pt modelId="{AD617FAB-9779-45DC-969D-FA678851DFDA}" type="pres">
      <dgm:prSet presAssocID="{2150A333-9C8C-40B7-8E04-E58D108ED558}" presName="composite" presStyleCnt="0"/>
      <dgm:spPr/>
    </dgm:pt>
    <dgm:pt modelId="{B975971C-DC9A-495B-A019-7D1D6194886C}" type="pres">
      <dgm:prSet presAssocID="{2150A333-9C8C-40B7-8E04-E58D108ED558}" presName="imagSh" presStyleLbl="bgImgPlace1" presStyleIdx="0" presStyleCnt="3" custLinFactNeighborX="13101" custLinFactNeighborY="-7462"/>
      <dgm:spPr>
        <a:blipFill rotWithShape="1">
          <a:blip xmlns:r="http://schemas.openxmlformats.org/officeDocument/2006/relationships" r:embed="rId1"/>
          <a:stretch>
            <a:fillRect/>
          </a:stretch>
        </a:blipFill>
      </dgm:spPr>
    </dgm:pt>
    <dgm:pt modelId="{D3920EED-E86D-4243-A84D-3FEDF8E47282}" type="pres">
      <dgm:prSet presAssocID="{2150A333-9C8C-40B7-8E04-E58D108ED558}" presName="txNode" presStyleLbl="node1" presStyleIdx="0" presStyleCnt="3" custScaleX="135363" custScaleY="62962" custLinFactNeighborX="-1840" custLinFactNeighborY="10818">
        <dgm:presLayoutVars>
          <dgm:bulletEnabled val="1"/>
        </dgm:presLayoutVars>
      </dgm:prSet>
      <dgm:spPr/>
    </dgm:pt>
    <dgm:pt modelId="{8ACCA788-D77B-442E-81A2-4F995742AA80}" type="pres">
      <dgm:prSet presAssocID="{918F7F44-5C5F-40C0-A330-B5A6D980D913}" presName="sibTrans" presStyleLbl="sibTrans2D1" presStyleIdx="0" presStyleCnt="2"/>
      <dgm:spPr/>
    </dgm:pt>
    <dgm:pt modelId="{4131E37D-03A9-47EE-95C0-1F248A5BE47A}" type="pres">
      <dgm:prSet presAssocID="{918F7F44-5C5F-40C0-A330-B5A6D980D913}" presName="connTx" presStyleLbl="sibTrans2D1" presStyleIdx="0" presStyleCnt="2"/>
      <dgm:spPr/>
    </dgm:pt>
    <dgm:pt modelId="{D2E3BE04-60D3-48AA-99EF-D329C3CC5A9B}" type="pres">
      <dgm:prSet presAssocID="{A1FB725A-F203-4C69-B275-4A2F129714CE}" presName="composite" presStyleCnt="0"/>
      <dgm:spPr/>
    </dgm:pt>
    <dgm:pt modelId="{E2219300-F0CD-4677-9EF0-56AE32EFE03E}" type="pres">
      <dgm:prSet presAssocID="{A1FB725A-F203-4C69-B275-4A2F129714CE}" presName="imagSh" presStyleLbl="bgImgPlace1" presStyleIdx="1" presStyleCnt="3" custLinFactNeighborX="15259" custLinFactNeighborY="-32764"/>
      <dgm:spPr>
        <a:blipFill rotWithShape="1">
          <a:blip xmlns:r="http://schemas.openxmlformats.org/officeDocument/2006/relationships" r:embed="rId2"/>
          <a:stretch>
            <a:fillRect/>
          </a:stretch>
        </a:blipFill>
      </dgm:spPr>
    </dgm:pt>
    <dgm:pt modelId="{8C120536-188E-46D7-9B48-4CA67EF6DBDB}" type="pres">
      <dgm:prSet presAssocID="{A1FB725A-F203-4C69-B275-4A2F129714CE}" presName="txNode" presStyleLbl="node1" presStyleIdx="1" presStyleCnt="3" custScaleX="179277" custScaleY="165607" custLinFactNeighborX="1156" custLinFactNeighborY="61839">
        <dgm:presLayoutVars>
          <dgm:bulletEnabled val="1"/>
        </dgm:presLayoutVars>
      </dgm:prSet>
      <dgm:spPr/>
    </dgm:pt>
    <dgm:pt modelId="{D5F87919-0C36-44FE-AC8D-E1605F445C13}" type="pres">
      <dgm:prSet presAssocID="{44CF824E-13C4-423A-AD09-E6FF307F2001}" presName="sibTrans" presStyleLbl="sibTrans2D1" presStyleIdx="1" presStyleCnt="2"/>
      <dgm:spPr/>
    </dgm:pt>
    <dgm:pt modelId="{04633A93-A786-4259-A430-DF0F50021675}" type="pres">
      <dgm:prSet presAssocID="{44CF824E-13C4-423A-AD09-E6FF307F2001}" presName="connTx" presStyleLbl="sibTrans2D1" presStyleIdx="1" presStyleCnt="2"/>
      <dgm:spPr/>
    </dgm:pt>
    <dgm:pt modelId="{3BA5E816-6EB5-441C-9DEA-4355D6C2241A}" type="pres">
      <dgm:prSet presAssocID="{FDB105E7-3D42-422C-9452-FC2604A9A274}" presName="composite" presStyleCnt="0"/>
      <dgm:spPr/>
    </dgm:pt>
    <dgm:pt modelId="{F922859B-93DE-496B-B369-2111DADB97B7}" type="pres">
      <dgm:prSet presAssocID="{FDB105E7-3D42-422C-9452-FC2604A9A274}" presName="imagSh" presStyleLbl="bgImgPlace1" presStyleIdx="2" presStyleCnt="3" custLinFactNeighborX="-2030" custLinFactNeighborY="-14531"/>
      <dgm:spPr>
        <a:blipFill rotWithShape="1">
          <a:blip xmlns:r="http://schemas.openxmlformats.org/officeDocument/2006/relationships" r:embed="rId3"/>
          <a:stretch>
            <a:fillRect/>
          </a:stretch>
        </a:blipFill>
      </dgm:spPr>
    </dgm:pt>
    <dgm:pt modelId="{490BA7D4-45E2-4FB2-9C72-36924981EC05}" type="pres">
      <dgm:prSet presAssocID="{FDB105E7-3D42-422C-9452-FC2604A9A274}" presName="txNode" presStyleLbl="node1" presStyleIdx="2" presStyleCnt="3" custScaleX="181569" custScaleY="157132" custLinFactNeighborX="-15885" custLinFactNeighborY="60192">
        <dgm:presLayoutVars>
          <dgm:bulletEnabled val="1"/>
        </dgm:presLayoutVars>
      </dgm:prSet>
      <dgm:spPr/>
    </dgm:pt>
  </dgm:ptLst>
  <dgm:cxnLst>
    <dgm:cxn modelId="{B6684714-D198-49AF-8132-BA88599CF0F2}" type="presOf" srcId="{FDB105E7-3D42-422C-9452-FC2604A9A274}" destId="{490BA7D4-45E2-4FB2-9C72-36924981EC05}" srcOrd="0" destOrd="0" presId="urn:microsoft.com/office/officeart/2005/8/layout/hProcess10"/>
    <dgm:cxn modelId="{29E4E720-3CD6-40FB-BBE8-473846078663}" type="presOf" srcId="{2150A333-9C8C-40B7-8E04-E58D108ED558}" destId="{D3920EED-E86D-4243-A84D-3FEDF8E47282}" srcOrd="0" destOrd="0" presId="urn:microsoft.com/office/officeart/2005/8/layout/hProcess10"/>
    <dgm:cxn modelId="{B645B468-0EA8-4EF5-A53B-3999DC1A6FC7}" type="presOf" srcId="{FB870397-8588-4955-8519-070B2F5CBD86}" destId="{A12BF702-9952-4883-9494-2044F8A1953B}" srcOrd="0" destOrd="0" presId="urn:microsoft.com/office/officeart/2005/8/layout/hProcess10"/>
    <dgm:cxn modelId="{9D4E1670-4827-479C-BA51-EBB35F7DC4BE}" srcId="{FB870397-8588-4955-8519-070B2F5CBD86}" destId="{2150A333-9C8C-40B7-8E04-E58D108ED558}" srcOrd="0" destOrd="0" parTransId="{A688787E-FC3D-4452-A3DB-3E2903B56FE7}" sibTransId="{918F7F44-5C5F-40C0-A330-B5A6D980D913}"/>
    <dgm:cxn modelId="{6EF81471-5028-400A-988E-D6E263AFF6E2}" type="presOf" srcId="{A1FB725A-F203-4C69-B275-4A2F129714CE}" destId="{8C120536-188E-46D7-9B48-4CA67EF6DBDB}" srcOrd="0" destOrd="0" presId="urn:microsoft.com/office/officeart/2005/8/layout/hProcess10"/>
    <dgm:cxn modelId="{76BF4871-6518-4278-A35B-5D56B4502D8B}" srcId="{FB870397-8588-4955-8519-070B2F5CBD86}" destId="{A1FB725A-F203-4C69-B275-4A2F129714CE}" srcOrd="1" destOrd="0" parTransId="{4F685A1E-E11D-42EF-8485-810D17AB2C80}" sibTransId="{44CF824E-13C4-423A-AD09-E6FF307F2001}"/>
    <dgm:cxn modelId="{1F7BCBC4-AE73-436C-85BD-CB997B129965}" type="presOf" srcId="{918F7F44-5C5F-40C0-A330-B5A6D980D913}" destId="{8ACCA788-D77B-442E-81A2-4F995742AA80}" srcOrd="0" destOrd="0" presId="urn:microsoft.com/office/officeart/2005/8/layout/hProcess10"/>
    <dgm:cxn modelId="{7A9A1ACC-CE6C-4C8D-A1F8-5E8BFFAE5FBF}" srcId="{FB870397-8588-4955-8519-070B2F5CBD86}" destId="{FDB105E7-3D42-422C-9452-FC2604A9A274}" srcOrd="2" destOrd="0" parTransId="{4DDBA691-015E-40A3-A7B5-D97DA8C4CBD5}" sibTransId="{173E62EA-ED16-47B8-84AA-9C9580F662C3}"/>
    <dgm:cxn modelId="{F8E1B2F4-ED4D-4F38-B590-A84F144E1AC5}" type="presOf" srcId="{918F7F44-5C5F-40C0-A330-B5A6D980D913}" destId="{4131E37D-03A9-47EE-95C0-1F248A5BE47A}" srcOrd="1" destOrd="0" presId="urn:microsoft.com/office/officeart/2005/8/layout/hProcess10"/>
    <dgm:cxn modelId="{AECA30FA-A016-48CD-8E67-8E4D50CDC2B3}" type="presOf" srcId="{44CF824E-13C4-423A-AD09-E6FF307F2001}" destId="{D5F87919-0C36-44FE-AC8D-E1605F445C13}" srcOrd="0" destOrd="0" presId="urn:microsoft.com/office/officeart/2005/8/layout/hProcess10"/>
    <dgm:cxn modelId="{86D009FF-FE84-42DA-9273-3F97D347B455}" type="presOf" srcId="{44CF824E-13C4-423A-AD09-E6FF307F2001}" destId="{04633A93-A786-4259-A430-DF0F50021675}" srcOrd="1" destOrd="0" presId="urn:microsoft.com/office/officeart/2005/8/layout/hProcess10"/>
    <dgm:cxn modelId="{C7031574-8DCC-4D5A-BBCA-A249B836B1B2}" type="presParOf" srcId="{A12BF702-9952-4883-9494-2044F8A1953B}" destId="{AD617FAB-9779-45DC-969D-FA678851DFDA}" srcOrd="0" destOrd="0" presId="urn:microsoft.com/office/officeart/2005/8/layout/hProcess10"/>
    <dgm:cxn modelId="{3F7D85E5-6A61-461B-8D6A-375DEE19809F}" type="presParOf" srcId="{AD617FAB-9779-45DC-969D-FA678851DFDA}" destId="{B975971C-DC9A-495B-A019-7D1D6194886C}" srcOrd="0" destOrd="0" presId="urn:microsoft.com/office/officeart/2005/8/layout/hProcess10"/>
    <dgm:cxn modelId="{F6D44333-5A54-4CB5-B2B9-C39323BFEA43}" type="presParOf" srcId="{AD617FAB-9779-45DC-969D-FA678851DFDA}" destId="{D3920EED-E86D-4243-A84D-3FEDF8E47282}" srcOrd="1" destOrd="0" presId="urn:microsoft.com/office/officeart/2005/8/layout/hProcess10"/>
    <dgm:cxn modelId="{22B5D74F-C477-44B3-B4CF-35B38C6DA862}" type="presParOf" srcId="{A12BF702-9952-4883-9494-2044F8A1953B}" destId="{8ACCA788-D77B-442E-81A2-4F995742AA80}" srcOrd="1" destOrd="0" presId="urn:microsoft.com/office/officeart/2005/8/layout/hProcess10"/>
    <dgm:cxn modelId="{6DD57E52-18A9-477C-AE22-48AC6732DCC4}" type="presParOf" srcId="{8ACCA788-D77B-442E-81A2-4F995742AA80}" destId="{4131E37D-03A9-47EE-95C0-1F248A5BE47A}" srcOrd="0" destOrd="0" presId="urn:microsoft.com/office/officeart/2005/8/layout/hProcess10"/>
    <dgm:cxn modelId="{C329C751-8B8A-4C80-99DF-DF41B2EAE18E}" type="presParOf" srcId="{A12BF702-9952-4883-9494-2044F8A1953B}" destId="{D2E3BE04-60D3-48AA-99EF-D329C3CC5A9B}" srcOrd="2" destOrd="0" presId="urn:microsoft.com/office/officeart/2005/8/layout/hProcess10"/>
    <dgm:cxn modelId="{F6CCC158-10D8-469D-A672-C448A03FD08C}" type="presParOf" srcId="{D2E3BE04-60D3-48AA-99EF-D329C3CC5A9B}" destId="{E2219300-F0CD-4677-9EF0-56AE32EFE03E}" srcOrd="0" destOrd="0" presId="urn:microsoft.com/office/officeart/2005/8/layout/hProcess10"/>
    <dgm:cxn modelId="{70C553FA-528F-4878-8B83-248052F923AE}" type="presParOf" srcId="{D2E3BE04-60D3-48AA-99EF-D329C3CC5A9B}" destId="{8C120536-188E-46D7-9B48-4CA67EF6DBDB}" srcOrd="1" destOrd="0" presId="urn:microsoft.com/office/officeart/2005/8/layout/hProcess10"/>
    <dgm:cxn modelId="{23228416-4C40-4474-9F34-1D4C91EFC040}" type="presParOf" srcId="{A12BF702-9952-4883-9494-2044F8A1953B}" destId="{D5F87919-0C36-44FE-AC8D-E1605F445C13}" srcOrd="3" destOrd="0" presId="urn:microsoft.com/office/officeart/2005/8/layout/hProcess10"/>
    <dgm:cxn modelId="{231623CC-9FE0-47DE-AB87-94116329B974}" type="presParOf" srcId="{D5F87919-0C36-44FE-AC8D-E1605F445C13}" destId="{04633A93-A786-4259-A430-DF0F50021675}" srcOrd="0" destOrd="0" presId="urn:microsoft.com/office/officeart/2005/8/layout/hProcess10"/>
    <dgm:cxn modelId="{DF5A6F5B-6124-4C9A-BCFA-59C600E95913}" type="presParOf" srcId="{A12BF702-9952-4883-9494-2044F8A1953B}" destId="{3BA5E816-6EB5-441C-9DEA-4355D6C2241A}" srcOrd="4" destOrd="0" presId="urn:microsoft.com/office/officeart/2005/8/layout/hProcess10"/>
    <dgm:cxn modelId="{A0BC30DD-3C74-44C4-9A2C-AD202098C002}" type="presParOf" srcId="{3BA5E816-6EB5-441C-9DEA-4355D6C2241A}" destId="{F922859B-93DE-496B-B369-2111DADB97B7}" srcOrd="0" destOrd="0" presId="urn:microsoft.com/office/officeart/2005/8/layout/hProcess10"/>
    <dgm:cxn modelId="{037AD483-6C2D-4937-A9AE-BC8D9E950CA1}" type="presParOf" srcId="{3BA5E816-6EB5-441C-9DEA-4355D6C2241A}" destId="{490BA7D4-45E2-4FB2-9C72-36924981EC05}"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B1E08-9E13-469C-A26E-C7352E6FFE1F}">
      <dsp:nvSpPr>
        <dsp:cNvPr id="0" name=""/>
        <dsp:cNvSpPr/>
      </dsp:nvSpPr>
      <dsp:spPr>
        <a:xfrm>
          <a:off x="3959" y="967011"/>
          <a:ext cx="1886860" cy="188686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AA842D-7323-46A9-B7A3-34973A114E05}">
      <dsp:nvSpPr>
        <dsp:cNvPr id="0" name=""/>
        <dsp:cNvSpPr/>
      </dsp:nvSpPr>
      <dsp:spPr>
        <a:xfrm>
          <a:off x="298197" y="2439215"/>
          <a:ext cx="1886860" cy="1886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Preparation</a:t>
          </a:r>
        </a:p>
        <a:p>
          <a:pPr marL="114300" lvl="1" indent="-114300" algn="l" defTabSz="622300">
            <a:lnSpc>
              <a:spcPct val="90000"/>
            </a:lnSpc>
            <a:spcBef>
              <a:spcPct val="0"/>
            </a:spcBef>
            <a:spcAft>
              <a:spcPct val="15000"/>
            </a:spcAft>
            <a:buChar char="•"/>
          </a:pPr>
          <a:r>
            <a:rPr lang="en-US" sz="1400" kern="1200" dirty="0"/>
            <a:t> </a:t>
          </a:r>
          <a:r>
            <a:rPr lang="en-US" sz="1400" b="1" kern="1200" dirty="0"/>
            <a:t>April 17, 2021 - May 17, 2021</a:t>
          </a:r>
        </a:p>
        <a:p>
          <a:pPr marL="114300" lvl="1" indent="-114300" algn="l" defTabSz="622300">
            <a:lnSpc>
              <a:spcPct val="90000"/>
            </a:lnSpc>
            <a:spcBef>
              <a:spcPct val="0"/>
            </a:spcBef>
            <a:spcAft>
              <a:spcPct val="15000"/>
            </a:spcAft>
            <a:buChar char="•"/>
          </a:pPr>
          <a:r>
            <a:rPr lang="en-US" sz="1400" kern="1200" dirty="0"/>
            <a:t>RIEMA loads dormant Pre-application form on RIEMA website.</a:t>
          </a:r>
        </a:p>
      </dsp:txBody>
      <dsp:txXfrm>
        <a:off x="353461" y="2494479"/>
        <a:ext cx="1776332" cy="1776332"/>
      </dsp:txXfrm>
    </dsp:sp>
    <dsp:sp modelId="{8403F0D2-C249-48F0-BF13-E9DBA2477E0B}">
      <dsp:nvSpPr>
        <dsp:cNvPr id="0" name=""/>
        <dsp:cNvSpPr/>
      </dsp:nvSpPr>
      <dsp:spPr>
        <a:xfrm rot="20830547">
          <a:off x="2267987" y="1338531"/>
          <a:ext cx="391828" cy="4533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269453" y="1442254"/>
        <a:ext cx="274280" cy="272032"/>
      </dsp:txXfrm>
    </dsp:sp>
    <dsp:sp modelId="{FC9C3FEB-0549-404D-8A33-B9839A311367}">
      <dsp:nvSpPr>
        <dsp:cNvPr id="0" name=""/>
        <dsp:cNvSpPr/>
      </dsp:nvSpPr>
      <dsp:spPr>
        <a:xfrm>
          <a:off x="2982404" y="289000"/>
          <a:ext cx="1886860" cy="188686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9184F7-3832-4475-8996-9F0D0BBF599E}">
      <dsp:nvSpPr>
        <dsp:cNvPr id="0" name=""/>
        <dsp:cNvSpPr/>
      </dsp:nvSpPr>
      <dsp:spPr>
        <a:xfrm>
          <a:off x="3048002" y="2209796"/>
          <a:ext cx="1948580" cy="26648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solidFill>
                <a:schemeClr val="bg1"/>
              </a:solidFill>
            </a:rPr>
            <a:t>RIEMA hosts Conference Call with State and Local partners announcing process for prescreening.</a:t>
          </a:r>
        </a:p>
        <a:p>
          <a:pPr marL="0" lvl="0" indent="0" algn="l" defTabSz="622300">
            <a:lnSpc>
              <a:spcPct val="90000"/>
            </a:lnSpc>
            <a:spcBef>
              <a:spcPct val="0"/>
            </a:spcBef>
            <a:spcAft>
              <a:spcPct val="35000"/>
            </a:spcAft>
            <a:buNone/>
          </a:pPr>
          <a:r>
            <a:rPr lang="en-US" sz="1400" b="1" kern="1200" dirty="0">
              <a:solidFill>
                <a:schemeClr val="bg1"/>
              </a:solidFill>
              <a:latin typeface="Calibri"/>
              <a:ea typeface="+mn-ea"/>
              <a:cs typeface="+mn-cs"/>
            </a:rPr>
            <a:t>April 14, 2021 (11AM) and April 16, 2021 (2PM)</a:t>
          </a:r>
          <a:endParaRPr lang="en-US" sz="1400" b="1" kern="1200" dirty="0">
            <a:solidFill>
              <a:schemeClr val="bg1"/>
            </a:solidFill>
          </a:endParaRPr>
        </a:p>
        <a:p>
          <a:pPr marL="0" lvl="0" indent="0" algn="l" defTabSz="622300">
            <a:lnSpc>
              <a:spcPct val="90000"/>
            </a:lnSpc>
            <a:spcBef>
              <a:spcPct val="0"/>
            </a:spcBef>
            <a:spcAft>
              <a:spcPct val="35000"/>
            </a:spcAft>
            <a:buNone/>
          </a:pPr>
          <a:r>
            <a:rPr lang="en-US" sz="1400" kern="1200" dirty="0">
              <a:solidFill>
                <a:schemeClr val="bg1"/>
              </a:solidFill>
            </a:rPr>
            <a:t>PowerPoint to accompany brief.</a:t>
          </a:r>
        </a:p>
      </dsp:txBody>
      <dsp:txXfrm>
        <a:off x="3105074" y="2266868"/>
        <a:ext cx="1834436" cy="2550726"/>
      </dsp:txXfrm>
    </dsp:sp>
    <dsp:sp modelId="{423749BE-2306-46D5-BA71-46BEF2D80A23}">
      <dsp:nvSpPr>
        <dsp:cNvPr id="0" name=""/>
        <dsp:cNvSpPr/>
      </dsp:nvSpPr>
      <dsp:spPr>
        <a:xfrm rot="174839">
          <a:off x="5237190" y="1081871"/>
          <a:ext cx="368639" cy="4533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5237261" y="1169737"/>
        <a:ext cx="258047" cy="272032"/>
      </dsp:txXfrm>
    </dsp:sp>
    <dsp:sp modelId="{56AFF42A-079D-420F-A323-4D7D4D01E85E}">
      <dsp:nvSpPr>
        <dsp:cNvPr id="0" name=""/>
        <dsp:cNvSpPr/>
      </dsp:nvSpPr>
      <dsp:spPr>
        <a:xfrm>
          <a:off x="5921159" y="438591"/>
          <a:ext cx="1886860" cy="1886860"/>
        </a:xfrm>
        <a:prstGeom prst="roundRect">
          <a:avLst>
            <a:gd name="adj" fmla="val 10000"/>
          </a:avLst>
        </a:prstGeom>
        <a:blipFill>
          <a:blip xmlns:r="http://schemas.openxmlformats.org/officeDocument/2006/relationships" r:embed="rId3"/>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64BF7-3E7C-42A6-B47B-2D113A14447A}">
      <dsp:nvSpPr>
        <dsp:cNvPr id="0" name=""/>
        <dsp:cNvSpPr/>
      </dsp:nvSpPr>
      <dsp:spPr>
        <a:xfrm>
          <a:off x="5745513" y="2342141"/>
          <a:ext cx="2179286" cy="24661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ts val="0"/>
            </a:spcAft>
            <a:buNone/>
          </a:pPr>
          <a:r>
            <a:rPr lang="en-US" sz="1400" b="1" kern="1200" dirty="0">
              <a:solidFill>
                <a:prstClr val="white"/>
              </a:solidFill>
              <a:latin typeface="Calibri"/>
              <a:ea typeface="+mn-ea"/>
              <a:cs typeface="+mn-cs"/>
            </a:rPr>
            <a:t>April 14, 2021</a:t>
          </a:r>
        </a:p>
        <a:p>
          <a:pPr marL="0" lvl="0" indent="0" algn="l" defTabSz="622300">
            <a:lnSpc>
              <a:spcPct val="90000"/>
            </a:lnSpc>
            <a:spcBef>
              <a:spcPct val="0"/>
            </a:spcBef>
            <a:spcAft>
              <a:spcPct val="35000"/>
            </a:spcAft>
            <a:buNone/>
          </a:pPr>
          <a:r>
            <a:rPr lang="en-US" sz="1400" kern="1200" dirty="0"/>
            <a:t>RIEMA opens Pre-application form in portal.</a:t>
          </a:r>
        </a:p>
        <a:p>
          <a:pPr marL="114300" lvl="1" indent="-114300" algn="l" defTabSz="622300">
            <a:lnSpc>
              <a:spcPct val="90000"/>
            </a:lnSpc>
            <a:spcBef>
              <a:spcPct val="0"/>
            </a:spcBef>
            <a:spcAft>
              <a:spcPct val="15000"/>
            </a:spcAft>
            <a:buChar char="•"/>
          </a:pPr>
          <a:r>
            <a:rPr lang="en-US" sz="1400" kern="1200" dirty="0"/>
            <a:t>RIEMA posts power point on website for review.</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 RIEMA begins collecting preapplications for review</a:t>
          </a:r>
        </a:p>
      </dsp:txBody>
      <dsp:txXfrm>
        <a:off x="5809342" y="2405970"/>
        <a:ext cx="2051628" cy="23384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5971C-DC9A-495B-A019-7D1D6194886C}">
      <dsp:nvSpPr>
        <dsp:cNvPr id="0" name=""/>
        <dsp:cNvSpPr/>
      </dsp:nvSpPr>
      <dsp:spPr>
        <a:xfrm>
          <a:off x="208787" y="1354956"/>
          <a:ext cx="1434152" cy="143415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920EED-E86D-4243-A84D-3FEDF8E47282}">
      <dsp:nvSpPr>
        <dsp:cNvPr id="0" name=""/>
        <dsp:cNvSpPr/>
      </dsp:nvSpPr>
      <dsp:spPr>
        <a:xfrm>
          <a:off x="0" y="2743202"/>
          <a:ext cx="1941311" cy="9029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ts val="0"/>
            </a:spcAft>
            <a:buNone/>
          </a:pPr>
          <a:r>
            <a:rPr lang="en-US" sz="1400" b="1" kern="1200" dirty="0">
              <a:solidFill>
                <a:prstClr val="white"/>
              </a:solidFill>
              <a:latin typeface="Calibri"/>
              <a:ea typeface="+mn-ea"/>
              <a:cs typeface="+mn-cs"/>
            </a:rPr>
            <a:t>May 7, 2020</a:t>
          </a:r>
        </a:p>
        <a:p>
          <a:pPr marL="0" lvl="0" indent="0" algn="l" defTabSz="622300">
            <a:lnSpc>
              <a:spcPct val="90000"/>
            </a:lnSpc>
            <a:spcBef>
              <a:spcPct val="0"/>
            </a:spcBef>
            <a:spcAft>
              <a:spcPct val="35000"/>
            </a:spcAft>
            <a:buNone/>
          </a:pPr>
          <a:r>
            <a:rPr lang="en-US" sz="1400" kern="1200" dirty="0"/>
            <a:t>RIEMA Closes pre-application portal.</a:t>
          </a:r>
          <a:endParaRPr lang="en-US" sz="1300" b="1" i="0" kern="1200" dirty="0">
            <a:solidFill>
              <a:schemeClr val="tx1"/>
            </a:solidFill>
          </a:endParaRPr>
        </a:p>
      </dsp:txBody>
      <dsp:txXfrm>
        <a:off x="26447" y="2769649"/>
        <a:ext cx="1888417" cy="850077"/>
      </dsp:txXfrm>
    </dsp:sp>
    <dsp:sp modelId="{8ACCA788-D77B-442E-81A2-4F995742AA80}">
      <dsp:nvSpPr>
        <dsp:cNvPr id="0" name=""/>
        <dsp:cNvSpPr/>
      </dsp:nvSpPr>
      <dsp:spPr>
        <a:xfrm rot="20734935">
          <a:off x="2128010" y="1525229"/>
          <a:ext cx="509122" cy="344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129638" y="1607021"/>
        <a:ext cx="405740" cy="206764"/>
      </dsp:txXfrm>
    </dsp:sp>
    <dsp:sp modelId="{E2219300-F0CD-4677-9EF0-56AE32EFE03E}">
      <dsp:nvSpPr>
        <dsp:cNvPr id="0" name=""/>
        <dsp:cNvSpPr/>
      </dsp:nvSpPr>
      <dsp:spPr>
        <a:xfrm>
          <a:off x="3051762" y="624066"/>
          <a:ext cx="1434152" cy="143415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20536-188E-46D7-9B48-4CA67EF6DBDB}">
      <dsp:nvSpPr>
        <dsp:cNvPr id="0" name=""/>
        <dsp:cNvSpPr/>
      </dsp:nvSpPr>
      <dsp:spPr>
        <a:xfrm>
          <a:off x="2514493" y="2370856"/>
          <a:ext cx="2571105" cy="2375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ts val="0"/>
            </a:spcAft>
            <a:buNone/>
          </a:pPr>
          <a:r>
            <a:rPr lang="en-US" sz="1400" b="1" kern="1200" dirty="0">
              <a:solidFill>
                <a:prstClr val="white"/>
              </a:solidFill>
              <a:latin typeface="Calibri"/>
              <a:ea typeface="+mn-ea"/>
              <a:cs typeface="+mn-cs"/>
            </a:rPr>
            <a:t>June 20, 2020 – July 20, 2020 </a:t>
          </a:r>
        </a:p>
        <a:p>
          <a:pPr marL="0" lvl="0" indent="0" algn="l" defTabSz="622300">
            <a:lnSpc>
              <a:spcPct val="90000"/>
            </a:lnSpc>
            <a:spcBef>
              <a:spcPct val="0"/>
            </a:spcBef>
            <a:spcAft>
              <a:spcPts val="0"/>
            </a:spcAft>
            <a:buNone/>
          </a:pPr>
          <a:r>
            <a:rPr lang="en-US" sz="1400" kern="1200" dirty="0"/>
            <a:t>RIEMA reviews pre-applications and selects projects  for full application process.</a:t>
          </a:r>
        </a:p>
        <a:p>
          <a:pPr marL="0" lvl="0" indent="0" algn="l" defTabSz="622300">
            <a:lnSpc>
              <a:spcPct val="90000"/>
            </a:lnSpc>
            <a:spcBef>
              <a:spcPct val="0"/>
            </a:spcBef>
            <a:spcAft>
              <a:spcPct val="35000"/>
            </a:spcAft>
            <a:buNone/>
          </a:pPr>
          <a:endParaRPr lang="en-US" sz="1400" kern="1200" dirty="0">
            <a:solidFill>
              <a:prstClr val="white"/>
            </a:solidFill>
            <a:latin typeface="Calibri"/>
            <a:ea typeface="+mn-ea"/>
            <a:cs typeface="+mn-cs"/>
          </a:endParaRPr>
        </a:p>
        <a:p>
          <a:pPr marL="0" lvl="0" indent="0" algn="l" defTabSz="622300">
            <a:lnSpc>
              <a:spcPct val="90000"/>
            </a:lnSpc>
            <a:spcBef>
              <a:spcPct val="0"/>
            </a:spcBef>
            <a:spcAft>
              <a:spcPct val="35000"/>
            </a:spcAft>
            <a:buNone/>
          </a:pPr>
          <a:r>
            <a:rPr lang="en-US" sz="1400" b="1" kern="1200" dirty="0">
              <a:solidFill>
                <a:prstClr val="white"/>
              </a:solidFill>
              <a:latin typeface="Calibri"/>
              <a:ea typeface="+mn-ea"/>
              <a:cs typeface="+mn-cs"/>
            </a:rPr>
            <a:t>June 21, 2021 – July 21, 2021 </a:t>
          </a:r>
          <a:r>
            <a:rPr lang="en-US" sz="1400" kern="1200" dirty="0">
              <a:solidFill>
                <a:prstClr val="white"/>
              </a:solidFill>
              <a:latin typeface="Calibri"/>
              <a:ea typeface="+mn-ea"/>
              <a:cs typeface="+mn-cs"/>
            </a:rPr>
            <a:t>selected </a:t>
          </a:r>
          <a:r>
            <a:rPr lang="en-US" sz="1400" kern="1200" dirty="0"/>
            <a:t>applicants invited to  submit formal application to RIEMA for approval (POETE/Work plan model).</a:t>
          </a:r>
        </a:p>
      </dsp:txBody>
      <dsp:txXfrm>
        <a:off x="2584056" y="2440419"/>
        <a:ext cx="2431979" cy="2235930"/>
      </dsp:txXfrm>
    </dsp:sp>
    <dsp:sp modelId="{D5F87919-0C36-44FE-AC8D-E1605F445C13}">
      <dsp:nvSpPr>
        <dsp:cNvPr id="0" name=""/>
        <dsp:cNvSpPr/>
      </dsp:nvSpPr>
      <dsp:spPr>
        <a:xfrm rot="345380">
          <a:off x="4996057" y="1318459"/>
          <a:ext cx="514031" cy="34460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996318" y="1382195"/>
        <a:ext cx="410649" cy="206764"/>
      </dsp:txXfrm>
    </dsp:sp>
    <dsp:sp modelId="{F922859B-93DE-496B-B369-2111DADB97B7}">
      <dsp:nvSpPr>
        <dsp:cNvPr id="0" name=""/>
        <dsp:cNvSpPr/>
      </dsp:nvSpPr>
      <dsp:spPr>
        <a:xfrm>
          <a:off x="5947169" y="915941"/>
          <a:ext cx="1434152" cy="143415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0BA7D4-45E2-4FB2-9C72-36924981EC05}">
      <dsp:nvSpPr>
        <dsp:cNvPr id="0" name=""/>
        <dsp:cNvSpPr/>
      </dsp:nvSpPr>
      <dsp:spPr>
        <a:xfrm>
          <a:off x="5397022" y="2438394"/>
          <a:ext cx="2603976" cy="22535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ts val="0"/>
            </a:spcAft>
            <a:buNone/>
          </a:pPr>
          <a:r>
            <a:rPr lang="en-US" sz="1400" b="1" kern="1200" dirty="0">
              <a:solidFill>
                <a:prstClr val="white"/>
              </a:solidFill>
              <a:latin typeface="Calibri"/>
              <a:ea typeface="+mn-ea"/>
              <a:cs typeface="+mn-cs"/>
            </a:rPr>
            <a:t>July 21, 2021</a:t>
          </a:r>
        </a:p>
        <a:p>
          <a:pPr marL="0" lvl="0" indent="0" algn="l" defTabSz="622300">
            <a:lnSpc>
              <a:spcPct val="90000"/>
            </a:lnSpc>
            <a:spcBef>
              <a:spcPct val="0"/>
            </a:spcBef>
            <a:spcAft>
              <a:spcPct val="35000"/>
            </a:spcAft>
            <a:buNone/>
          </a:pPr>
          <a:r>
            <a:rPr lang="en-US" sz="1400" kern="1200" dirty="0"/>
            <a:t>RIEMA closes formal applications and begins award process.</a:t>
          </a:r>
        </a:p>
        <a:p>
          <a:pPr marL="0" lvl="0" indent="0" algn="l" defTabSz="622300">
            <a:lnSpc>
              <a:spcPct val="90000"/>
            </a:lnSpc>
            <a:spcBef>
              <a:spcPct val="0"/>
            </a:spcBef>
            <a:spcAft>
              <a:spcPts val="0"/>
            </a:spcAft>
            <a:buNone/>
          </a:pPr>
          <a:r>
            <a:rPr lang="en-US" sz="1400" b="1" kern="1200" dirty="0"/>
            <a:t>August 21, 2021 - October 1, 2021 </a:t>
          </a:r>
          <a:r>
            <a:rPr lang="en-US" sz="1400" kern="1200" dirty="0"/>
            <a:t>Award letters with related grant packages sent to sub-recipients.</a:t>
          </a:r>
        </a:p>
      </dsp:txBody>
      <dsp:txXfrm>
        <a:off x="5463025" y="2504397"/>
        <a:ext cx="2471970" cy="21215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ACEF13-FC24-44B2-82D8-2C9B48C389AE}"/>
              </a:ext>
            </a:extLst>
          </p:cNvPr>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1164BE-A935-40A7-AC2D-01551122EF33}"/>
              </a:ext>
            </a:extLst>
          </p:cNvPr>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86B9DFEE-D87A-4C2E-B819-DF9A468DB712}" type="datetimeFigureOut">
              <a:rPr lang="en-US" smtClean="0"/>
              <a:t>4/13/2021</a:t>
            </a:fld>
            <a:endParaRPr lang="en-US" dirty="0"/>
          </a:p>
        </p:txBody>
      </p:sp>
      <p:sp>
        <p:nvSpPr>
          <p:cNvPr id="4" name="Footer Placeholder 3">
            <a:extLst>
              <a:ext uri="{FF2B5EF4-FFF2-40B4-BE49-F238E27FC236}">
                <a16:creationId xmlns:a16="http://schemas.microsoft.com/office/drawing/2014/main" id="{FBB413AC-78AD-4E9A-BA5F-00FD8CE3AB0E}"/>
              </a:ext>
            </a:extLst>
          </p:cNvPr>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373498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9" tIns="46640" rIns="93279" bIns="4664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79" tIns="46640" rIns="93279" bIns="46640" rtlCol="0"/>
          <a:lstStyle>
            <a:lvl1pPr algn="r" fontAlgn="auto">
              <a:spcBef>
                <a:spcPts val="0"/>
              </a:spcBef>
              <a:spcAft>
                <a:spcPts val="0"/>
              </a:spcAft>
              <a:defRPr sz="1200">
                <a:latin typeface="+mn-lt"/>
              </a:defRPr>
            </a:lvl1pPr>
          </a:lstStyle>
          <a:p>
            <a:pPr>
              <a:defRPr/>
            </a:pPr>
            <a:fld id="{68C3B361-282D-4E00-BC6E-04C84107AD35}" type="datetimeFigureOut">
              <a:rPr lang="en-US"/>
              <a:pPr>
                <a:defRPr/>
              </a:pPr>
              <a:t>4/13/2021</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9" tIns="46640" rIns="93279" bIns="46640" rtlCol="0" anchor="ctr"/>
          <a:lstStyle/>
          <a:p>
            <a:pPr lvl="0"/>
            <a:endParaRPr lang="en-US" noProof="0"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9" tIns="46640" rIns="93279" bIns="4664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9" tIns="46640" rIns="93279" bIns="4664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9" tIns="46640" rIns="93279" bIns="46640" rtlCol="0" anchor="b"/>
          <a:lstStyle>
            <a:lvl1pPr algn="r" fontAlgn="auto">
              <a:spcBef>
                <a:spcPts val="0"/>
              </a:spcBef>
              <a:spcAft>
                <a:spcPts val="0"/>
              </a:spcAft>
              <a:defRPr sz="1200">
                <a:latin typeface="+mn-lt"/>
              </a:defRPr>
            </a:lvl1pPr>
          </a:lstStyle>
          <a:p>
            <a:pPr>
              <a:defRPr/>
            </a:pPr>
            <a:fld id="{8D8811FF-435D-4D35-8DC7-222C38616A6B}" type="slidenum">
              <a:rPr lang="en-US"/>
              <a:pPr>
                <a:defRPr/>
              </a:pPr>
              <a:t>‹#›</a:t>
            </a:fld>
            <a:endParaRPr lang="en-US" dirty="0"/>
          </a:p>
        </p:txBody>
      </p:sp>
    </p:spTree>
    <p:extLst>
      <p:ext uri="{BB962C8B-B14F-4D97-AF65-F5344CB8AC3E}">
        <p14:creationId xmlns:p14="http://schemas.microsoft.com/office/powerpoint/2010/main" val="92130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a:t>
            </a:fld>
            <a:endParaRPr lang="en-US" dirty="0"/>
          </a:p>
        </p:txBody>
      </p:sp>
    </p:spTree>
    <p:extLst>
      <p:ext uri="{BB962C8B-B14F-4D97-AF65-F5344CB8AC3E}">
        <p14:creationId xmlns:p14="http://schemas.microsoft.com/office/powerpoint/2010/main" val="3312074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2</a:t>
            </a:fld>
            <a:endParaRPr lang="en-US" dirty="0"/>
          </a:p>
        </p:txBody>
      </p:sp>
    </p:spTree>
    <p:extLst>
      <p:ext uri="{BB962C8B-B14F-4D97-AF65-F5344CB8AC3E}">
        <p14:creationId xmlns:p14="http://schemas.microsoft.com/office/powerpoint/2010/main" val="3865838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D8811FF-435D-4D35-8DC7-222C38616A6B}" type="slidenum">
              <a:rPr lang="en-US" smtClean="0"/>
              <a:pPr>
                <a:defRPr/>
              </a:pPr>
              <a:t>19</a:t>
            </a:fld>
            <a:endParaRPr lang="en-US" dirty="0"/>
          </a:p>
        </p:txBody>
      </p:sp>
    </p:spTree>
    <p:extLst>
      <p:ext uri="{BB962C8B-B14F-4D97-AF65-F5344CB8AC3E}">
        <p14:creationId xmlns:p14="http://schemas.microsoft.com/office/powerpoint/2010/main" val="260454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spTree>
    <p:extLst>
      <p:ext uri="{BB962C8B-B14F-4D97-AF65-F5344CB8AC3E}">
        <p14:creationId xmlns:p14="http://schemas.microsoft.com/office/powerpoint/2010/main" val="3329587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27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p:cNvCxnSpPr/>
          <p:nvPr userDrawn="1"/>
        </p:nvCxnSpPr>
        <p:spPr>
          <a:xfrm>
            <a:off x="6629400" y="228600"/>
            <a:ext cx="0" cy="579120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45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txBox="1">
            <a:spLocks/>
          </p:cNvSpPr>
          <p:nvPr userDrawn="1"/>
        </p:nvSpPr>
        <p:spPr bwMode="auto">
          <a:xfrm>
            <a:off x="762000" y="6174305"/>
            <a:ext cx="83820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379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7378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2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79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478780" y="838200"/>
            <a:ext cx="82080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606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478780" y="1447800"/>
            <a:ext cx="295022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13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483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5663" y="152400"/>
            <a:ext cx="8229600" cy="8683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1"/>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txBox="1">
            <a:spLocks/>
          </p:cNvSpPr>
          <p:nvPr/>
        </p:nvSpPr>
        <p:spPr bwMode="auto">
          <a:xfrm>
            <a:off x="762000" y="6174305"/>
            <a:ext cx="6324600" cy="624726"/>
          </a:xfrm>
          <a:prstGeom prst="rect">
            <a:avLst/>
          </a:prstGeom>
          <a:noFill/>
          <a:ln w="9525">
            <a:noFill/>
            <a:miter lim="800000"/>
            <a:headEnd/>
            <a:tailEnd/>
          </a:ln>
        </p:spPr>
        <p:txBody>
          <a:bodyPr anchor="ctr">
            <a:normAutofit/>
          </a:bodyPr>
          <a:lstStyle/>
          <a:p>
            <a:pPr eaLnBrk="0" fontAlgn="auto" hangingPunct="0">
              <a:spcBef>
                <a:spcPts val="0"/>
              </a:spcBef>
              <a:spcAft>
                <a:spcPts val="0"/>
              </a:spcAft>
              <a:defRPr/>
            </a:pPr>
            <a:r>
              <a:rPr lang="en-US" sz="2400" cap="small" dirty="0">
                <a:solidFill>
                  <a:schemeClr val="tx2">
                    <a:lumMod val="50000"/>
                  </a:schemeClr>
                </a:solidFill>
                <a:latin typeface="Cambria" pitchFamily="18" charset="0"/>
                <a:cs typeface="Arial" pitchFamily="34" charset="0"/>
              </a:rPr>
              <a:t>Rhode Island Emergency Management Agency</a:t>
            </a:r>
            <a:endParaRPr lang="en-US" sz="2400" kern="0" cap="small" dirty="0">
              <a:solidFill>
                <a:schemeClr val="tx2">
                  <a:lumMod val="50000"/>
                </a:schemeClr>
              </a:solidFill>
              <a:latin typeface="Cambria" pitchFamily="18" charset="0"/>
              <a:ea typeface="+mj-ea"/>
              <a:cs typeface="Arial" pitchFamily="34" charset="0"/>
            </a:endParaRPr>
          </a:p>
        </p:txBody>
      </p:sp>
      <p:cxnSp>
        <p:nvCxnSpPr>
          <p:cNvPr id="6" name="Straight Connector 5"/>
          <p:cNvCxnSpPr/>
          <p:nvPr/>
        </p:nvCxnSpPr>
        <p:spPr>
          <a:xfrm>
            <a:off x="838200" y="6248400"/>
            <a:ext cx="7848600" cy="0"/>
          </a:xfrm>
          <a:prstGeom prst="line">
            <a:avLst/>
          </a:prstGeom>
          <a:ln w="25400" cap="rnd" cmpd="sng"/>
          <a:effectLst>
            <a:outerShdw blurRad="50800" dist="38100" dir="2700000" algn="tl" rotWithShape="0">
              <a:schemeClr val="tx2">
                <a:lumMod val="50000"/>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9" name="Picture 8" descr="RIEMAlogoConcept1.jpg"/>
          <p:cNvPicPr/>
          <p:nvPr userDrawn="1"/>
        </p:nvPicPr>
        <p:blipFill>
          <a:blip r:embed="rId13" cstate="print"/>
          <a:stretch>
            <a:fillRect/>
          </a:stretch>
        </p:blipFill>
        <p:spPr>
          <a:xfrm>
            <a:off x="153035" y="6201235"/>
            <a:ext cx="570865" cy="570865"/>
          </a:xfrm>
          <a:prstGeom prst="rect">
            <a:avLst/>
          </a:prstGeom>
        </p:spPr>
      </p:pic>
    </p:spTree>
    <p:extLst>
      <p:ext uri="{BB962C8B-B14F-4D97-AF65-F5344CB8AC3E}">
        <p14:creationId xmlns:p14="http://schemas.microsoft.com/office/powerpoint/2010/main" val="235032324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iema.ri.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ema.grants@ema.ri.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iema.ri.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209800"/>
          </a:xfrm>
        </p:spPr>
        <p:txBody>
          <a:bodyPr>
            <a:normAutofit fontScale="90000"/>
          </a:bodyPr>
          <a:lstStyle/>
          <a:p>
            <a:pPr algn="ctr">
              <a:defRPr/>
            </a:pPr>
            <a:r>
              <a:rPr lang="en-US" b="1" dirty="0">
                <a:effectLst>
                  <a:outerShdw blurRad="38100" dist="38100" dir="2700000" algn="tl">
                    <a:srgbClr val="000000">
                      <a:alpha val="43137"/>
                    </a:srgbClr>
                  </a:outerShdw>
                </a:effectLst>
              </a:rPr>
              <a:t>FY 2021 Emergency </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Preparedness Grant Program (EMPG)Roll-Out </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838200" y="5715000"/>
            <a:ext cx="7467600" cy="457200"/>
          </a:xfrm>
        </p:spPr>
        <p:txBody>
          <a:bodyPr>
            <a:noAutofit/>
          </a:bodyPr>
          <a:lstStyle/>
          <a:p>
            <a:r>
              <a:rPr lang="en-US" sz="2400" b="1" dirty="0">
                <a:solidFill>
                  <a:schemeClr val="tx1"/>
                </a:solidFill>
              </a:rPr>
              <a:t>APRIL 14, 2021 &amp; APRIL 16, 2021</a:t>
            </a:r>
          </a:p>
          <a:p>
            <a:endParaRPr lang="en-US" sz="2000" b="1" i="1" dirty="0">
              <a:solidFill>
                <a:schemeClr val="tx1"/>
              </a:solidFill>
            </a:endParaRPr>
          </a:p>
        </p:txBody>
      </p:sp>
      <p:pic>
        <p:nvPicPr>
          <p:cNvPr id="4" name="Picture 2" descr="C:\Users\peter.gaynor\Desktop\RIEMA Logo jpeg High Res.jpg"/>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29038" y="2438400"/>
            <a:ext cx="2085924" cy="2079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BD2ED2E-2102-485B-9B2B-1923E73D9044}"/>
              </a:ext>
            </a:extLst>
          </p:cNvPr>
          <p:cNvPicPr>
            <a:picLocks noChangeAspect="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3575801" y="4714966"/>
            <a:ext cx="2039161" cy="884045"/>
          </a:xfrm>
          <a:prstGeom prst="rect">
            <a:avLst/>
          </a:prstGeom>
        </p:spPr>
      </p:pic>
    </p:spTree>
    <p:extLst>
      <p:ext uri="{BB962C8B-B14F-4D97-AF65-F5344CB8AC3E}">
        <p14:creationId xmlns:p14="http://schemas.microsoft.com/office/powerpoint/2010/main" val="18743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352DE-FE22-4E1E-9FAC-AB2CA60B5851}"/>
              </a:ext>
            </a:extLst>
          </p:cNvPr>
          <p:cNvSpPr>
            <a:spLocks noGrp="1"/>
          </p:cNvSpPr>
          <p:nvPr>
            <p:ph type="title"/>
          </p:nvPr>
        </p:nvSpPr>
        <p:spPr>
          <a:xfrm>
            <a:off x="533400" y="152400"/>
            <a:ext cx="8001000" cy="762000"/>
          </a:xfrm>
        </p:spPr>
        <p:txBody>
          <a:bodyPr>
            <a:normAutofit/>
          </a:bodyPr>
          <a:lstStyle/>
          <a:p>
            <a:pPr algn="ctr"/>
            <a:r>
              <a:rPr lang="en-US" sz="3200" dirty="0"/>
              <a:t>How to Apply (cont’d)</a:t>
            </a:r>
          </a:p>
        </p:txBody>
      </p:sp>
      <p:sp>
        <p:nvSpPr>
          <p:cNvPr id="3" name="Content Placeholder 2">
            <a:extLst>
              <a:ext uri="{FF2B5EF4-FFF2-40B4-BE49-F238E27FC236}">
                <a16:creationId xmlns:a16="http://schemas.microsoft.com/office/drawing/2014/main" id="{7BE37F64-05F9-4616-B540-970E0F139BF8}"/>
              </a:ext>
            </a:extLst>
          </p:cNvPr>
          <p:cNvSpPr>
            <a:spLocks noGrp="1"/>
          </p:cNvSpPr>
          <p:nvPr>
            <p:ph idx="1"/>
          </p:nvPr>
        </p:nvSpPr>
        <p:spPr/>
        <p:txBody>
          <a:bodyPr>
            <a:normAutofit/>
          </a:bodyPr>
          <a:lstStyle/>
          <a:p>
            <a:pPr marL="400050" algn="just"/>
            <a:r>
              <a:rPr lang="en-US" sz="1800" dirty="0"/>
              <a:t>Applicants must submit a pre-screening form for each project.  Each project must have a budget figure(s) included.  All fields need to be completed in order to submit.  No pre-applications will be accepted after the portal closes.</a:t>
            </a:r>
          </a:p>
          <a:p>
            <a:pPr marL="400050" algn="just"/>
            <a:endParaRPr lang="en-US" sz="1800" dirty="0"/>
          </a:p>
          <a:p>
            <a:pPr marL="400050" algn="just"/>
            <a:r>
              <a:rPr lang="en-US" sz="1800" dirty="0"/>
              <a:t>A pre-screening process will be used to review projects that fit in the Emergency Preparedness Program/State Emergency Management Strategy. </a:t>
            </a:r>
          </a:p>
          <a:p>
            <a:pPr marL="400050" algn="just"/>
            <a:endParaRPr lang="en-US" sz="1800" dirty="0"/>
          </a:p>
          <a:p>
            <a:pPr marL="400050"/>
            <a:r>
              <a:rPr lang="en-US" sz="1800" dirty="0"/>
              <a:t>Applicants will require being registered in the System for Award Management (SAM’s) and use of your local Data Universal Numbering System (DUNS) number – please contact your city controller to determine your municipalities DUNS number.  </a:t>
            </a:r>
          </a:p>
          <a:p>
            <a:pPr marL="400050"/>
            <a:endParaRPr lang="en-US" sz="1800" dirty="0"/>
          </a:p>
          <a:p>
            <a:r>
              <a:rPr lang="en-US" sz="1800" dirty="0"/>
              <a:t>To ascertain whether or not your city is properly registered in SAM’s go to: https://www.sam.gov</a:t>
            </a:r>
          </a:p>
        </p:txBody>
      </p:sp>
      <p:sp>
        <p:nvSpPr>
          <p:cNvPr id="4" name="TextBox 3">
            <a:extLst>
              <a:ext uri="{FF2B5EF4-FFF2-40B4-BE49-F238E27FC236}">
                <a16:creationId xmlns:a16="http://schemas.microsoft.com/office/drawing/2014/main" id="{688D5E12-F577-471D-BDBD-2430E7C9339E}"/>
              </a:ext>
            </a:extLst>
          </p:cNvPr>
          <p:cNvSpPr txBox="1"/>
          <p:nvPr/>
        </p:nvSpPr>
        <p:spPr>
          <a:xfrm>
            <a:off x="8382000" y="6400800"/>
            <a:ext cx="609600" cy="369332"/>
          </a:xfrm>
          <a:prstGeom prst="rect">
            <a:avLst/>
          </a:prstGeom>
          <a:noFill/>
        </p:spPr>
        <p:txBody>
          <a:bodyPr wrap="square" rtlCol="0">
            <a:spAutoFit/>
          </a:bodyPr>
          <a:lstStyle/>
          <a:p>
            <a:pPr algn="ctr"/>
            <a:r>
              <a:rPr lang="en-US" dirty="0">
                <a:latin typeface="Cambria" panose="02040503050406030204" pitchFamily="18" charset="0"/>
              </a:rPr>
              <a:t>15</a:t>
            </a:r>
          </a:p>
        </p:txBody>
      </p:sp>
    </p:spTree>
    <p:extLst>
      <p:ext uri="{BB962C8B-B14F-4D97-AF65-F5344CB8AC3E}">
        <p14:creationId xmlns:p14="http://schemas.microsoft.com/office/powerpoint/2010/main" val="877826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648200"/>
          </a:xfrm>
        </p:spPr>
        <p:txBody>
          <a:bodyPr>
            <a:normAutofit fontScale="92500"/>
          </a:bodyPr>
          <a:lstStyle/>
          <a:p>
            <a:pPr>
              <a:spcAft>
                <a:spcPts val="1200"/>
              </a:spcAft>
            </a:pPr>
            <a:r>
              <a:rPr lang="en-US" sz="2000" dirty="0"/>
              <a:t>Selected applicants will receive a notification to apply.  The application is done online and similar to the pre-screening application process.  Your notification may place requirements on your application, e.g. more information is needed concerning your generator project, or, you may be required to provide more milestones.  The application process includes:</a:t>
            </a:r>
          </a:p>
          <a:p>
            <a:pPr lvl="1">
              <a:buFont typeface="Courier New" panose="02070309020205020404" pitchFamily="49" charset="0"/>
              <a:buChar char="o"/>
            </a:pPr>
            <a:r>
              <a:rPr lang="en-US" sz="2000" dirty="0"/>
              <a:t>POETE</a:t>
            </a:r>
          </a:p>
          <a:p>
            <a:pPr lvl="1">
              <a:buFont typeface="Courier New" panose="02070309020205020404" pitchFamily="49" charset="0"/>
              <a:buChar char="o"/>
            </a:pPr>
            <a:r>
              <a:rPr lang="en-US" sz="2000" dirty="0"/>
              <a:t>Budget</a:t>
            </a:r>
          </a:p>
          <a:p>
            <a:pPr lvl="1">
              <a:buFont typeface="Courier New" panose="02070309020205020404" pitchFamily="49" charset="0"/>
              <a:buChar char="o"/>
            </a:pPr>
            <a:r>
              <a:rPr lang="en-US" sz="2000" dirty="0"/>
              <a:t>Goals/ Milestones – note please include 4 milestones in the application</a:t>
            </a:r>
          </a:p>
          <a:p>
            <a:pPr lvl="1">
              <a:buFont typeface="Courier New" panose="02070309020205020404" pitchFamily="49" charset="0"/>
              <a:buChar char="o"/>
            </a:pPr>
            <a:r>
              <a:rPr lang="en-US" sz="2000" dirty="0"/>
              <a:t>Project implementation</a:t>
            </a:r>
          </a:p>
          <a:p>
            <a:pPr lvl="1">
              <a:buFont typeface="Courier New" panose="02070309020205020404" pitchFamily="49" charset="0"/>
              <a:buChar char="o"/>
            </a:pPr>
            <a:r>
              <a:rPr lang="en-US" sz="2000" dirty="0"/>
              <a:t>Project Management requirements</a:t>
            </a:r>
          </a:p>
          <a:p>
            <a:pPr lvl="1">
              <a:buFont typeface="Courier New" panose="02070309020205020404" pitchFamily="49" charset="0"/>
              <a:buChar char="o"/>
            </a:pPr>
            <a:r>
              <a:rPr lang="en-US" sz="2000" dirty="0"/>
              <a:t>Assurance forms, to include EHP information and other requirements</a:t>
            </a:r>
          </a:p>
          <a:p>
            <a:pPr lvl="1">
              <a:buFont typeface="Courier New" panose="02070309020205020404" pitchFamily="49" charset="0"/>
              <a:buChar char="o"/>
            </a:pPr>
            <a:r>
              <a:rPr lang="en-US" sz="2000" dirty="0"/>
              <a:t>Project is related to RIEMA project guidance</a:t>
            </a:r>
          </a:p>
          <a:p>
            <a:pPr lvl="1"/>
            <a:endParaRPr lang="en-US" dirty="0"/>
          </a:p>
        </p:txBody>
      </p:sp>
      <p:sp>
        <p:nvSpPr>
          <p:cNvPr id="5" name="Title 1"/>
          <p:cNvSpPr>
            <a:spLocks noGrp="1"/>
          </p:cNvSpPr>
          <p:nvPr>
            <p:ph type="title"/>
          </p:nvPr>
        </p:nvSpPr>
        <p:spPr>
          <a:xfrm>
            <a:off x="457200" y="152400"/>
            <a:ext cx="8229600" cy="762000"/>
          </a:xfrm>
        </p:spPr>
        <p:txBody>
          <a:bodyPr>
            <a:normAutofit/>
          </a:bodyPr>
          <a:lstStyle/>
          <a:p>
            <a:pPr algn="ctr"/>
            <a:r>
              <a:rPr lang="en-US" sz="3200" dirty="0"/>
              <a:t>How to Apply (cont’d)</a:t>
            </a:r>
          </a:p>
        </p:txBody>
      </p:sp>
      <p:sp>
        <p:nvSpPr>
          <p:cNvPr id="6" name="TextBox 5"/>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16</a:t>
            </a:r>
          </a:p>
        </p:txBody>
      </p:sp>
    </p:spTree>
    <p:extLst>
      <p:ext uri="{BB962C8B-B14F-4D97-AF65-F5344CB8AC3E}">
        <p14:creationId xmlns:p14="http://schemas.microsoft.com/office/powerpoint/2010/main" val="80725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52999"/>
          </a:xfrm>
        </p:spPr>
        <p:txBody>
          <a:bodyPr>
            <a:normAutofit fontScale="92500"/>
          </a:bodyPr>
          <a:lstStyle/>
          <a:p>
            <a:pPr algn="ctr">
              <a:spcBef>
                <a:spcPts val="800"/>
              </a:spcBef>
              <a:spcAft>
                <a:spcPts val="2400"/>
              </a:spcAft>
              <a:buNone/>
            </a:pPr>
            <a:r>
              <a:rPr lang="en-US" sz="2800" b="1" dirty="0"/>
              <a:t>EMPG 2021 Milestones</a:t>
            </a:r>
          </a:p>
          <a:p>
            <a:pPr>
              <a:spcBef>
                <a:spcPts val="800"/>
              </a:spcBef>
              <a:spcAft>
                <a:spcPts val="800"/>
              </a:spcAft>
            </a:pPr>
            <a:r>
              <a:rPr lang="en-US" sz="2500" dirty="0"/>
              <a:t>Pre-screening Applications Due:</a:t>
            </a:r>
            <a:r>
              <a:rPr lang="en-US" sz="2500" b="1" dirty="0"/>
              <a:t>                      5/7/2021 (12:00 p.m. Eastern Standard Time) </a:t>
            </a:r>
          </a:p>
          <a:p>
            <a:pPr>
              <a:spcBef>
                <a:spcPts val="800"/>
              </a:spcBef>
              <a:spcAft>
                <a:spcPts val="800"/>
              </a:spcAft>
            </a:pPr>
            <a:r>
              <a:rPr lang="en-US" sz="2500" dirty="0"/>
              <a:t>Selected pre-screened applicants invited to submit</a:t>
            </a:r>
            <a:endParaRPr lang="en-US" sz="2500" b="1" dirty="0"/>
          </a:p>
          <a:p>
            <a:pPr marL="344488" lvl="1" indent="55563">
              <a:spcBef>
                <a:spcPts val="800"/>
              </a:spcBef>
              <a:spcAft>
                <a:spcPts val="800"/>
              </a:spcAft>
              <a:buNone/>
            </a:pPr>
            <a:r>
              <a:rPr lang="en-US" sz="2500" dirty="0"/>
              <a:t>formal grant request                   </a:t>
            </a:r>
            <a:r>
              <a:rPr lang="en-US" sz="2500" b="1" dirty="0"/>
              <a:t>6/21/2021</a:t>
            </a:r>
            <a:r>
              <a:rPr lang="en-US" sz="2500" dirty="0"/>
              <a:t> </a:t>
            </a:r>
            <a:r>
              <a:rPr lang="en-US" sz="2500" b="1" dirty="0"/>
              <a:t>to 7/21/2021</a:t>
            </a:r>
          </a:p>
          <a:p>
            <a:pPr>
              <a:spcBef>
                <a:spcPts val="800"/>
              </a:spcBef>
              <a:spcAft>
                <a:spcPts val="800"/>
              </a:spcAft>
            </a:pPr>
            <a:r>
              <a:rPr lang="en-US" sz="2500" dirty="0"/>
              <a:t>Awards</a:t>
            </a:r>
            <a:r>
              <a:rPr lang="en-US" sz="2900" b="1" dirty="0">
                <a:solidFill>
                  <a:srgbClr val="FF0000"/>
                </a:solidFill>
              </a:rPr>
              <a:t>			       </a:t>
            </a:r>
            <a:r>
              <a:rPr lang="en-US" sz="2500" b="1" dirty="0"/>
              <a:t>8/21/2021 to 10/1/2021</a:t>
            </a:r>
            <a:r>
              <a:rPr lang="en-US" sz="2600" dirty="0">
                <a:solidFill>
                  <a:srgbClr val="FF0000"/>
                </a:solidFill>
              </a:rPr>
              <a:t>        </a:t>
            </a:r>
          </a:p>
          <a:p>
            <a:pPr>
              <a:spcBef>
                <a:spcPts val="800"/>
              </a:spcBef>
              <a:spcAft>
                <a:spcPts val="800"/>
              </a:spcAft>
            </a:pPr>
            <a:r>
              <a:rPr lang="en-US" sz="2400" dirty="0"/>
              <a:t>Period of Performance Start:  	              	          </a:t>
            </a:r>
            <a:r>
              <a:rPr lang="en-US" sz="2400" b="1" dirty="0"/>
              <a:t>10/1/2021</a:t>
            </a:r>
          </a:p>
          <a:p>
            <a:pPr>
              <a:spcBef>
                <a:spcPts val="800"/>
              </a:spcBef>
              <a:spcAft>
                <a:spcPts val="800"/>
              </a:spcAft>
            </a:pPr>
            <a:r>
              <a:rPr lang="en-US" sz="2400" dirty="0"/>
              <a:t>Period of Performance End:    	         	           </a:t>
            </a:r>
            <a:r>
              <a:rPr lang="en-US" sz="2400" b="1" dirty="0"/>
              <a:t>9/30/2022</a:t>
            </a:r>
          </a:p>
          <a:p>
            <a:pPr>
              <a:spcBef>
                <a:spcPts val="800"/>
              </a:spcBef>
              <a:spcAft>
                <a:spcPts val="800"/>
              </a:spcAft>
            </a:pPr>
            <a:endParaRPr lang="en-US" sz="2400" b="1"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2" name="Rectangle 1"/>
          <p:cNvSpPr/>
          <p:nvPr/>
        </p:nvSpPr>
        <p:spPr>
          <a:xfrm>
            <a:off x="304800" y="101025"/>
            <a:ext cx="8610599" cy="523220"/>
          </a:xfrm>
          <a:prstGeom prst="rect">
            <a:avLst/>
          </a:prstGeom>
        </p:spPr>
        <p:txBody>
          <a:bodyPr wrap="square">
            <a:spAutoFit/>
          </a:bodyPr>
          <a:lstStyle/>
          <a:p>
            <a:r>
              <a:rPr lang="en-US" sz="2800" dirty="0">
                <a:latin typeface="Cambria" panose="02040503050406030204" pitchFamily="18" charset="0"/>
                <a:cs typeface="Arial" panose="020B0604020202020204" pitchFamily="34" charset="0"/>
              </a:rPr>
              <a:t>2021 Preparedness Grant Programs - Administration</a:t>
            </a:r>
            <a:endParaRPr lang="en-US" sz="2800" dirty="0">
              <a:latin typeface="Cambria" panose="02040503050406030204" pitchFamily="18" charset="0"/>
            </a:endParaRPr>
          </a:p>
        </p:txBody>
      </p:sp>
      <p:sp>
        <p:nvSpPr>
          <p:cNvPr id="4" name="TextBox 3"/>
          <p:cNvSpPr txBox="1"/>
          <p:nvPr/>
        </p:nvSpPr>
        <p:spPr>
          <a:xfrm>
            <a:off x="8434466" y="6400800"/>
            <a:ext cx="480934" cy="369332"/>
          </a:xfrm>
          <a:prstGeom prst="rect">
            <a:avLst/>
          </a:prstGeom>
          <a:noFill/>
        </p:spPr>
        <p:txBody>
          <a:bodyPr wrap="square" rtlCol="0">
            <a:spAutoFit/>
          </a:bodyPr>
          <a:lstStyle/>
          <a:p>
            <a:pPr algn="ctr"/>
            <a:r>
              <a:rPr lang="en-US" dirty="0">
                <a:latin typeface="Cambria" panose="02040503050406030204" pitchFamily="18" charset="0"/>
              </a:rPr>
              <a:t>11</a:t>
            </a:r>
          </a:p>
        </p:txBody>
      </p:sp>
    </p:spTree>
    <p:extLst>
      <p:ext uri="{BB962C8B-B14F-4D97-AF65-F5344CB8AC3E}">
        <p14:creationId xmlns:p14="http://schemas.microsoft.com/office/powerpoint/2010/main" val="198606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a:t>EMPG Pre-application Process - Administration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20665521"/>
              </p:ext>
            </p:extLst>
          </p:nvPr>
        </p:nvGraphicFramePr>
        <p:xfrm>
          <a:off x="457200" y="1066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17</a:t>
            </a:r>
          </a:p>
        </p:txBody>
      </p:sp>
    </p:spTree>
    <p:extLst>
      <p:ext uri="{BB962C8B-B14F-4D97-AF65-F5344CB8AC3E}">
        <p14:creationId xmlns:p14="http://schemas.microsoft.com/office/powerpoint/2010/main" val="2550394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EMPG Application Process- Administration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8310169"/>
              </p:ext>
            </p:extLst>
          </p:nvPr>
        </p:nvGraphicFramePr>
        <p:xfrm>
          <a:off x="457200" y="10668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18</a:t>
            </a:r>
          </a:p>
        </p:txBody>
      </p:sp>
    </p:spTree>
    <p:extLst>
      <p:ext uri="{BB962C8B-B14F-4D97-AF65-F5344CB8AC3E}">
        <p14:creationId xmlns:p14="http://schemas.microsoft.com/office/powerpoint/2010/main" val="1710119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2"/>
            <a:ext cx="8229600" cy="457200"/>
          </a:xfrm>
        </p:spPr>
        <p:txBody>
          <a:bodyPr>
            <a:normAutofit fontScale="90000"/>
          </a:bodyPr>
          <a:lstStyle/>
          <a:p>
            <a:pPr algn="ctr"/>
            <a:r>
              <a:rPr lang="en-US" sz="3600" dirty="0">
                <a:cs typeface="Arial" panose="020B0604020202020204" pitchFamily="34" charset="0"/>
              </a:rPr>
              <a:t>2021 Preparedness Grant Programs</a:t>
            </a:r>
            <a:br>
              <a:rPr lang="en-US" dirty="0"/>
            </a:br>
            <a:endParaRPr lang="en-US" dirty="0"/>
          </a:p>
        </p:txBody>
      </p:sp>
      <p:sp>
        <p:nvSpPr>
          <p:cNvPr id="3" name="Content Placeholder 2"/>
          <p:cNvSpPr>
            <a:spLocks noGrp="1"/>
          </p:cNvSpPr>
          <p:nvPr>
            <p:ph idx="1"/>
          </p:nvPr>
        </p:nvSpPr>
        <p:spPr>
          <a:xfrm>
            <a:off x="457200" y="1066800"/>
            <a:ext cx="8229600" cy="5181599"/>
          </a:xfrm>
        </p:spPr>
        <p:txBody>
          <a:bodyPr>
            <a:normAutofit lnSpcReduction="10000"/>
          </a:bodyPr>
          <a:lstStyle/>
          <a:p>
            <a:pPr marL="0" indent="0" algn="ctr">
              <a:buNone/>
            </a:pPr>
            <a:r>
              <a:rPr lang="en-US" sz="2400" b="1" dirty="0"/>
              <a:t>Environmental and Historic Preservation (EHP)</a:t>
            </a:r>
          </a:p>
          <a:p>
            <a:pPr marL="0" indent="0" algn="ctr">
              <a:buNone/>
            </a:pPr>
            <a:endParaRPr lang="en-US" sz="1600" b="1" dirty="0"/>
          </a:p>
          <a:p>
            <a:pPr marL="0" indent="0">
              <a:buNone/>
            </a:pPr>
            <a:r>
              <a:rPr lang="en-US" sz="2000" dirty="0"/>
              <a:t>DHS/FEMA is required to consider the effects of its actions on the environment and/or historic properties: </a:t>
            </a:r>
          </a:p>
          <a:p>
            <a:r>
              <a:rPr lang="en-US" sz="2000" dirty="0"/>
              <a:t>Including but not limited to construction of communication towers, modification or renovation of existing buildings, structures and facilities, or new construction including replacement of facilities.</a:t>
            </a:r>
          </a:p>
          <a:p>
            <a:r>
              <a:rPr lang="en-US" sz="2000" dirty="0"/>
              <a:t>Involves the submission of a detailed project description that explains the goals and objectives of the proposed project along with supporting documentation.</a:t>
            </a:r>
          </a:p>
          <a:p>
            <a:r>
              <a:rPr lang="en-US" sz="2000" dirty="0"/>
              <a:t>Documentation required includes GPS coordinates, ground level and overhead photographs (screenshot from web-based map program), and detailed drawings. </a:t>
            </a:r>
          </a:p>
          <a:p>
            <a:r>
              <a:rPr lang="en-US" sz="2000" dirty="0"/>
              <a:t>Any project with construction or installation related work must undergo EHP review – from mounting television monitors on walls to installation of a generator.</a:t>
            </a:r>
          </a:p>
        </p:txBody>
      </p:sp>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19</a:t>
            </a:r>
          </a:p>
        </p:txBody>
      </p:sp>
    </p:spTree>
    <p:extLst>
      <p:ext uri="{BB962C8B-B14F-4D97-AF65-F5344CB8AC3E}">
        <p14:creationId xmlns:p14="http://schemas.microsoft.com/office/powerpoint/2010/main" val="351484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a:t>From the Director</a:t>
            </a:r>
          </a:p>
        </p:txBody>
      </p:sp>
      <p:sp>
        <p:nvSpPr>
          <p:cNvPr id="3" name="Content Placeholder 2"/>
          <p:cNvSpPr>
            <a:spLocks noGrp="1"/>
          </p:cNvSpPr>
          <p:nvPr>
            <p:ph idx="1"/>
          </p:nvPr>
        </p:nvSpPr>
        <p:spPr>
          <a:xfrm>
            <a:off x="455663" y="1196805"/>
            <a:ext cx="8229600" cy="4953000"/>
          </a:xfrm>
        </p:spPr>
        <p:txBody>
          <a:bodyPr>
            <a:normAutofit fontScale="92500" lnSpcReduction="10000"/>
          </a:bodyPr>
          <a:lstStyle/>
          <a:p>
            <a:pPr marL="514350" indent="-514350">
              <a:buFont typeface="+mj-lt"/>
              <a:buAutoNum type="arabicPeriod"/>
            </a:pPr>
            <a:r>
              <a:rPr lang="en-US" sz="2600" dirty="0"/>
              <a:t>Program funding is a win. </a:t>
            </a:r>
          </a:p>
          <a:p>
            <a:pPr marL="514350" indent="-514350">
              <a:buFont typeface="+mj-lt"/>
              <a:buAutoNum type="arabicPeriod"/>
            </a:pPr>
            <a:r>
              <a:rPr lang="en-US" sz="2600" dirty="0"/>
              <a:t>Resources are limited, prudent/allowable funding requests are a priority.</a:t>
            </a:r>
          </a:p>
          <a:p>
            <a:pPr marL="514350" indent="-514350">
              <a:buFont typeface="+mj-lt"/>
              <a:buAutoNum type="arabicPeriod"/>
            </a:pPr>
            <a:r>
              <a:rPr lang="en-US" sz="2600" dirty="0"/>
              <a:t>Not all projects can be funded.</a:t>
            </a:r>
          </a:p>
          <a:p>
            <a:pPr marL="514350" indent="-514350">
              <a:buFont typeface="+mj-lt"/>
              <a:buAutoNum type="arabicPeriod"/>
            </a:pPr>
            <a:r>
              <a:rPr lang="en-US" sz="2600" dirty="0"/>
              <a:t>Past funding does not guarantee future funding.</a:t>
            </a:r>
          </a:p>
          <a:p>
            <a:pPr marL="514350" indent="-514350">
              <a:buFont typeface="+mj-lt"/>
              <a:buAutoNum type="arabicPeriod"/>
            </a:pPr>
            <a:r>
              <a:rPr lang="en-US" sz="2600" dirty="0"/>
              <a:t>If the funding disappears next cycle, what is your plan to sustain what you have? </a:t>
            </a:r>
          </a:p>
          <a:p>
            <a:pPr marL="514350" indent="-514350">
              <a:buFont typeface="+mj-lt"/>
              <a:buAutoNum type="arabicPeriod"/>
            </a:pPr>
            <a:r>
              <a:rPr lang="en-US" sz="2600" dirty="0"/>
              <a:t>Ensure that your application for funding aligns with the guidance.</a:t>
            </a:r>
          </a:p>
          <a:p>
            <a:pPr marL="514350" indent="-514350">
              <a:buFont typeface="+mj-lt"/>
              <a:buAutoNum type="arabicPeriod"/>
            </a:pPr>
            <a:r>
              <a:rPr lang="en-US" sz="2600" dirty="0"/>
              <a:t>Complete EHP requirements in a timely fashion.</a:t>
            </a:r>
          </a:p>
          <a:p>
            <a:pPr marL="514350" indent="-514350">
              <a:buFont typeface="+mj-lt"/>
              <a:buAutoNum type="arabicPeriod"/>
            </a:pPr>
            <a:r>
              <a:rPr lang="en-US" sz="2600" dirty="0"/>
              <a:t>Submit reimbursement requests in a timely fashion; funding may be swept once the period of performance has ended.</a:t>
            </a:r>
          </a:p>
          <a:p>
            <a:pPr marL="514350" indent="-514350">
              <a:buFont typeface="+mj-lt"/>
              <a:buAutoNum type="arabicPeriod"/>
            </a:pPr>
            <a:endParaRPr lang="en-US" sz="2800" dirty="0"/>
          </a:p>
        </p:txBody>
      </p:sp>
      <p:sp>
        <p:nvSpPr>
          <p:cNvPr id="5" name="TextBox 4"/>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22</a:t>
            </a:r>
          </a:p>
        </p:txBody>
      </p:sp>
    </p:spTree>
    <p:extLst>
      <p:ext uri="{BB962C8B-B14F-4D97-AF65-F5344CB8AC3E}">
        <p14:creationId xmlns:p14="http://schemas.microsoft.com/office/powerpoint/2010/main" val="104364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dirty="0"/>
              <a:t>From the Director (cont’d)</a:t>
            </a:r>
          </a:p>
        </p:txBody>
      </p:sp>
      <p:sp>
        <p:nvSpPr>
          <p:cNvPr id="3" name="Content Placeholder 2"/>
          <p:cNvSpPr>
            <a:spLocks noGrp="1"/>
          </p:cNvSpPr>
          <p:nvPr>
            <p:ph idx="1"/>
          </p:nvPr>
        </p:nvSpPr>
        <p:spPr>
          <a:xfrm>
            <a:off x="457200" y="1066800"/>
            <a:ext cx="8382000" cy="5181599"/>
          </a:xfrm>
        </p:spPr>
        <p:txBody>
          <a:bodyPr>
            <a:normAutofit/>
          </a:bodyPr>
          <a:lstStyle/>
          <a:p>
            <a:pPr marL="514350" indent="-514350">
              <a:spcBef>
                <a:spcPts val="0"/>
              </a:spcBef>
              <a:spcAft>
                <a:spcPts val="1000"/>
              </a:spcAft>
              <a:buFont typeface="+mj-lt"/>
              <a:buAutoNum type="arabicPeriod"/>
            </a:pPr>
            <a:r>
              <a:rPr lang="en-US" sz="2400" b="1" dirty="0"/>
              <a:t>Readiness</a:t>
            </a:r>
            <a:r>
              <a:rPr lang="en-US" sz="2400" dirty="0"/>
              <a:t>: </a:t>
            </a:r>
            <a:r>
              <a:rPr lang="en-US" sz="2400" i="1" dirty="0"/>
              <a:t>Begins at the local level and ends at the local level. </a:t>
            </a:r>
          </a:p>
          <a:p>
            <a:pPr marL="514350" indent="-514350">
              <a:spcBef>
                <a:spcPts val="0"/>
              </a:spcBef>
              <a:buFont typeface="+mj-lt"/>
              <a:buAutoNum type="arabicPeriod"/>
            </a:pPr>
            <a:r>
              <a:rPr lang="en-US" sz="2400" b="1" dirty="0"/>
              <a:t>FEMA Requirements</a:t>
            </a:r>
            <a:r>
              <a:rPr lang="en-US" sz="2400" dirty="0"/>
              <a:t>:</a:t>
            </a:r>
          </a:p>
          <a:p>
            <a:pPr lvl="1" indent="-342900">
              <a:spcBef>
                <a:spcPts val="0"/>
              </a:spcBef>
              <a:spcAft>
                <a:spcPts val="3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NIMS Training</a:t>
            </a:r>
          </a:p>
          <a:p>
            <a:pPr lvl="1" indent="-342900">
              <a:spcBef>
                <a:spcPts val="0"/>
              </a:spcBef>
              <a:spcAft>
                <a:spcPts val="3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Independent Study (IS) 120a; 230d;235b;240b;241b;242b;244b</a:t>
            </a:r>
          </a:p>
          <a:p>
            <a:pPr lvl="1" indent="-342900">
              <a:spcBef>
                <a:spcPts val="0"/>
              </a:spcBef>
              <a:spcAft>
                <a:spcPts val="10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Shall complete </a:t>
            </a:r>
            <a:r>
              <a:rPr lang="en-US" sz="2000" b="1" i="1" dirty="0">
                <a:ea typeface="Calibri" panose="020F0502020204030204" pitchFamily="34" charset="0"/>
                <a:cs typeface="Times New Roman" panose="02020603050405020304" pitchFamily="18" charset="0"/>
              </a:rPr>
              <a:t>either </a:t>
            </a:r>
            <a:r>
              <a:rPr lang="en-US" sz="2000" dirty="0">
                <a:ea typeface="Calibri" panose="020F0502020204030204" pitchFamily="34" charset="0"/>
                <a:cs typeface="Times New Roman" panose="02020603050405020304" pitchFamily="18" charset="0"/>
              </a:rPr>
              <a:t>the Independent Study courses identified in the </a:t>
            </a:r>
            <a:r>
              <a:rPr lang="en-US" sz="2000" b="1" dirty="0">
                <a:ea typeface="Calibri" panose="020F0502020204030204" pitchFamily="34" charset="0"/>
                <a:cs typeface="Times New Roman" panose="02020603050405020304" pitchFamily="18" charset="0"/>
              </a:rPr>
              <a:t>Professional Development Series</a:t>
            </a:r>
            <a:r>
              <a:rPr lang="en-US" sz="2000" dirty="0">
                <a:ea typeface="Calibri" panose="020F0502020204030204" pitchFamily="34" charset="0"/>
                <a:cs typeface="Times New Roman" panose="02020603050405020304" pitchFamily="18" charset="0"/>
              </a:rPr>
              <a:t> </a:t>
            </a:r>
            <a:r>
              <a:rPr lang="en-US" sz="2000" i="1" dirty="0">
                <a:ea typeface="Calibri" panose="020F0502020204030204" pitchFamily="34" charset="0"/>
                <a:cs typeface="Times New Roman" panose="02020603050405020304" pitchFamily="18" charset="0"/>
              </a:rPr>
              <a:t>or </a:t>
            </a:r>
            <a:r>
              <a:rPr lang="en-US" sz="2000" dirty="0">
                <a:ea typeface="Calibri" panose="020F0502020204030204" pitchFamily="34" charset="0"/>
                <a:cs typeface="Times New Roman" panose="02020603050405020304" pitchFamily="18" charset="0"/>
              </a:rPr>
              <a:t>the </a:t>
            </a:r>
            <a:r>
              <a:rPr lang="en-US" sz="2000" b="1" i="1" dirty="0">
                <a:ea typeface="Calibri" panose="020F0502020204030204" pitchFamily="34" charset="0"/>
                <a:cs typeface="Times New Roman" panose="02020603050405020304" pitchFamily="18" charset="0"/>
              </a:rPr>
              <a:t>National Emergency Management Basic Academy</a:t>
            </a:r>
            <a:endParaRPr lang="en-US" sz="2000" dirty="0">
              <a:ea typeface="Calibri" panose="020F0502020204030204" pitchFamily="34" charset="0"/>
              <a:cs typeface="Times New Roman" panose="02020603050405020304" pitchFamily="18" charset="0"/>
            </a:endParaRPr>
          </a:p>
          <a:p>
            <a:pPr marL="514350" indent="-514350">
              <a:spcBef>
                <a:spcPts val="0"/>
              </a:spcBef>
              <a:buFont typeface="+mj-lt"/>
              <a:buAutoNum type="arabicPeriod"/>
            </a:pPr>
            <a:r>
              <a:rPr lang="en-US" sz="2400" b="1" dirty="0"/>
              <a:t>State Requirements EMPG</a:t>
            </a:r>
            <a:r>
              <a:rPr lang="en-US" sz="2400" dirty="0"/>
              <a:t>:</a:t>
            </a:r>
          </a:p>
          <a:p>
            <a:pPr lvl="1">
              <a:spcBef>
                <a:spcPts val="0"/>
              </a:spcBef>
            </a:pPr>
            <a:r>
              <a:rPr lang="en-US" sz="2000" dirty="0"/>
              <a:t>Maintain NIMS Compliance for the community</a:t>
            </a:r>
          </a:p>
          <a:p>
            <a:pPr lvl="1">
              <a:spcBef>
                <a:spcPts val="0"/>
              </a:spcBef>
            </a:pPr>
            <a:r>
              <a:rPr lang="en-US" sz="2000" dirty="0"/>
              <a:t>Maintain WebEOC user name and password; monthly log-in ;</a:t>
            </a:r>
          </a:p>
          <a:p>
            <a:pPr lvl="1">
              <a:spcBef>
                <a:spcPts val="0"/>
              </a:spcBef>
              <a:spcAft>
                <a:spcPts val="1000"/>
              </a:spcAft>
            </a:pPr>
            <a:r>
              <a:rPr lang="en-US" sz="2000" dirty="0"/>
              <a:t>Other requirements may apply </a:t>
            </a:r>
            <a:endParaRPr lang="en-US" sz="1600" dirty="0"/>
          </a:p>
          <a:p>
            <a:pPr marL="514350" indent="-514350">
              <a:buFont typeface="+mj-lt"/>
              <a:buAutoNum type="arabicPeriod"/>
            </a:pPr>
            <a:r>
              <a:rPr lang="en-US" sz="2400" b="1" dirty="0"/>
              <a:t>EMPG Match</a:t>
            </a:r>
            <a:r>
              <a:rPr lang="en-US" sz="2400" dirty="0"/>
              <a:t>: </a:t>
            </a:r>
            <a:r>
              <a:rPr lang="en-US" sz="2400" i="1" dirty="0"/>
              <a:t>50/50</a:t>
            </a: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23</a:t>
            </a:r>
          </a:p>
        </p:txBody>
      </p:sp>
    </p:spTree>
    <p:extLst>
      <p:ext uri="{BB962C8B-B14F-4D97-AF65-F5344CB8AC3E}">
        <p14:creationId xmlns:p14="http://schemas.microsoft.com/office/powerpoint/2010/main" val="2959474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438" y="1981200"/>
            <a:ext cx="8229600" cy="3352799"/>
          </a:xfrm>
        </p:spPr>
        <p:txBody>
          <a:bodyPr>
            <a:normAutofit/>
          </a:bodyPr>
          <a:lstStyle/>
          <a:p>
            <a:pPr marL="457200" lvl="1" indent="0">
              <a:buNone/>
            </a:pPr>
            <a:r>
              <a:rPr lang="en-US" b="1" dirty="0"/>
              <a:t>          </a:t>
            </a:r>
          </a:p>
          <a:p>
            <a:pPr marL="457200" lvl="1" indent="0">
              <a:buNone/>
            </a:pPr>
            <a:r>
              <a:rPr lang="en-US" sz="6600" b="1" dirty="0"/>
              <a:t>       Questions?</a:t>
            </a:r>
          </a:p>
        </p:txBody>
      </p:sp>
      <p:sp>
        <p:nvSpPr>
          <p:cNvPr id="4" name="Rectangle 3"/>
          <p:cNvSpPr/>
          <p:nvPr/>
        </p:nvSpPr>
        <p:spPr>
          <a:xfrm>
            <a:off x="1600200" y="152400"/>
            <a:ext cx="6444393" cy="584775"/>
          </a:xfrm>
          <a:prstGeom prst="rect">
            <a:avLst/>
          </a:prstGeom>
        </p:spPr>
        <p:txBody>
          <a:bodyPr wrap="none">
            <a:spAutoFit/>
          </a:bodyPr>
          <a:lstStyle/>
          <a:p>
            <a:r>
              <a:rPr lang="en-US" sz="3200" dirty="0">
                <a:latin typeface="Cambria" panose="02040503050406030204" pitchFamily="18" charset="0"/>
                <a:cs typeface="Arial" panose="020B0604020202020204" pitchFamily="34" charset="0"/>
              </a:rPr>
              <a:t>2020 Preparedness Grant Programs</a:t>
            </a:r>
            <a:endParaRPr lang="en-US" sz="3200" dirty="0">
              <a:latin typeface="Cambria" panose="02040503050406030204" pitchFamily="18" charset="0"/>
            </a:endParaRP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24</a:t>
            </a:r>
          </a:p>
        </p:txBody>
      </p:sp>
    </p:spTree>
    <p:extLst>
      <p:ext uri="{BB962C8B-B14F-4D97-AF65-F5344CB8AC3E}">
        <p14:creationId xmlns:p14="http://schemas.microsoft.com/office/powerpoint/2010/main" val="3242009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382000" cy="5410200"/>
          </a:xfrm>
        </p:spPr>
        <p:txBody>
          <a:bodyPr>
            <a:normAutofit/>
          </a:bodyPr>
          <a:lstStyle/>
          <a:p>
            <a:pPr marL="57150" indent="0">
              <a:buNone/>
            </a:pPr>
            <a:r>
              <a:rPr lang="en-US" sz="2800" dirty="0"/>
              <a:t>Rhode Island Emergency Management Agency </a:t>
            </a:r>
          </a:p>
          <a:p>
            <a:pPr marL="57150" indent="0">
              <a:buNone/>
            </a:pPr>
            <a:r>
              <a:rPr lang="en-US" sz="2800" dirty="0"/>
              <a:t>645 New London Avenue</a:t>
            </a:r>
          </a:p>
          <a:p>
            <a:pPr marL="57150" indent="0">
              <a:buNone/>
            </a:pPr>
            <a:r>
              <a:rPr lang="en-US" sz="2800" dirty="0"/>
              <a:t>Cranston, RI 02920</a:t>
            </a:r>
          </a:p>
          <a:p>
            <a:pPr marL="57150" indent="0">
              <a:buNone/>
            </a:pPr>
            <a:r>
              <a:rPr lang="en-US" sz="2800" dirty="0"/>
              <a:t>24-hour Phone: (401) 946-9996 </a:t>
            </a:r>
          </a:p>
          <a:p>
            <a:pPr marL="57150" indent="0">
              <a:buNone/>
            </a:pPr>
            <a:r>
              <a:rPr lang="en-US" sz="2800" dirty="0"/>
              <a:t>Fax: (401) 944-1891 </a:t>
            </a:r>
          </a:p>
          <a:p>
            <a:pPr>
              <a:buNone/>
            </a:pPr>
            <a:r>
              <a:rPr lang="en-US" sz="2800" dirty="0"/>
              <a:t> </a:t>
            </a:r>
          </a:p>
          <a:p>
            <a:pPr marL="517525" indent="-457200">
              <a:buNone/>
            </a:pPr>
            <a:r>
              <a:rPr lang="en-US" sz="2800" dirty="0"/>
              <a:t>More information at: </a:t>
            </a:r>
            <a:r>
              <a:rPr lang="en-US" sz="2800" dirty="0">
                <a:hlinkClick r:id="rId3"/>
              </a:rPr>
              <a:t>http://www.riema.ri.gov</a:t>
            </a:r>
            <a:endParaRPr lang="en-US" sz="2800" dirty="0"/>
          </a:p>
          <a:p>
            <a:pPr marL="120650" indent="-60325">
              <a:buNone/>
            </a:pPr>
            <a:r>
              <a:rPr lang="en-US" sz="2800" dirty="0"/>
              <a:t>Questions may be directed to: (401) 462-7114, or, </a:t>
            </a:r>
            <a:r>
              <a:rPr lang="en-US" sz="2800" dirty="0">
                <a:hlinkClick r:id="rId4"/>
              </a:rPr>
              <a:t>ema.grants@ema.ri.gov</a:t>
            </a:r>
            <a:r>
              <a:rPr lang="en-US" sz="2800" dirty="0"/>
              <a:t> </a:t>
            </a:r>
          </a:p>
          <a:p>
            <a:pPr>
              <a:buNone/>
            </a:pPr>
            <a:endParaRPr lang="en-US" sz="2800" dirty="0"/>
          </a:p>
          <a:p>
            <a:pPr>
              <a:buFontTx/>
              <a:buNone/>
              <a:tabLst>
                <a:tab pos="120650" algn="l"/>
              </a:tabLst>
            </a:pPr>
            <a:endParaRPr lang="en-US" sz="2800" dirty="0"/>
          </a:p>
          <a:p>
            <a:pPr marL="57150" indent="0">
              <a:buNone/>
            </a:pPr>
            <a:endParaRPr lang="en-US" sz="2800" dirty="0"/>
          </a:p>
          <a:p>
            <a:pPr marL="57150" indent="0">
              <a:buNone/>
            </a:pPr>
            <a:endParaRPr lang="en-US" sz="2200" dirty="0"/>
          </a:p>
          <a:p>
            <a:pPr marL="57150" indent="0">
              <a:buNone/>
            </a:pPr>
            <a:endParaRPr lang="en-US" sz="2200" dirty="0"/>
          </a:p>
        </p:txBody>
      </p:sp>
      <p:sp>
        <p:nvSpPr>
          <p:cNvPr id="4" name="Rectangle 3"/>
          <p:cNvSpPr/>
          <p:nvPr/>
        </p:nvSpPr>
        <p:spPr>
          <a:xfrm>
            <a:off x="1524000" y="165557"/>
            <a:ext cx="6444393" cy="584775"/>
          </a:xfrm>
          <a:prstGeom prst="rect">
            <a:avLst/>
          </a:prstGeom>
        </p:spPr>
        <p:txBody>
          <a:bodyPr wrap="none">
            <a:spAutoFit/>
          </a:bodyPr>
          <a:lstStyle/>
          <a:p>
            <a:r>
              <a:rPr lang="en-US" sz="3200" dirty="0">
                <a:latin typeface="Cambria" panose="02040503050406030204" pitchFamily="18" charset="0"/>
                <a:cs typeface="Arial" panose="020B0604020202020204" pitchFamily="34" charset="0"/>
              </a:rPr>
              <a:t>2020 Preparedness Grant Programs</a:t>
            </a:r>
            <a:endParaRPr lang="en-US" sz="3200" dirty="0">
              <a:latin typeface="Cambria" panose="02040503050406030204" pitchFamily="18" charset="0"/>
            </a:endParaRPr>
          </a:p>
        </p:txBody>
      </p:sp>
      <p:sp>
        <p:nvSpPr>
          <p:cNvPr id="5" name="TextBox 4"/>
          <p:cNvSpPr txBox="1"/>
          <p:nvPr/>
        </p:nvSpPr>
        <p:spPr>
          <a:xfrm>
            <a:off x="8382000" y="6400800"/>
            <a:ext cx="533400" cy="369332"/>
          </a:xfrm>
          <a:prstGeom prst="rect">
            <a:avLst/>
          </a:prstGeom>
          <a:noFill/>
        </p:spPr>
        <p:txBody>
          <a:bodyPr wrap="square" rtlCol="0">
            <a:spAutoFit/>
          </a:bodyPr>
          <a:lstStyle/>
          <a:p>
            <a:pPr algn="ctr"/>
            <a:r>
              <a:rPr lang="en-US" dirty="0">
                <a:latin typeface="Cambria" panose="02040503050406030204" pitchFamily="18" charset="0"/>
              </a:rPr>
              <a:t>25</a:t>
            </a:r>
          </a:p>
        </p:txBody>
      </p:sp>
    </p:spTree>
    <p:extLst>
      <p:ext uri="{BB962C8B-B14F-4D97-AF65-F5344CB8AC3E}">
        <p14:creationId xmlns:p14="http://schemas.microsoft.com/office/powerpoint/2010/main" val="3473508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8064"/>
            <a:ext cx="8839200" cy="457200"/>
          </a:xfrm>
        </p:spPr>
        <p:txBody>
          <a:bodyPr>
            <a:noAutofit/>
          </a:bodyPr>
          <a:lstStyle/>
          <a:p>
            <a:pPr algn="ctr" fontAlgn="auto">
              <a:spcAft>
                <a:spcPts val="0"/>
              </a:spcAft>
            </a:pPr>
            <a:r>
              <a:rPr lang="en-US" sz="3200" dirty="0">
                <a:cs typeface="Arial" panose="020B0604020202020204" pitchFamily="34" charset="0"/>
              </a:rPr>
              <a:t>2021 Preparedness Grant Programs</a:t>
            </a:r>
          </a:p>
        </p:txBody>
      </p:sp>
      <p:sp>
        <p:nvSpPr>
          <p:cNvPr id="3" name="Content Placeholder 2"/>
          <p:cNvSpPr>
            <a:spLocks noGrp="1"/>
          </p:cNvSpPr>
          <p:nvPr>
            <p:ph idx="1"/>
          </p:nvPr>
        </p:nvSpPr>
        <p:spPr>
          <a:xfrm>
            <a:off x="457200" y="1600200"/>
            <a:ext cx="8229600" cy="4572000"/>
          </a:xfrm>
        </p:spPr>
        <p:txBody>
          <a:bodyPr>
            <a:normAutofit fontScale="92500" lnSpcReduction="20000"/>
          </a:bodyPr>
          <a:lstStyle/>
          <a:p>
            <a:pPr lvl="1">
              <a:buFont typeface="Arial" panose="020B0604020202020204" pitchFamily="34" charset="0"/>
              <a:buChar char="•"/>
            </a:pPr>
            <a:r>
              <a:rPr lang="en-US" sz="2600" dirty="0"/>
              <a:t>Opening Remarks</a:t>
            </a:r>
          </a:p>
          <a:p>
            <a:pPr lvl="1">
              <a:buFont typeface="Arial" panose="020B0604020202020204" pitchFamily="34" charset="0"/>
              <a:buChar char="•"/>
            </a:pPr>
            <a:r>
              <a:rPr lang="en-US" sz="2600" dirty="0"/>
              <a:t>EMPG Overview  </a:t>
            </a:r>
          </a:p>
          <a:p>
            <a:pPr lvl="1">
              <a:buFont typeface="Arial" panose="020B0604020202020204" pitchFamily="34" charset="0"/>
              <a:buChar char="•"/>
            </a:pPr>
            <a:r>
              <a:rPr lang="en-US" sz="2600" dirty="0"/>
              <a:t>Requirements</a:t>
            </a:r>
          </a:p>
          <a:p>
            <a:pPr lvl="1">
              <a:buFont typeface="Arial" panose="020B0604020202020204" pitchFamily="34" charset="0"/>
              <a:buChar char="•"/>
            </a:pPr>
            <a:r>
              <a:rPr lang="en-US" sz="2600" dirty="0"/>
              <a:t>EMPG Projects for Consideration</a:t>
            </a:r>
          </a:p>
          <a:p>
            <a:pPr lvl="1">
              <a:buFont typeface="Arial" panose="020B0604020202020204" pitchFamily="34" charset="0"/>
              <a:buChar char="•"/>
            </a:pPr>
            <a:r>
              <a:rPr lang="en-US" sz="2600" dirty="0"/>
              <a:t>EMPG Notes</a:t>
            </a:r>
          </a:p>
          <a:p>
            <a:pPr lvl="1">
              <a:buFont typeface="Arial" panose="020B0604020202020204" pitchFamily="34" charset="0"/>
              <a:buChar char="•"/>
            </a:pPr>
            <a:r>
              <a:rPr lang="en-US" sz="2600" dirty="0"/>
              <a:t>How to Apply</a:t>
            </a:r>
          </a:p>
          <a:p>
            <a:pPr lvl="1">
              <a:buFont typeface="Arial" panose="020B0604020202020204" pitchFamily="34" charset="0"/>
              <a:buChar char="•"/>
            </a:pPr>
            <a:r>
              <a:rPr lang="en-US" sz="2600" dirty="0"/>
              <a:t>Pre-Application Process</a:t>
            </a:r>
          </a:p>
          <a:p>
            <a:pPr lvl="1">
              <a:buFont typeface="Arial" panose="020B0604020202020204" pitchFamily="34" charset="0"/>
              <a:buChar char="•"/>
            </a:pPr>
            <a:r>
              <a:rPr lang="en-US" sz="2600" dirty="0"/>
              <a:t>Environmental and Historical Preservation (EHP)</a:t>
            </a:r>
          </a:p>
          <a:p>
            <a:pPr lvl="1">
              <a:buFont typeface="Arial" panose="020B0604020202020204" pitchFamily="34" charset="0"/>
              <a:buChar char="•"/>
            </a:pPr>
            <a:r>
              <a:rPr lang="en-US" sz="2600" dirty="0"/>
              <a:t>Grant Administration</a:t>
            </a:r>
          </a:p>
          <a:p>
            <a:pPr lvl="1">
              <a:buFont typeface="Arial" panose="020B0604020202020204" pitchFamily="34" charset="0"/>
              <a:buChar char="•"/>
            </a:pPr>
            <a:r>
              <a:rPr lang="en-US" sz="2600" dirty="0"/>
              <a:t>From the Director</a:t>
            </a:r>
          </a:p>
          <a:p>
            <a:pPr lvl="1">
              <a:buFont typeface="Arial" panose="020B0604020202020204" pitchFamily="34" charset="0"/>
              <a:buChar char="•"/>
            </a:pPr>
            <a:r>
              <a:rPr lang="en-US" sz="2600" dirty="0"/>
              <a:t>Questions and Answers</a:t>
            </a:r>
          </a:p>
          <a:p>
            <a:pPr lvl="1">
              <a:buFont typeface="Arial" panose="020B0604020202020204" pitchFamily="34" charset="0"/>
              <a:buChar char="•"/>
            </a:pPr>
            <a:r>
              <a:rPr lang="en-US" sz="2600" dirty="0"/>
              <a:t>Contact Information</a:t>
            </a:r>
          </a:p>
          <a:p>
            <a:pPr lvl="1"/>
            <a:endParaRPr lang="en-US" dirty="0"/>
          </a:p>
        </p:txBody>
      </p:sp>
      <p:sp>
        <p:nvSpPr>
          <p:cNvPr id="4" name="TextBox 3"/>
          <p:cNvSpPr txBox="1"/>
          <p:nvPr/>
        </p:nvSpPr>
        <p:spPr>
          <a:xfrm>
            <a:off x="8458200" y="6324600"/>
            <a:ext cx="457199" cy="381000"/>
          </a:xfrm>
          <a:prstGeom prst="rect">
            <a:avLst/>
          </a:prstGeom>
          <a:noFill/>
        </p:spPr>
        <p:txBody>
          <a:bodyPr wrap="square" rtlCol="0">
            <a:spAutoFit/>
          </a:bodyPr>
          <a:lstStyle/>
          <a:p>
            <a:pPr algn="ctr"/>
            <a:r>
              <a:rPr lang="en-US" dirty="0">
                <a:latin typeface="Cambria" panose="02040503050406030204" pitchFamily="18" charset="0"/>
              </a:rPr>
              <a:t>2</a:t>
            </a:r>
          </a:p>
        </p:txBody>
      </p:sp>
      <p:sp>
        <p:nvSpPr>
          <p:cNvPr id="5" name="TextBox 4"/>
          <p:cNvSpPr txBox="1"/>
          <p:nvPr/>
        </p:nvSpPr>
        <p:spPr>
          <a:xfrm>
            <a:off x="3657600" y="990600"/>
            <a:ext cx="1371600" cy="754053"/>
          </a:xfrm>
          <a:prstGeom prst="rect">
            <a:avLst/>
          </a:prstGeom>
          <a:noFill/>
        </p:spPr>
        <p:txBody>
          <a:bodyPr wrap="square" rtlCol="0">
            <a:spAutoFit/>
          </a:bodyPr>
          <a:lstStyle/>
          <a:p>
            <a:r>
              <a:rPr lang="en-US" sz="2400" b="1" dirty="0">
                <a:latin typeface="Cambria" panose="02040503050406030204" pitchFamily="18" charset="0"/>
              </a:rPr>
              <a:t>Agenda</a:t>
            </a:r>
          </a:p>
          <a:p>
            <a:endParaRPr lang="en-US" dirty="0"/>
          </a:p>
        </p:txBody>
      </p:sp>
    </p:spTree>
    <p:extLst>
      <p:ext uri="{BB962C8B-B14F-4D97-AF65-F5344CB8AC3E}">
        <p14:creationId xmlns:p14="http://schemas.microsoft.com/office/powerpoint/2010/main" val="62288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normAutofit lnSpcReduction="10000"/>
          </a:bodyPr>
          <a:lstStyle/>
          <a:p>
            <a:pPr algn="ctr">
              <a:spcBef>
                <a:spcPts val="800"/>
              </a:spcBef>
              <a:spcAft>
                <a:spcPts val="800"/>
              </a:spcAft>
              <a:buNone/>
            </a:pPr>
            <a:r>
              <a:rPr lang="en-US" sz="2600" b="1" dirty="0"/>
              <a:t>EMPG Grant Overview</a:t>
            </a:r>
          </a:p>
          <a:p>
            <a:pPr>
              <a:spcBef>
                <a:spcPts val="800"/>
              </a:spcBef>
              <a:spcAft>
                <a:spcPts val="800"/>
              </a:spcAft>
            </a:pPr>
            <a:r>
              <a:rPr lang="en-US" sz="2200" dirty="0"/>
              <a:t>To assist local units of government in building, sustaining, and delivering a whole community emergency management program.</a:t>
            </a:r>
          </a:p>
          <a:p>
            <a:pPr>
              <a:spcBef>
                <a:spcPts val="800"/>
              </a:spcBef>
              <a:spcAft>
                <a:spcPts val="800"/>
              </a:spcAft>
            </a:pPr>
            <a:r>
              <a:rPr lang="en-US" sz="2200" dirty="0"/>
              <a:t>EMPG funding result of the Stafford Act</a:t>
            </a:r>
          </a:p>
          <a:p>
            <a:pPr>
              <a:spcBef>
                <a:spcPts val="800"/>
              </a:spcBef>
              <a:spcAft>
                <a:spcPts val="800"/>
              </a:spcAft>
            </a:pPr>
            <a:r>
              <a:rPr lang="en-US" sz="2200" dirty="0"/>
              <a:t>State-wide gaps are identified during the Threat and Hazard Identification and Risk Assessment (THIRA) process and assessed in the State Preparedness Report (SPR).</a:t>
            </a:r>
          </a:p>
          <a:p>
            <a:r>
              <a:rPr lang="en-US" sz="2200" dirty="0"/>
              <a:t>Funding sustains current capability levels and fills identified gaps in </a:t>
            </a:r>
            <a:r>
              <a:rPr lang="en-US" sz="2200" b="1" dirty="0"/>
              <a:t>P</a:t>
            </a:r>
            <a:r>
              <a:rPr lang="en-US" sz="2200" dirty="0"/>
              <a:t>lanning, </a:t>
            </a:r>
            <a:r>
              <a:rPr lang="en-US" sz="2200" b="1" dirty="0"/>
              <a:t>O</a:t>
            </a:r>
            <a:r>
              <a:rPr lang="en-US" sz="2200" dirty="0"/>
              <a:t>rganization, </a:t>
            </a:r>
            <a:r>
              <a:rPr lang="en-US" sz="2200" b="1" dirty="0"/>
              <a:t>E</a:t>
            </a:r>
            <a:r>
              <a:rPr lang="en-US" sz="2200" dirty="0"/>
              <a:t>quipment, </a:t>
            </a:r>
            <a:r>
              <a:rPr lang="en-US" sz="2200" b="1" dirty="0"/>
              <a:t>T</a:t>
            </a:r>
            <a:r>
              <a:rPr lang="en-US" sz="2200" dirty="0"/>
              <a:t>raining, and </a:t>
            </a:r>
            <a:r>
              <a:rPr lang="en-US" sz="2200" b="1" dirty="0"/>
              <a:t>E</a:t>
            </a:r>
            <a:r>
              <a:rPr lang="en-US" sz="2200" dirty="0"/>
              <a:t>xercise activities in order to prevent, protect against, mitigate,  respond to, and recover from acts of terrorism or catastrophic events.</a:t>
            </a:r>
          </a:p>
          <a:p>
            <a:endParaRPr lang="en-US" sz="2200" dirty="0"/>
          </a:p>
          <a:p>
            <a:pPr lvl="1">
              <a:buNone/>
            </a:pPr>
            <a:endParaRPr lang="en-US" sz="2200" dirty="0"/>
          </a:p>
        </p:txBody>
      </p:sp>
      <p:sp>
        <p:nvSpPr>
          <p:cNvPr id="4" name="Title 1"/>
          <p:cNvSpPr>
            <a:spLocks noGrp="1"/>
          </p:cNvSpPr>
          <p:nvPr>
            <p:ph type="title"/>
          </p:nvPr>
        </p:nvSpPr>
        <p:spPr>
          <a:xfrm>
            <a:off x="167951" y="152400"/>
            <a:ext cx="8839200" cy="457200"/>
          </a:xfrm>
        </p:spPr>
        <p:txBody>
          <a:bodyPr>
            <a:noAutofit/>
          </a:bodyPr>
          <a:lstStyle/>
          <a:p>
            <a:pPr algn="ctr" fontAlgn="auto">
              <a:spcAft>
                <a:spcPts val="0"/>
              </a:spcAft>
            </a:pPr>
            <a:r>
              <a:rPr lang="en-US" sz="3200" dirty="0">
                <a:cs typeface="Arial" panose="020B0604020202020204" pitchFamily="34" charset="0"/>
              </a:rPr>
              <a:t>2021 Preparedness Grant Programs</a:t>
            </a:r>
          </a:p>
        </p:txBody>
      </p:sp>
      <p:sp>
        <p:nvSpPr>
          <p:cNvPr id="2" name="TextBox 1"/>
          <p:cNvSpPr txBox="1"/>
          <p:nvPr/>
        </p:nvSpPr>
        <p:spPr>
          <a:xfrm>
            <a:off x="8458200" y="6368534"/>
            <a:ext cx="533400" cy="369332"/>
          </a:xfrm>
          <a:prstGeom prst="rect">
            <a:avLst/>
          </a:prstGeom>
          <a:noFill/>
        </p:spPr>
        <p:txBody>
          <a:bodyPr wrap="square" rtlCol="0">
            <a:spAutoFit/>
          </a:bodyPr>
          <a:lstStyle/>
          <a:p>
            <a:pPr algn="ctr"/>
            <a:r>
              <a:rPr lang="en-US" dirty="0">
                <a:latin typeface="Cambria" panose="02040503050406030204" pitchFamily="18" charset="0"/>
              </a:rPr>
              <a:t>3</a:t>
            </a:r>
          </a:p>
        </p:txBody>
      </p:sp>
    </p:spTree>
    <p:extLst>
      <p:ext uri="{BB962C8B-B14F-4D97-AF65-F5344CB8AC3E}">
        <p14:creationId xmlns:p14="http://schemas.microsoft.com/office/powerpoint/2010/main" val="1622224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1132724"/>
            <a:ext cx="8229600" cy="5039475"/>
          </a:xfrm>
        </p:spPr>
        <p:txBody>
          <a:bodyPr>
            <a:normAutofit fontScale="92500" lnSpcReduction="10000"/>
          </a:bodyPr>
          <a:lstStyle/>
          <a:p>
            <a:pPr algn="ctr">
              <a:lnSpc>
                <a:spcPct val="110000"/>
              </a:lnSpc>
              <a:spcBef>
                <a:spcPts val="600"/>
              </a:spcBef>
              <a:spcAft>
                <a:spcPts val="1200"/>
              </a:spcAft>
              <a:buNone/>
            </a:pPr>
            <a:r>
              <a:rPr lang="en-US" sz="2800" b="1" dirty="0"/>
              <a:t>EMPG Grant Overview (continued)</a:t>
            </a:r>
            <a:endParaRPr lang="en-US" dirty="0"/>
          </a:p>
          <a:p>
            <a:pPr>
              <a:spcBef>
                <a:spcPts val="800"/>
              </a:spcBef>
              <a:spcAft>
                <a:spcPts val="1200"/>
              </a:spcAft>
              <a:buNone/>
            </a:pPr>
            <a:endParaRPr lang="en-US" sz="2800" dirty="0"/>
          </a:p>
          <a:p>
            <a:pPr marL="0" indent="0">
              <a:spcBef>
                <a:spcPts val="800"/>
              </a:spcBef>
              <a:spcAft>
                <a:spcPts val="1200"/>
              </a:spcAft>
              <a:buNone/>
            </a:pPr>
            <a:r>
              <a:rPr lang="en-US" sz="2800" dirty="0"/>
              <a:t>These funds are used as pass-through funding for the State and Local Assistance (SLA) program:</a:t>
            </a:r>
          </a:p>
          <a:p>
            <a:pPr marL="914400" lvl="1" indent="-452438" defTabSz="344488">
              <a:spcBef>
                <a:spcPts val="800"/>
              </a:spcBef>
              <a:spcAft>
                <a:spcPts val="800"/>
              </a:spcAft>
              <a:buFont typeface="Courier New" panose="02070309020205020404" pitchFamily="49" charset="0"/>
              <a:buChar char="o"/>
            </a:pPr>
            <a:r>
              <a:rPr lang="en-US" dirty="0"/>
              <a:t>Used to support local emergency management efforts including personnel, EOCs, and local emergency management capability enhancement.	</a:t>
            </a:r>
          </a:p>
          <a:p>
            <a:pPr marL="0" lvl="2" indent="0">
              <a:spcBef>
                <a:spcPts val="0"/>
              </a:spcBef>
              <a:buNone/>
            </a:pPr>
            <a:r>
              <a:rPr lang="en-US" sz="3200" dirty="0"/>
              <a:t> </a:t>
            </a:r>
          </a:p>
          <a:p>
            <a:pPr marL="0" indent="0" defTabSz="688975">
              <a:spcBef>
                <a:spcPts val="800"/>
              </a:spcBef>
              <a:spcAft>
                <a:spcPts val="800"/>
              </a:spcAft>
              <a:buNone/>
              <a:tabLst>
                <a:tab pos="339725" algn="l"/>
              </a:tabLst>
            </a:pPr>
            <a:r>
              <a:rPr lang="en-US" dirty="0"/>
              <a:t>	</a:t>
            </a:r>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135294" y="228600"/>
            <a:ext cx="8839200" cy="457199"/>
          </a:xfrm>
        </p:spPr>
        <p:txBody>
          <a:bodyPr>
            <a:noAutofit/>
          </a:bodyPr>
          <a:lstStyle/>
          <a:p>
            <a:pPr algn="ctr" fontAlgn="auto">
              <a:spcAft>
                <a:spcPts val="0"/>
              </a:spcAft>
            </a:pPr>
            <a:r>
              <a:rPr lang="en-US" sz="3200" dirty="0">
                <a:cs typeface="Arial" panose="020B0604020202020204" pitchFamily="34" charset="0"/>
              </a:rPr>
              <a:t>2020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4</a:t>
            </a:r>
          </a:p>
        </p:txBody>
      </p:sp>
    </p:spTree>
    <p:extLst>
      <p:ext uri="{BB962C8B-B14F-4D97-AF65-F5344CB8AC3E}">
        <p14:creationId xmlns:p14="http://schemas.microsoft.com/office/powerpoint/2010/main" val="3402309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914400"/>
            <a:ext cx="8229600" cy="5334000"/>
          </a:xfrm>
        </p:spPr>
        <p:txBody>
          <a:bodyPr>
            <a:noAutofit/>
          </a:bodyPr>
          <a:lstStyle/>
          <a:p>
            <a:pPr algn="ctr">
              <a:spcBef>
                <a:spcPts val="600"/>
              </a:spcBef>
              <a:buNone/>
            </a:pPr>
            <a:r>
              <a:rPr lang="en-US" sz="2600" b="1" dirty="0"/>
              <a:t>EMPG Requirements</a:t>
            </a:r>
          </a:p>
          <a:p>
            <a:pPr marL="174625" indent="0" defTabSz="344488">
              <a:spcBef>
                <a:spcPts val="800"/>
              </a:spcBef>
              <a:spcAft>
                <a:spcPts val="600"/>
              </a:spcAft>
              <a:buNone/>
            </a:pPr>
            <a:r>
              <a:rPr lang="en-US" sz="2000" i="1" u="sng" dirty="0"/>
              <a:t>All</a:t>
            </a:r>
            <a:r>
              <a:rPr lang="en-US" sz="2000" dirty="0"/>
              <a:t> EMPG funded personnel shall complete either the Independent Study courses identified in the Professional Development Series or attend the National Emergency Management Basic Academy delivered either by the Emergency Management Institute (EMI) or at a sponsored state, local, tribal, territorial, regional or other designated location. The Professional Development Series courses include:</a:t>
            </a:r>
          </a:p>
          <a:p>
            <a:pPr marL="739775" lvl="2" indent="-277813">
              <a:spcBef>
                <a:spcPts val="0"/>
              </a:spcBef>
              <a:buFont typeface="Courier New" panose="02070309020205020404" pitchFamily="49" charset="0"/>
              <a:buChar char="o"/>
            </a:pPr>
            <a:r>
              <a:rPr lang="en-US" dirty="0"/>
              <a:t>IS-120 An Introduction to Exercises</a:t>
            </a:r>
          </a:p>
          <a:p>
            <a:pPr marL="739775" lvl="2" indent="-277813">
              <a:spcBef>
                <a:spcPts val="0"/>
              </a:spcBef>
              <a:buFont typeface="Courier New" panose="02070309020205020404" pitchFamily="49" charset="0"/>
              <a:buChar char="o"/>
            </a:pPr>
            <a:r>
              <a:rPr lang="en-US" dirty="0"/>
              <a:t>IS-230 Fundamentals of Emergency Management</a:t>
            </a:r>
          </a:p>
          <a:p>
            <a:pPr marL="739775" lvl="2" indent="-277813">
              <a:spcBef>
                <a:spcPts val="0"/>
              </a:spcBef>
              <a:buFont typeface="Courier New" panose="02070309020205020404" pitchFamily="49" charset="0"/>
              <a:buChar char="o"/>
            </a:pPr>
            <a:r>
              <a:rPr lang="en-US" dirty="0"/>
              <a:t>IS-235 Emergency Planning</a:t>
            </a:r>
          </a:p>
          <a:p>
            <a:pPr marL="739775" lvl="2" indent="-277813">
              <a:spcBef>
                <a:spcPts val="0"/>
              </a:spcBef>
              <a:buFont typeface="Courier New" panose="02070309020205020404" pitchFamily="49" charset="0"/>
              <a:buChar char="o"/>
            </a:pPr>
            <a:r>
              <a:rPr lang="en-US" dirty="0"/>
              <a:t>IS-240 Leadership and Influence</a:t>
            </a:r>
          </a:p>
          <a:p>
            <a:pPr marL="739775" lvl="2" indent="-277813">
              <a:spcBef>
                <a:spcPts val="0"/>
              </a:spcBef>
              <a:buFont typeface="Courier New" panose="02070309020205020404" pitchFamily="49" charset="0"/>
              <a:buChar char="o"/>
            </a:pPr>
            <a:r>
              <a:rPr lang="en-US" dirty="0"/>
              <a:t>IS-241 Decision Making and Problem Solving</a:t>
            </a:r>
          </a:p>
          <a:p>
            <a:pPr marL="739775" lvl="2" indent="-277813">
              <a:spcBef>
                <a:spcPts val="0"/>
              </a:spcBef>
              <a:buFont typeface="Courier New" panose="02070309020205020404" pitchFamily="49" charset="0"/>
              <a:buChar char="o"/>
            </a:pPr>
            <a:r>
              <a:rPr lang="en-US" dirty="0"/>
              <a:t>IS-242 Effective Communication</a:t>
            </a:r>
          </a:p>
          <a:p>
            <a:pPr marL="739775" lvl="2" indent="-277813">
              <a:spcBef>
                <a:spcPts val="0"/>
              </a:spcBef>
              <a:buFont typeface="Courier New" panose="02070309020205020404" pitchFamily="49" charset="0"/>
              <a:buChar char="o"/>
            </a:pPr>
            <a:r>
              <a:rPr lang="en-US" dirty="0"/>
              <a:t>IS-244 Developing and Managing Volunteers</a:t>
            </a:r>
          </a:p>
          <a:p>
            <a:pPr lvl="2">
              <a:spcBef>
                <a:spcPts val="0"/>
              </a:spcBef>
            </a:pPr>
            <a:endParaRPr lang="en-US" sz="2600"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135294" y="228600"/>
            <a:ext cx="8839200" cy="457199"/>
          </a:xfrm>
        </p:spPr>
        <p:txBody>
          <a:bodyPr>
            <a:noAutofit/>
          </a:bodyPr>
          <a:lstStyle/>
          <a:p>
            <a:pPr algn="ctr" fontAlgn="auto">
              <a:spcAft>
                <a:spcPts val="0"/>
              </a:spcAft>
            </a:pPr>
            <a:r>
              <a:rPr lang="en-US" sz="3200" dirty="0">
                <a:cs typeface="Arial" panose="020B0604020202020204" pitchFamily="34" charset="0"/>
              </a:rPr>
              <a:t>2021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5</a:t>
            </a:r>
          </a:p>
        </p:txBody>
      </p:sp>
    </p:spTree>
    <p:extLst>
      <p:ext uri="{BB962C8B-B14F-4D97-AF65-F5344CB8AC3E}">
        <p14:creationId xmlns:p14="http://schemas.microsoft.com/office/powerpoint/2010/main" val="1307416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32E3-C534-4CCA-9F99-5A19511474F5}"/>
              </a:ext>
            </a:extLst>
          </p:cNvPr>
          <p:cNvSpPr>
            <a:spLocks noGrp="1"/>
          </p:cNvSpPr>
          <p:nvPr>
            <p:ph type="title"/>
          </p:nvPr>
        </p:nvSpPr>
        <p:spPr/>
        <p:txBody>
          <a:bodyPr>
            <a:normAutofit/>
          </a:bodyPr>
          <a:lstStyle/>
          <a:p>
            <a:pPr algn="ctr"/>
            <a:r>
              <a:rPr lang="en-US" sz="3200" dirty="0">
                <a:cs typeface="Arial" panose="020B0604020202020204" pitchFamily="34" charset="0"/>
              </a:rPr>
              <a:t>2021 Preparedness Grant Programs</a:t>
            </a:r>
            <a:endParaRPr lang="en-US" sz="3200" dirty="0"/>
          </a:p>
        </p:txBody>
      </p:sp>
      <p:sp>
        <p:nvSpPr>
          <p:cNvPr id="3" name="Content Placeholder 2">
            <a:extLst>
              <a:ext uri="{FF2B5EF4-FFF2-40B4-BE49-F238E27FC236}">
                <a16:creationId xmlns:a16="http://schemas.microsoft.com/office/drawing/2014/main" id="{B446665C-FAB1-4483-BA20-ADAD41C4F2D3}"/>
              </a:ext>
            </a:extLst>
          </p:cNvPr>
          <p:cNvSpPr>
            <a:spLocks noGrp="1"/>
          </p:cNvSpPr>
          <p:nvPr>
            <p:ph idx="1"/>
          </p:nvPr>
        </p:nvSpPr>
        <p:spPr>
          <a:xfrm>
            <a:off x="457200" y="1020762"/>
            <a:ext cx="8229600" cy="5075238"/>
          </a:xfrm>
        </p:spPr>
        <p:txBody>
          <a:bodyPr>
            <a:normAutofit lnSpcReduction="10000"/>
          </a:bodyPr>
          <a:lstStyle/>
          <a:p>
            <a:pPr marL="0" indent="0" algn="ctr">
              <a:spcAft>
                <a:spcPts val="2000"/>
              </a:spcAft>
              <a:buNone/>
            </a:pPr>
            <a:r>
              <a:rPr lang="en-US" sz="2600" b="1" dirty="0"/>
              <a:t>EMPG FY 2021 Notes</a:t>
            </a:r>
          </a:p>
          <a:p>
            <a:pPr>
              <a:lnSpc>
                <a:spcPct val="110000"/>
              </a:lnSpc>
              <a:spcAft>
                <a:spcPts val="600"/>
              </a:spcAft>
            </a:pPr>
            <a:r>
              <a:rPr lang="en-US" sz="2000" dirty="0"/>
              <a:t>Salary expenses must be matched through municipal funds depicted in a budget document, line item in the budget, or similar document.</a:t>
            </a:r>
          </a:p>
          <a:p>
            <a:pPr lvl="1">
              <a:lnSpc>
                <a:spcPct val="110000"/>
              </a:lnSpc>
              <a:spcAft>
                <a:spcPts val="600"/>
              </a:spcAft>
            </a:pPr>
            <a:r>
              <a:rPr lang="en-US" sz="1600" dirty="0"/>
              <a:t>For personnel fulfilling a dual role, the organization must demonstrate the ability to identify the difference between non-EMA and EMA duties/costs.</a:t>
            </a:r>
          </a:p>
          <a:p>
            <a:pPr>
              <a:lnSpc>
                <a:spcPct val="110000"/>
              </a:lnSpc>
              <a:spcAft>
                <a:spcPts val="600"/>
              </a:spcAft>
            </a:pPr>
            <a:r>
              <a:rPr lang="en-US" sz="2000" dirty="0"/>
              <a:t>Third party or “in-kind” match must be outlined in the pre-application and pre-approved by RIEMA prior to award, and cannot be used as salary match</a:t>
            </a:r>
          </a:p>
          <a:p>
            <a:pPr>
              <a:lnSpc>
                <a:spcPct val="110000"/>
              </a:lnSpc>
              <a:spcAft>
                <a:spcPts val="600"/>
              </a:spcAft>
            </a:pPr>
            <a:r>
              <a:rPr lang="en-US" sz="2000" dirty="0"/>
              <a:t>Construction projects will not be considered during this round of grant award funding.</a:t>
            </a:r>
          </a:p>
          <a:p>
            <a:pPr>
              <a:lnSpc>
                <a:spcPct val="110000"/>
              </a:lnSpc>
              <a:spcAft>
                <a:spcPts val="600"/>
              </a:spcAft>
            </a:pPr>
            <a:r>
              <a:rPr lang="en-US" sz="2000" dirty="0"/>
              <a:t>Prior to a grant award being issued, perspective sub-recipients will have to submit the personnel/positions to be funded and certification that the required courses, under the EMPG program, are completed. </a:t>
            </a:r>
          </a:p>
        </p:txBody>
      </p:sp>
      <p:sp>
        <p:nvSpPr>
          <p:cNvPr id="4" name="TextBox 3">
            <a:extLst>
              <a:ext uri="{FF2B5EF4-FFF2-40B4-BE49-F238E27FC236}">
                <a16:creationId xmlns:a16="http://schemas.microsoft.com/office/drawing/2014/main" id="{DB576BFD-46E9-4F13-B136-34389A711670}"/>
              </a:ext>
            </a:extLst>
          </p:cNvPr>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8</a:t>
            </a:r>
          </a:p>
        </p:txBody>
      </p:sp>
    </p:spTree>
    <p:extLst>
      <p:ext uri="{BB962C8B-B14F-4D97-AF65-F5344CB8AC3E}">
        <p14:creationId xmlns:p14="http://schemas.microsoft.com/office/powerpoint/2010/main" val="108233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372" y="914400"/>
            <a:ext cx="8229600" cy="5257800"/>
          </a:xfrm>
        </p:spPr>
        <p:txBody>
          <a:bodyPr>
            <a:normAutofit fontScale="32500" lnSpcReduction="20000"/>
          </a:bodyPr>
          <a:lstStyle/>
          <a:p>
            <a:pPr algn="ctr">
              <a:spcBef>
                <a:spcPts val="600"/>
              </a:spcBef>
              <a:spcAft>
                <a:spcPts val="600"/>
              </a:spcAft>
              <a:buNone/>
            </a:pPr>
            <a:r>
              <a:rPr lang="en-US" sz="9600" b="1" dirty="0"/>
              <a:t>EMPG </a:t>
            </a:r>
            <a:r>
              <a:rPr lang="en-US" sz="8000" b="1" dirty="0"/>
              <a:t>Projects for Consideration</a:t>
            </a:r>
          </a:p>
          <a:p>
            <a:pPr marL="0" indent="0">
              <a:spcBef>
                <a:spcPts val="800"/>
              </a:spcBef>
              <a:spcAft>
                <a:spcPts val="800"/>
              </a:spcAft>
              <a:buNone/>
            </a:pPr>
            <a:r>
              <a:rPr lang="en-US" sz="6400" dirty="0"/>
              <a:t>The RIEMA EMPG program is directed at local units of government in order to maintain and sustain an active Emergency Management Preparedness posture.  Projects include:</a:t>
            </a:r>
          </a:p>
          <a:p>
            <a:pPr>
              <a:spcBef>
                <a:spcPts val="800"/>
              </a:spcBef>
              <a:spcAft>
                <a:spcPts val="800"/>
              </a:spcAft>
            </a:pPr>
            <a:r>
              <a:rPr lang="en-US" sz="6400" dirty="0"/>
              <a:t>Funding for personnel such as the EMA Director or other staff for a local EMA program</a:t>
            </a:r>
          </a:p>
          <a:p>
            <a:pPr>
              <a:spcBef>
                <a:spcPts val="800"/>
              </a:spcBef>
              <a:spcAft>
                <a:spcPts val="800"/>
              </a:spcAft>
            </a:pPr>
            <a:r>
              <a:rPr lang="en-US" sz="6400" dirty="0"/>
              <a:t>Sustainment of the program involving day to day expenses</a:t>
            </a:r>
          </a:p>
          <a:p>
            <a:pPr>
              <a:spcBef>
                <a:spcPts val="800"/>
              </a:spcBef>
              <a:spcAft>
                <a:spcPts val="800"/>
              </a:spcAft>
            </a:pPr>
            <a:r>
              <a:rPr lang="en-US" sz="6400" dirty="0"/>
              <a:t>CERT team establishment, sustainment, and training</a:t>
            </a:r>
          </a:p>
          <a:p>
            <a:pPr>
              <a:spcBef>
                <a:spcPts val="800"/>
              </a:spcBef>
              <a:spcAft>
                <a:spcPts val="800"/>
              </a:spcAft>
            </a:pPr>
            <a:r>
              <a:rPr lang="en-US" sz="6400" dirty="0"/>
              <a:t>Allowable costs also include:  Planning that spans all five National Preparedness Goal Mission Areas</a:t>
            </a:r>
          </a:p>
          <a:p>
            <a:pPr>
              <a:spcBef>
                <a:spcPts val="800"/>
              </a:spcBef>
              <a:spcAft>
                <a:spcPts val="800"/>
              </a:spcAft>
            </a:pPr>
            <a:r>
              <a:rPr lang="en-US" sz="6400" dirty="0"/>
              <a:t>Interoperable Communications Equipment  </a:t>
            </a:r>
          </a:p>
          <a:p>
            <a:pPr>
              <a:spcBef>
                <a:spcPts val="800"/>
              </a:spcBef>
              <a:spcAft>
                <a:spcPts val="800"/>
              </a:spcAft>
            </a:pPr>
            <a:r>
              <a:rPr lang="en-US" sz="6400" dirty="0"/>
              <a:t>Limited Equipment per Authorized Equipment List – Equipment may not be third party matched</a:t>
            </a:r>
            <a:endParaRPr lang="en-US" sz="5600" dirty="0"/>
          </a:p>
          <a:p>
            <a:pPr>
              <a:spcBef>
                <a:spcPts val="800"/>
              </a:spcBef>
              <a:spcAft>
                <a:spcPts val="800"/>
              </a:spcAft>
              <a:buNone/>
            </a:pPr>
            <a:endParaRPr lang="en-US" sz="6400" dirty="0"/>
          </a:p>
        </p:txBody>
      </p:sp>
      <p:sp>
        <p:nvSpPr>
          <p:cNvPr id="9" name="Title 1"/>
          <p:cNvSpPr txBox="1">
            <a:spLocks/>
          </p:cNvSpPr>
          <p:nvPr/>
        </p:nvSpPr>
        <p:spPr>
          <a:xfrm>
            <a:off x="304800" y="1"/>
            <a:ext cx="812966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Cambria" pitchFamily="18" charset="0"/>
                <a:ea typeface="+mj-ea"/>
                <a:cs typeface="+mj-cs"/>
              </a:defRPr>
            </a:lvl1pPr>
          </a:lstStyle>
          <a:p>
            <a:pPr algn="l" fontAlgn="auto">
              <a:spcAft>
                <a:spcPts val="0"/>
              </a:spcAft>
            </a:pPr>
            <a:endParaRPr lang="en-US" sz="3000" dirty="0"/>
          </a:p>
        </p:txBody>
      </p:sp>
      <p:sp>
        <p:nvSpPr>
          <p:cNvPr id="5" name="Title 1"/>
          <p:cNvSpPr>
            <a:spLocks noGrp="1"/>
          </p:cNvSpPr>
          <p:nvPr>
            <p:ph type="title"/>
          </p:nvPr>
        </p:nvSpPr>
        <p:spPr>
          <a:xfrm>
            <a:off x="135294" y="114301"/>
            <a:ext cx="8839200" cy="457200"/>
          </a:xfrm>
        </p:spPr>
        <p:txBody>
          <a:bodyPr>
            <a:noAutofit/>
          </a:bodyPr>
          <a:lstStyle/>
          <a:p>
            <a:pPr algn="ctr" fontAlgn="auto">
              <a:spcAft>
                <a:spcPts val="0"/>
              </a:spcAft>
            </a:pPr>
            <a:r>
              <a:rPr lang="en-US" sz="3200" dirty="0">
                <a:cs typeface="Arial" panose="020B0604020202020204" pitchFamily="34" charset="0"/>
              </a:rPr>
              <a:t>2021 Preparedness Grant Programs</a:t>
            </a:r>
          </a:p>
        </p:txBody>
      </p:sp>
      <p:sp>
        <p:nvSpPr>
          <p:cNvPr id="2" name="TextBox 1"/>
          <p:cNvSpPr txBox="1"/>
          <p:nvPr/>
        </p:nvSpPr>
        <p:spPr>
          <a:xfrm>
            <a:off x="8534400" y="6400800"/>
            <a:ext cx="457200" cy="369332"/>
          </a:xfrm>
          <a:prstGeom prst="rect">
            <a:avLst/>
          </a:prstGeom>
          <a:noFill/>
        </p:spPr>
        <p:txBody>
          <a:bodyPr wrap="square" rtlCol="0">
            <a:spAutoFit/>
          </a:bodyPr>
          <a:lstStyle/>
          <a:p>
            <a:pPr algn="ctr"/>
            <a:r>
              <a:rPr lang="en-US" dirty="0">
                <a:latin typeface="Cambria" panose="02040503050406030204" pitchFamily="18" charset="0"/>
              </a:rPr>
              <a:t>7</a:t>
            </a:r>
          </a:p>
        </p:txBody>
      </p:sp>
    </p:spTree>
    <p:extLst>
      <p:ext uri="{BB962C8B-B14F-4D97-AF65-F5344CB8AC3E}">
        <p14:creationId xmlns:p14="http://schemas.microsoft.com/office/powerpoint/2010/main" val="553739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cs typeface="Arial" panose="020B0604020202020204" pitchFamily="34" charset="0"/>
              </a:rPr>
              <a:t>2021 Preparedness Grant Programs</a:t>
            </a:r>
            <a:br>
              <a:rPr lang="en-US" sz="3600" dirty="0"/>
            </a:br>
            <a:endParaRPr lang="en-US" sz="3600" dirty="0"/>
          </a:p>
        </p:txBody>
      </p:sp>
      <p:sp>
        <p:nvSpPr>
          <p:cNvPr id="3" name="Content Placeholder 2"/>
          <p:cNvSpPr>
            <a:spLocks noGrp="1"/>
          </p:cNvSpPr>
          <p:nvPr>
            <p:ph idx="1"/>
          </p:nvPr>
        </p:nvSpPr>
        <p:spPr>
          <a:xfrm>
            <a:off x="457200" y="1524000"/>
            <a:ext cx="8229600" cy="3581401"/>
          </a:xfrm>
        </p:spPr>
        <p:txBody>
          <a:bodyPr>
            <a:normAutofit/>
          </a:bodyPr>
          <a:lstStyle/>
          <a:p>
            <a:r>
              <a:rPr lang="en-US" sz="2400" dirty="0"/>
              <a:t>Projects for consideration need to meet RIEMA’s vision for a well-prepared whole community participation in planning, response, recovery and mitigation through addressing state priorities.    </a:t>
            </a:r>
          </a:p>
          <a:p>
            <a:endParaRPr lang="en-US" sz="2400" dirty="0"/>
          </a:p>
          <a:p>
            <a:r>
              <a:rPr lang="en-US" sz="2400" dirty="0"/>
              <a:t>More information about the State EMPG allocations may be found on the RIEMA website located at:  </a:t>
            </a:r>
            <a:r>
              <a:rPr lang="en-US" sz="2400" i="1" dirty="0">
                <a:solidFill>
                  <a:srgbClr val="FF0000"/>
                </a:solidFill>
                <a:hlinkClick r:id="rId2"/>
              </a:rPr>
              <a:t>www.</a:t>
            </a:r>
            <a:r>
              <a:rPr lang="en-US" sz="2400" b="1" i="1" dirty="0">
                <a:solidFill>
                  <a:srgbClr val="FF0000"/>
                </a:solidFill>
                <a:hlinkClick r:id="rId2"/>
              </a:rPr>
              <a:t>riema</a:t>
            </a:r>
            <a:r>
              <a:rPr lang="en-US" sz="2400" i="1" dirty="0">
                <a:solidFill>
                  <a:srgbClr val="FF0000"/>
                </a:solidFill>
                <a:hlinkClick r:id="rId2"/>
              </a:rPr>
              <a:t>.</a:t>
            </a:r>
            <a:r>
              <a:rPr lang="en-US" sz="2400" b="1" i="1" dirty="0">
                <a:solidFill>
                  <a:srgbClr val="FF0000"/>
                </a:solidFill>
                <a:hlinkClick r:id="rId2"/>
              </a:rPr>
              <a:t>ri</a:t>
            </a:r>
            <a:r>
              <a:rPr lang="en-US" sz="2400" i="1" dirty="0">
                <a:solidFill>
                  <a:srgbClr val="FF0000"/>
                </a:solidFill>
                <a:hlinkClick r:id="rId2"/>
              </a:rPr>
              <a:t>.gov</a:t>
            </a:r>
            <a:r>
              <a:rPr lang="en-US" sz="2400" i="1" dirty="0">
                <a:solidFill>
                  <a:srgbClr val="FF0000"/>
                </a:solidFill>
              </a:rPr>
              <a:t> </a:t>
            </a:r>
            <a:r>
              <a:rPr lang="en-US" sz="2400" dirty="0"/>
              <a:t>including the Notice of Funding Opportunity (NOFO)</a:t>
            </a:r>
          </a:p>
        </p:txBody>
      </p:sp>
      <p:sp>
        <p:nvSpPr>
          <p:cNvPr id="4" name="TextBox 3"/>
          <p:cNvSpPr txBox="1"/>
          <p:nvPr/>
        </p:nvSpPr>
        <p:spPr>
          <a:xfrm>
            <a:off x="8305800" y="6400800"/>
            <a:ext cx="609600" cy="369332"/>
          </a:xfrm>
          <a:prstGeom prst="rect">
            <a:avLst/>
          </a:prstGeom>
          <a:noFill/>
        </p:spPr>
        <p:txBody>
          <a:bodyPr wrap="square" rtlCol="0">
            <a:spAutoFit/>
          </a:bodyPr>
          <a:lstStyle/>
          <a:p>
            <a:pPr algn="ctr"/>
            <a:r>
              <a:rPr lang="en-US" dirty="0">
                <a:latin typeface="Cambria" panose="02040503050406030204" pitchFamily="18" charset="0"/>
              </a:rPr>
              <a:t>12</a:t>
            </a:r>
          </a:p>
        </p:txBody>
      </p:sp>
    </p:spTree>
    <p:extLst>
      <p:ext uri="{BB962C8B-B14F-4D97-AF65-F5344CB8AC3E}">
        <p14:creationId xmlns:p14="http://schemas.microsoft.com/office/powerpoint/2010/main" val="4204314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pPr algn="ctr"/>
            <a:r>
              <a:rPr lang="en-US" sz="3200" dirty="0"/>
              <a:t>How to Apply</a:t>
            </a:r>
          </a:p>
        </p:txBody>
      </p:sp>
      <p:sp>
        <p:nvSpPr>
          <p:cNvPr id="3" name="Content Placeholder 2"/>
          <p:cNvSpPr>
            <a:spLocks noGrp="1"/>
          </p:cNvSpPr>
          <p:nvPr>
            <p:ph idx="1"/>
          </p:nvPr>
        </p:nvSpPr>
        <p:spPr>
          <a:xfrm>
            <a:off x="457200" y="990600"/>
            <a:ext cx="8153400" cy="5181600"/>
          </a:xfrm>
        </p:spPr>
        <p:txBody>
          <a:bodyPr>
            <a:noAutofit/>
          </a:bodyPr>
          <a:lstStyle/>
          <a:p>
            <a:r>
              <a:rPr lang="en-US" sz="2400" dirty="0"/>
              <a:t>RIEMA is using a portal system for grant applications accessible through the RIEMA website located at:  </a:t>
            </a:r>
            <a:r>
              <a:rPr lang="en-US" sz="2400" i="1" dirty="0">
                <a:solidFill>
                  <a:srgbClr val="FF0000"/>
                </a:solidFill>
                <a:hlinkClick r:id="rId2"/>
              </a:rPr>
              <a:t>www.</a:t>
            </a:r>
            <a:r>
              <a:rPr lang="en-US" sz="2400" b="1" i="1" dirty="0">
                <a:solidFill>
                  <a:srgbClr val="FF0000"/>
                </a:solidFill>
                <a:hlinkClick r:id="rId2"/>
              </a:rPr>
              <a:t>riema</a:t>
            </a:r>
            <a:r>
              <a:rPr lang="en-US" sz="2400" i="1" dirty="0">
                <a:solidFill>
                  <a:srgbClr val="FF0000"/>
                </a:solidFill>
                <a:hlinkClick r:id="rId2"/>
              </a:rPr>
              <a:t>.</a:t>
            </a:r>
            <a:r>
              <a:rPr lang="en-US" sz="2400" b="1" i="1" dirty="0">
                <a:solidFill>
                  <a:srgbClr val="FF0000"/>
                </a:solidFill>
                <a:hlinkClick r:id="rId2"/>
              </a:rPr>
              <a:t>ri</a:t>
            </a:r>
            <a:r>
              <a:rPr lang="en-US" sz="2400" i="1" dirty="0">
                <a:solidFill>
                  <a:srgbClr val="FF0000"/>
                </a:solidFill>
                <a:hlinkClick r:id="rId2"/>
              </a:rPr>
              <a:t>.gov</a:t>
            </a:r>
            <a:r>
              <a:rPr lang="en-US" sz="2400" i="1" dirty="0">
                <a:solidFill>
                  <a:srgbClr val="FF0000"/>
                </a:solidFill>
              </a:rPr>
              <a:t> </a:t>
            </a:r>
          </a:p>
          <a:p>
            <a:r>
              <a:rPr lang="en-US" sz="2400" dirty="0"/>
              <a:t>Once you access the RIEMA website, click on the banner in order to apply for EMPG or SHSP.</a:t>
            </a:r>
          </a:p>
          <a:p>
            <a:r>
              <a:rPr lang="en-US" sz="2400" dirty="0"/>
              <a:t>Multiple projects require multiple applications, e.g. Local CERT team funding using SHSP would require a SHSP application, while a local EMA Directors salary requires an EMPG application.</a:t>
            </a:r>
          </a:p>
          <a:p>
            <a:r>
              <a:rPr lang="en-US" sz="2400" dirty="0"/>
              <a:t>This process is similar to the Department of Homeland Securities application process requirements for States. </a:t>
            </a:r>
          </a:p>
          <a:p>
            <a:pPr marL="514350" lvl="1" indent="0">
              <a:buNone/>
            </a:pPr>
            <a:endParaRPr lang="en-US" sz="2000" dirty="0"/>
          </a:p>
          <a:p>
            <a:pPr marL="514350" indent="-457200"/>
            <a:endParaRPr lang="en-US" sz="2000" dirty="0"/>
          </a:p>
          <a:p>
            <a:pPr marL="514350" indent="-457200"/>
            <a:endParaRPr lang="en-US" sz="2000" dirty="0"/>
          </a:p>
        </p:txBody>
      </p:sp>
      <p:sp>
        <p:nvSpPr>
          <p:cNvPr id="4" name="TextBox 3"/>
          <p:cNvSpPr txBox="1"/>
          <p:nvPr/>
        </p:nvSpPr>
        <p:spPr>
          <a:xfrm>
            <a:off x="8458200" y="6400800"/>
            <a:ext cx="457200" cy="369332"/>
          </a:xfrm>
          <a:prstGeom prst="rect">
            <a:avLst/>
          </a:prstGeom>
          <a:noFill/>
        </p:spPr>
        <p:txBody>
          <a:bodyPr wrap="square" rtlCol="0">
            <a:spAutoFit/>
          </a:bodyPr>
          <a:lstStyle/>
          <a:p>
            <a:pPr algn="ctr"/>
            <a:r>
              <a:rPr lang="en-US" dirty="0">
                <a:latin typeface="Cambria" panose="02040503050406030204" pitchFamily="18" charset="0"/>
              </a:rPr>
              <a:t>14</a:t>
            </a:r>
          </a:p>
        </p:txBody>
      </p:sp>
    </p:spTree>
    <p:extLst>
      <p:ext uri="{BB962C8B-B14F-4D97-AF65-F5344CB8AC3E}">
        <p14:creationId xmlns:p14="http://schemas.microsoft.com/office/powerpoint/2010/main" val="4274326261"/>
      </p:ext>
    </p:extLst>
  </p:cSld>
  <p:clrMapOvr>
    <a:masterClrMapping/>
  </p:clrMapOvr>
</p:sld>
</file>

<file path=ppt/theme/theme1.xml><?xml version="1.0" encoding="utf-8"?>
<a:theme xmlns:a="http://schemas.openxmlformats.org/drawingml/2006/main" name="EMA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EMA PowerPoint Template</Template>
  <TotalTime>13495</TotalTime>
  <Words>1554</Words>
  <Application>Microsoft Office PowerPoint</Application>
  <PresentationFormat>On-screen Show (4:3)</PresentationFormat>
  <Paragraphs>175</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Courier New</vt:lpstr>
      <vt:lpstr>EMA PowerPoint Template</vt:lpstr>
      <vt:lpstr>FY 2021 Emergency  Preparedness Grant Program (EMPG)Roll-Out  </vt:lpstr>
      <vt:lpstr>2021 Preparedness Grant Programs</vt:lpstr>
      <vt:lpstr>2021 Preparedness Grant Programs</vt:lpstr>
      <vt:lpstr>2020 Preparedness Grant Programs</vt:lpstr>
      <vt:lpstr>2021 Preparedness Grant Programs</vt:lpstr>
      <vt:lpstr>2021 Preparedness Grant Programs</vt:lpstr>
      <vt:lpstr>2021 Preparedness Grant Programs</vt:lpstr>
      <vt:lpstr>2021 Preparedness Grant Programs </vt:lpstr>
      <vt:lpstr>How to Apply</vt:lpstr>
      <vt:lpstr>How to Apply (cont’d)</vt:lpstr>
      <vt:lpstr>How to Apply (cont’d)</vt:lpstr>
      <vt:lpstr>PowerPoint Presentation</vt:lpstr>
      <vt:lpstr>EMPG Pre-application Process - Administration</vt:lpstr>
      <vt:lpstr>EMPG Application Process- Administration</vt:lpstr>
      <vt:lpstr>2021 Preparedness Grant Programs </vt:lpstr>
      <vt:lpstr>From the Director</vt:lpstr>
      <vt:lpstr>From the Director (cont’d)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Jamia McDonald</dc:creator>
  <cp:lastModifiedBy>Nadeau, Timothy (EMA)</cp:lastModifiedBy>
  <cp:revision>562</cp:revision>
  <cp:lastPrinted>2020-05-21T18:39:35Z</cp:lastPrinted>
  <dcterms:created xsi:type="dcterms:W3CDTF">2013-05-12T17:10:32Z</dcterms:created>
  <dcterms:modified xsi:type="dcterms:W3CDTF">2021-04-13T18:39:00Z</dcterms:modified>
</cp:coreProperties>
</file>