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36"/>
  </p:notesMasterIdLst>
  <p:handoutMasterIdLst>
    <p:handoutMasterId r:id="rId37"/>
  </p:handoutMasterIdLst>
  <p:sldIdLst>
    <p:sldId id="540" r:id="rId3"/>
    <p:sldId id="548" r:id="rId4"/>
    <p:sldId id="560" r:id="rId5"/>
    <p:sldId id="561" r:id="rId6"/>
    <p:sldId id="563" r:id="rId7"/>
    <p:sldId id="562" r:id="rId8"/>
    <p:sldId id="588" r:id="rId9"/>
    <p:sldId id="589" r:id="rId10"/>
    <p:sldId id="590" r:id="rId11"/>
    <p:sldId id="579" r:id="rId12"/>
    <p:sldId id="564" r:id="rId13"/>
    <p:sldId id="584" r:id="rId14"/>
    <p:sldId id="583" r:id="rId15"/>
    <p:sldId id="565" r:id="rId16"/>
    <p:sldId id="566" r:id="rId17"/>
    <p:sldId id="591" r:id="rId18"/>
    <p:sldId id="592" r:id="rId19"/>
    <p:sldId id="594" r:id="rId20"/>
    <p:sldId id="595" r:id="rId21"/>
    <p:sldId id="593" r:id="rId22"/>
    <p:sldId id="257" r:id="rId23"/>
    <p:sldId id="258" r:id="rId24"/>
    <p:sldId id="581" r:id="rId25"/>
    <p:sldId id="567" r:id="rId26"/>
    <p:sldId id="570" r:id="rId27"/>
    <p:sldId id="585" r:id="rId28"/>
    <p:sldId id="586" r:id="rId29"/>
    <p:sldId id="598" r:id="rId30"/>
    <p:sldId id="599" r:id="rId31"/>
    <p:sldId id="596" r:id="rId32"/>
    <p:sldId id="600" r:id="rId33"/>
    <p:sldId id="587" r:id="rId34"/>
    <p:sldId id="57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AD5045A-344D-4CE4-A890-A4B1335C091A}">
          <p14:sldIdLst>
            <p14:sldId id="540"/>
            <p14:sldId id="548"/>
            <p14:sldId id="560"/>
            <p14:sldId id="561"/>
            <p14:sldId id="563"/>
            <p14:sldId id="562"/>
            <p14:sldId id="588"/>
            <p14:sldId id="589"/>
            <p14:sldId id="590"/>
            <p14:sldId id="579"/>
            <p14:sldId id="564"/>
            <p14:sldId id="584"/>
            <p14:sldId id="583"/>
            <p14:sldId id="565"/>
            <p14:sldId id="566"/>
            <p14:sldId id="591"/>
            <p14:sldId id="592"/>
            <p14:sldId id="594"/>
            <p14:sldId id="595"/>
            <p14:sldId id="593"/>
            <p14:sldId id="257"/>
            <p14:sldId id="258"/>
            <p14:sldId id="581"/>
            <p14:sldId id="567"/>
            <p14:sldId id="570"/>
            <p14:sldId id="585"/>
            <p14:sldId id="586"/>
            <p14:sldId id="598"/>
            <p14:sldId id="599"/>
            <p14:sldId id="596"/>
            <p14:sldId id="600"/>
            <p14:sldId id="587"/>
            <p14:sldId id="5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Richard (EMA)" initials="JR(" lastIdx="8" clrIdx="0">
    <p:extLst>
      <p:ext uri="{19B8F6BF-5375-455C-9EA6-DF929625EA0E}">
        <p15:presenceInfo xmlns:p15="http://schemas.microsoft.com/office/powerpoint/2012/main" userId="S::Richard.Jones@EMA.RI.GOV::dd0c6fb4-899f-4a1a-b5e6-ee296955f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E3F5"/>
    <a:srgbClr val="AA8C3C"/>
    <a:srgbClr val="1632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1" autoAdjust="0"/>
    <p:restoredTop sz="86686" autoAdjust="0"/>
  </p:normalViewPr>
  <p:slideViewPr>
    <p:cSldViewPr>
      <p:cViewPr varScale="1">
        <p:scale>
          <a:sx n="93" d="100"/>
          <a:sy n="93" d="100"/>
        </p:scale>
        <p:origin x="1002" y="78"/>
      </p:cViewPr>
      <p:guideLst>
        <p:guide orient="horz" pos="2160"/>
        <p:guide pos="2880"/>
      </p:guideLst>
    </p:cSldViewPr>
  </p:slideViewPr>
  <p:outlineViewPr>
    <p:cViewPr>
      <p:scale>
        <a:sx n="33" d="100"/>
        <a:sy n="33" d="100"/>
      </p:scale>
      <p:origin x="0" y="-9096"/>
    </p:cViewPr>
  </p:outlineViewPr>
  <p:notesTextViewPr>
    <p:cViewPr>
      <p:scale>
        <a:sx n="100" d="100"/>
        <a:sy n="100" d="100"/>
      </p:scale>
      <p:origin x="0" y="0"/>
    </p:cViewPr>
  </p:notesTextViewPr>
  <p:sorterViewPr>
    <p:cViewPr>
      <p:scale>
        <a:sx n="100" d="100"/>
        <a:sy n="100" d="100"/>
      </p:scale>
      <p:origin x="0" y="-5506"/>
    </p:cViewPr>
  </p:sorterViewPr>
  <p:notesViewPr>
    <p:cSldViewPr>
      <p:cViewPr varScale="1">
        <p:scale>
          <a:sx n="96" d="100"/>
          <a:sy n="96" d="100"/>
        </p:scale>
        <p:origin x="351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0:46:29.108" idx="2">
    <p:pos x="5367" y="2985"/>
    <p:text>This is not accurate - applicants need to go to the DoA portal to apply online through eCivis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0:47:55.817" idx="3">
    <p:pos x="3646" y="3220"/>
    <p:text>I beleive training is an allowable cost too</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3-14T10:48:35.115" idx="4">
    <p:pos x="995" y="2441"/>
    <p:text>The ecivis tool will close the grant at 11:59 on May 11, 2023</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3-14T10:50:38.961" idx="5">
    <p:pos x="10" y="10"/>
    <p:text>Slide not needed replace with State website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3-14T10:50:55.492" idx="6">
    <p:pos x="10" y="10"/>
    <p:text>Slide not needed</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3-03-14T10:51:07.511" idx="7">
    <p:pos x="10" y="10"/>
    <p:text>Slide not needed</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3-03-14T10:51:19.312" idx="8">
    <p:pos x="10" y="10"/>
    <p:text>Slide not needed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9" tIns="45719" rIns="91439" bIns="45719"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39" tIns="45719" rIns="91439" bIns="45719" rtlCol="0"/>
          <a:lstStyle>
            <a:lvl1pPr algn="r">
              <a:defRPr sz="1200"/>
            </a:lvl1pPr>
          </a:lstStyle>
          <a:p>
            <a:fld id="{A4D3D3C9-44FF-42EF-B276-3947712110C6}" type="datetimeFigureOut">
              <a:rPr lang="en-US" smtClean="0"/>
              <a:t>5/11/2023</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39" tIns="45719" rIns="91439"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9" tIns="45719" rIns="91439" bIns="45719" rtlCol="0" anchor="b"/>
          <a:lstStyle>
            <a:lvl1pPr algn="r">
              <a:defRPr sz="1200"/>
            </a:lvl1pPr>
          </a:lstStyle>
          <a:p>
            <a:fld id="{435799BB-F6D8-4D67-BCCF-DCB3597BC657}" type="slidenum">
              <a:rPr lang="en-US" smtClean="0"/>
              <a:t>‹#›</a:t>
            </a:fld>
            <a:endParaRPr lang="en-US" dirty="0"/>
          </a:p>
        </p:txBody>
      </p:sp>
    </p:spTree>
    <p:extLst>
      <p:ext uri="{BB962C8B-B14F-4D97-AF65-F5344CB8AC3E}">
        <p14:creationId xmlns:p14="http://schemas.microsoft.com/office/powerpoint/2010/main" val="17023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61231370-9C70-48F6-A9E8-0050D9FAD767}" type="datetimeFigureOut">
              <a:rPr lang="en-US" smtClean="0"/>
              <a:pPr/>
              <a:t>5/11/2023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1D89492B-53A2-4B48-98CB-CA78672F88A5}" type="slidenum">
              <a:rPr lang="en-US" smtClean="0"/>
              <a:pPr/>
              <a:t>‹#›</a:t>
            </a:fld>
            <a:endParaRPr lang="en-US" dirty="0"/>
          </a:p>
        </p:txBody>
      </p:sp>
    </p:spTree>
    <p:extLst>
      <p:ext uri="{BB962C8B-B14F-4D97-AF65-F5344CB8AC3E}">
        <p14:creationId xmlns:p14="http://schemas.microsoft.com/office/powerpoint/2010/main" val="320770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1</a:t>
            </a:fld>
            <a:endParaRPr lang="en-US" dirty="0"/>
          </a:p>
        </p:txBody>
      </p:sp>
    </p:spTree>
    <p:extLst>
      <p:ext uri="{BB962C8B-B14F-4D97-AF65-F5344CB8AC3E}">
        <p14:creationId xmlns:p14="http://schemas.microsoft.com/office/powerpoint/2010/main" val="117296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FF00"/>
                </a:solidFill>
                <a:highlight>
                  <a:srgbClr val="FFFF00"/>
                </a:highlight>
              </a:rPr>
              <a:t>All items on ALLOWABLE COSTS – EQUIPMENT slides can be selected from a dropdown list within the NSGP 2022 application</a:t>
            </a:r>
            <a:r>
              <a:rPr lang="en-US" sz="1600" b="1" dirty="0">
                <a:highlight>
                  <a:srgbClr val="FFFF00"/>
                </a:highlight>
              </a:rPr>
              <a:t>.</a:t>
            </a:r>
          </a:p>
        </p:txBody>
      </p:sp>
      <p:sp>
        <p:nvSpPr>
          <p:cNvPr id="4" name="Slide Number Placeholder 3"/>
          <p:cNvSpPr>
            <a:spLocks noGrp="1"/>
          </p:cNvSpPr>
          <p:nvPr>
            <p:ph type="sldNum" sz="quarter" idx="5"/>
          </p:nvPr>
        </p:nvSpPr>
        <p:spPr/>
        <p:txBody>
          <a:bodyPr/>
          <a:lstStyle/>
          <a:p>
            <a:fld id="{1D89492B-53A2-4B48-98CB-CA78672F88A5}" type="slidenum">
              <a:rPr lang="en-US" smtClean="0"/>
              <a:pPr/>
              <a:t>12</a:t>
            </a:fld>
            <a:endParaRPr lang="en-US" dirty="0"/>
          </a:p>
        </p:txBody>
      </p:sp>
    </p:spTree>
    <p:extLst>
      <p:ext uri="{BB962C8B-B14F-4D97-AF65-F5344CB8AC3E}">
        <p14:creationId xmlns:p14="http://schemas.microsoft.com/office/powerpoint/2010/main" val="15418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All items on ALLOWABLE COSTS – EQUIPMENT slides can be selected from a dropdown list within the NSGP 2022 application.</a:t>
            </a:r>
          </a:p>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13</a:t>
            </a:fld>
            <a:endParaRPr lang="en-US" dirty="0"/>
          </a:p>
        </p:txBody>
      </p:sp>
    </p:spTree>
    <p:extLst>
      <p:ext uri="{BB962C8B-B14F-4D97-AF65-F5344CB8AC3E}">
        <p14:creationId xmlns:p14="http://schemas.microsoft.com/office/powerpoint/2010/main" val="364103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14</a:t>
            </a:fld>
            <a:endParaRPr lang="en-US" dirty="0"/>
          </a:p>
        </p:txBody>
      </p:sp>
    </p:spTree>
    <p:extLst>
      <p:ext uri="{BB962C8B-B14F-4D97-AF65-F5344CB8AC3E}">
        <p14:creationId xmlns:p14="http://schemas.microsoft.com/office/powerpoint/2010/main" val="341060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15</a:t>
            </a:fld>
            <a:endParaRPr lang="en-US" dirty="0"/>
          </a:p>
        </p:txBody>
      </p:sp>
    </p:spTree>
    <p:extLst>
      <p:ext uri="{BB962C8B-B14F-4D97-AF65-F5344CB8AC3E}">
        <p14:creationId xmlns:p14="http://schemas.microsoft.com/office/powerpoint/2010/main" val="87169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22</a:t>
            </a:fld>
            <a:endParaRPr lang="en-US" dirty="0"/>
          </a:p>
        </p:txBody>
      </p:sp>
    </p:spTree>
    <p:extLst>
      <p:ext uri="{BB962C8B-B14F-4D97-AF65-F5344CB8AC3E}">
        <p14:creationId xmlns:p14="http://schemas.microsoft.com/office/powerpoint/2010/main" val="102964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23</a:t>
            </a:fld>
            <a:endParaRPr lang="en-US" dirty="0"/>
          </a:p>
        </p:txBody>
      </p:sp>
    </p:spTree>
    <p:extLst>
      <p:ext uri="{BB962C8B-B14F-4D97-AF65-F5344CB8AC3E}">
        <p14:creationId xmlns:p14="http://schemas.microsoft.com/office/powerpoint/2010/main" val="164494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24</a:t>
            </a:fld>
            <a:endParaRPr lang="en-US" dirty="0"/>
          </a:p>
        </p:txBody>
      </p:sp>
    </p:spTree>
    <p:extLst>
      <p:ext uri="{BB962C8B-B14F-4D97-AF65-F5344CB8AC3E}">
        <p14:creationId xmlns:p14="http://schemas.microsoft.com/office/powerpoint/2010/main" val="255569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25</a:t>
            </a:fld>
            <a:endParaRPr lang="en-US" dirty="0"/>
          </a:p>
        </p:txBody>
      </p:sp>
    </p:spTree>
    <p:extLst>
      <p:ext uri="{BB962C8B-B14F-4D97-AF65-F5344CB8AC3E}">
        <p14:creationId xmlns:p14="http://schemas.microsoft.com/office/powerpoint/2010/main" val="931244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30</a:t>
            </a:fld>
            <a:endParaRPr lang="en-US" dirty="0"/>
          </a:p>
        </p:txBody>
      </p:sp>
    </p:spTree>
    <p:extLst>
      <p:ext uri="{BB962C8B-B14F-4D97-AF65-F5344CB8AC3E}">
        <p14:creationId xmlns:p14="http://schemas.microsoft.com/office/powerpoint/2010/main" val="256047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31</a:t>
            </a:fld>
            <a:endParaRPr lang="en-US" dirty="0"/>
          </a:p>
        </p:txBody>
      </p:sp>
    </p:spTree>
    <p:extLst>
      <p:ext uri="{BB962C8B-B14F-4D97-AF65-F5344CB8AC3E}">
        <p14:creationId xmlns:p14="http://schemas.microsoft.com/office/powerpoint/2010/main" val="48363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2</a:t>
            </a:fld>
            <a:endParaRPr lang="en-US" dirty="0"/>
          </a:p>
        </p:txBody>
      </p:sp>
    </p:spTree>
    <p:extLst>
      <p:ext uri="{BB962C8B-B14F-4D97-AF65-F5344CB8AC3E}">
        <p14:creationId xmlns:p14="http://schemas.microsoft.com/office/powerpoint/2010/main" val="237971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33</a:t>
            </a:fld>
            <a:endParaRPr lang="en-US" dirty="0"/>
          </a:p>
        </p:txBody>
      </p:sp>
    </p:spTree>
    <p:extLst>
      <p:ext uri="{BB962C8B-B14F-4D97-AF65-F5344CB8AC3E}">
        <p14:creationId xmlns:p14="http://schemas.microsoft.com/office/powerpoint/2010/main" val="229476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3</a:t>
            </a:fld>
            <a:endParaRPr lang="en-US" dirty="0"/>
          </a:p>
        </p:txBody>
      </p:sp>
    </p:spTree>
    <p:extLst>
      <p:ext uri="{BB962C8B-B14F-4D97-AF65-F5344CB8AC3E}">
        <p14:creationId xmlns:p14="http://schemas.microsoft.com/office/powerpoint/2010/main" val="348109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4</a:t>
            </a:fld>
            <a:endParaRPr lang="en-US" dirty="0"/>
          </a:p>
        </p:txBody>
      </p:sp>
    </p:spTree>
    <p:extLst>
      <p:ext uri="{BB962C8B-B14F-4D97-AF65-F5344CB8AC3E}">
        <p14:creationId xmlns:p14="http://schemas.microsoft.com/office/powerpoint/2010/main" val="107224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9492B-53A2-4B48-98CB-CA78672F88A5}" type="slidenum">
              <a:rPr lang="en-US" smtClean="0"/>
              <a:pPr/>
              <a:t>5</a:t>
            </a:fld>
            <a:endParaRPr lang="en-US" dirty="0"/>
          </a:p>
        </p:txBody>
      </p:sp>
    </p:spTree>
    <p:extLst>
      <p:ext uri="{BB962C8B-B14F-4D97-AF65-F5344CB8AC3E}">
        <p14:creationId xmlns:p14="http://schemas.microsoft.com/office/powerpoint/2010/main" val="86341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6</a:t>
            </a:fld>
            <a:endParaRPr lang="en-US" dirty="0"/>
          </a:p>
        </p:txBody>
      </p:sp>
    </p:spTree>
    <p:extLst>
      <p:ext uri="{BB962C8B-B14F-4D97-AF65-F5344CB8AC3E}">
        <p14:creationId xmlns:p14="http://schemas.microsoft.com/office/powerpoint/2010/main" val="111482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Score Multipliers remain the same:</a:t>
            </a:r>
          </a:p>
          <a:p>
            <a:pPr marL="171450" indent="-171450">
              <a:buFont typeface="Arial" panose="020B0604020202020204" pitchFamily="34" charset="0"/>
              <a:buChar char="•"/>
            </a:pPr>
            <a:r>
              <a:rPr lang="en-US" dirty="0"/>
              <a:t>Total Score x 3 = Final Score (Faith-based Organizations/Houses of Worship)</a:t>
            </a:r>
          </a:p>
          <a:p>
            <a:pPr marL="171450" indent="-171450">
              <a:buFont typeface="Arial" panose="020B0604020202020204" pitchFamily="34" charset="0"/>
              <a:buChar char="•"/>
            </a:pPr>
            <a:r>
              <a:rPr lang="en-US" dirty="0"/>
              <a:t>Total Score x 2 = Final Score (Medical and Educational Institutions)</a:t>
            </a:r>
          </a:p>
          <a:p>
            <a:pPr marL="171450" indent="-171450">
              <a:buFont typeface="Arial" panose="020B0604020202020204" pitchFamily="34" charset="0"/>
              <a:buChar char="•"/>
            </a:pPr>
            <a:r>
              <a:rPr lang="en-US" dirty="0"/>
              <a:t>Total Score x 1 = Final Score (All other entity types)</a:t>
            </a:r>
          </a:p>
        </p:txBody>
      </p:sp>
      <p:sp>
        <p:nvSpPr>
          <p:cNvPr id="4" name="Slide Number Placeholder 3"/>
          <p:cNvSpPr>
            <a:spLocks noGrp="1"/>
          </p:cNvSpPr>
          <p:nvPr>
            <p:ph type="sldNum" sz="quarter" idx="5"/>
          </p:nvPr>
        </p:nvSpPr>
        <p:spPr/>
        <p:txBody>
          <a:bodyPr/>
          <a:lstStyle/>
          <a:p>
            <a:fld id="{1D89492B-53A2-4B48-98CB-CA78672F88A5}" type="slidenum">
              <a:rPr lang="en-US" smtClean="0"/>
              <a:pPr/>
              <a:t>7</a:t>
            </a:fld>
            <a:endParaRPr lang="en-US" dirty="0"/>
          </a:p>
        </p:txBody>
      </p:sp>
    </p:spTree>
    <p:extLst>
      <p:ext uri="{BB962C8B-B14F-4D97-AF65-F5344CB8AC3E}">
        <p14:creationId xmlns:p14="http://schemas.microsoft.com/office/powerpoint/2010/main" val="279590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10</a:t>
            </a:fld>
            <a:endParaRPr lang="en-US" dirty="0"/>
          </a:p>
        </p:txBody>
      </p:sp>
    </p:spTree>
    <p:extLst>
      <p:ext uri="{BB962C8B-B14F-4D97-AF65-F5344CB8AC3E}">
        <p14:creationId xmlns:p14="http://schemas.microsoft.com/office/powerpoint/2010/main" val="418507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9492B-53A2-4B48-98CB-CA78672F88A5}" type="slidenum">
              <a:rPr lang="en-US" smtClean="0"/>
              <a:pPr/>
              <a:t>11</a:t>
            </a:fld>
            <a:endParaRPr lang="en-US" dirty="0"/>
          </a:p>
        </p:txBody>
      </p:sp>
    </p:spTree>
    <p:extLst>
      <p:ext uri="{BB962C8B-B14F-4D97-AF65-F5344CB8AC3E}">
        <p14:creationId xmlns:p14="http://schemas.microsoft.com/office/powerpoint/2010/main" val="340902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762000" y="3886200"/>
            <a:ext cx="70104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0AF174-6D3F-4250-972B-53242789029F}" type="datetime1">
              <a:rPr lang="en-US" smtClean="0"/>
              <a:t>5/11/2023</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803920D-5248-4F35-A2FB-52CFBB7C2E48}" type="datetime1">
              <a:rPr lang="en-US" smtClean="0"/>
              <a:t>5/11/2023</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8" name="Straight Connector 7"/>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8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554BEF4-D831-4D28-8315-2285FA6894D8}" type="datetime1">
              <a:rPr lang="en-US" smtClean="0"/>
              <a:t>5/11/2023</a:t>
            </a:fld>
            <a:endParaRPr lang="en-US" dirty="0"/>
          </a:p>
        </p:txBody>
      </p:sp>
      <p:sp>
        <p:nvSpPr>
          <p:cNvPr id="8" name="Footer Placeholder 7"/>
          <p:cNvSpPr>
            <a:spLocks noGrp="1"/>
          </p:cNvSpPr>
          <p:nvPr>
            <p:ph type="ftr" sz="quarter" idx="11"/>
          </p:nvPr>
        </p:nvSpPr>
        <p:spPr/>
        <p:txBody>
          <a:bodyPr/>
          <a:lstStyle/>
          <a:p>
            <a:r>
              <a:rPr lang="en-US" dirty="0"/>
              <a:t>Rhode Island Emergency Management Agency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32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41AC70-796F-4A18-9AAE-64681705B151}" type="datetime1">
              <a:rPr lang="en-US" smtClean="0"/>
              <a:t>5/11/2023</a:t>
            </a:fld>
            <a:endParaRPr lang="en-US" dirty="0"/>
          </a:p>
        </p:txBody>
      </p:sp>
      <p:sp>
        <p:nvSpPr>
          <p:cNvPr id="4" name="Footer Placeholder 3"/>
          <p:cNvSpPr>
            <a:spLocks noGrp="1"/>
          </p:cNvSpPr>
          <p:nvPr>
            <p:ph type="ftr" sz="quarter" idx="11"/>
          </p:nvPr>
        </p:nvSpPr>
        <p:spPr/>
        <p:txBody>
          <a:bodyPr/>
          <a:lstStyle/>
          <a:p>
            <a:r>
              <a:rPr lang="en-US" dirty="0"/>
              <a:t>Rhode Island Emergency Management Agency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6" name="Straight Connector 5"/>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46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AE32E3-FC78-4062-AFDF-9C11D4A344BC}" type="datetime1">
              <a:rPr lang="en-US" smtClean="0"/>
              <a:t>5/11/2023</a:t>
            </a:fld>
            <a:endParaRPr lang="en-US" dirty="0"/>
          </a:p>
        </p:txBody>
      </p:sp>
      <p:sp>
        <p:nvSpPr>
          <p:cNvPr id="3" name="Footer Placeholder 2"/>
          <p:cNvSpPr>
            <a:spLocks noGrp="1"/>
          </p:cNvSpPr>
          <p:nvPr>
            <p:ph type="ftr" sz="quarter" idx="11"/>
          </p:nvPr>
        </p:nvSpPr>
        <p:spPr/>
        <p:txBody>
          <a:bodyPr/>
          <a:lstStyle/>
          <a:p>
            <a:r>
              <a:rPr lang="en-US" dirty="0"/>
              <a:t>Rhode Island Emergency Management Agency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301566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B06730-EFF7-47B5-9275-8E49400938A4}" type="datetime1">
              <a:rPr lang="en-US" smtClean="0"/>
              <a:t>5/11/2023</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219554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8D2794-43A0-4C34-A7B9-2E161FA41708}" type="datetime1">
              <a:rPr lang="en-US" smtClean="0"/>
              <a:t>5/11/2023</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7" name="Straight Connector 6"/>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6BC28B-3AB0-4D12-8E09-E8349366EA85}" type="datetime1">
              <a:rPr lang="en-US" smtClean="0"/>
              <a:t>5/11/2023</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8" name="Straight Connector 7"/>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A875310-14E1-4511-926F-D56C43B36A43}" type="datetime1">
              <a:rPr lang="en-US" smtClean="0"/>
              <a:t>5/11/2023</a:t>
            </a:fld>
            <a:endParaRPr lang="en-US" dirty="0"/>
          </a:p>
        </p:txBody>
      </p:sp>
      <p:sp>
        <p:nvSpPr>
          <p:cNvPr id="8" name="Footer Placeholder 7"/>
          <p:cNvSpPr>
            <a:spLocks noGrp="1"/>
          </p:cNvSpPr>
          <p:nvPr>
            <p:ph type="ftr" sz="quarter" idx="11"/>
          </p:nvPr>
        </p:nvSpPr>
        <p:spPr/>
        <p:txBody>
          <a:bodyPr/>
          <a:lstStyle/>
          <a:p>
            <a:r>
              <a:rPr lang="en-US" dirty="0"/>
              <a:t>Rhode Island Emergency Management Agency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23F8B8A-26B6-4586-8C7B-A8652B31D532}" type="datetime1">
              <a:rPr lang="en-US" smtClean="0"/>
              <a:t>5/11/2023</a:t>
            </a:fld>
            <a:endParaRPr lang="en-US" dirty="0"/>
          </a:p>
        </p:txBody>
      </p:sp>
      <p:sp>
        <p:nvSpPr>
          <p:cNvPr id="4" name="Footer Placeholder 3"/>
          <p:cNvSpPr>
            <a:spLocks noGrp="1"/>
          </p:cNvSpPr>
          <p:nvPr>
            <p:ph type="ftr" sz="quarter" idx="11"/>
          </p:nvPr>
        </p:nvSpPr>
        <p:spPr/>
        <p:txBody>
          <a:bodyPr/>
          <a:lstStyle/>
          <a:p>
            <a:r>
              <a:rPr lang="en-US" dirty="0"/>
              <a:t>Rhode Island Emergency Management Agency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6" name="Straight Connector 5"/>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35CDAFB-CD9D-4902-9A5C-A3410941FED4}" type="datetime1">
              <a:rPr lang="en-US" smtClean="0"/>
              <a:t>5/11/2023</a:t>
            </a:fld>
            <a:endParaRPr lang="en-US" dirty="0"/>
          </a:p>
        </p:txBody>
      </p:sp>
      <p:sp>
        <p:nvSpPr>
          <p:cNvPr id="3" name="Footer Placeholder 2"/>
          <p:cNvSpPr>
            <a:spLocks noGrp="1"/>
          </p:cNvSpPr>
          <p:nvPr>
            <p:ph type="ftr" sz="quarter" idx="11"/>
          </p:nvPr>
        </p:nvSpPr>
        <p:spPr/>
        <p:txBody>
          <a:bodyPr/>
          <a:lstStyle/>
          <a:p>
            <a:r>
              <a:rPr lang="en-US" dirty="0"/>
              <a:t>Rhode Island Emergency Management Agency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E92ADE-E2CB-4757-B518-AF00741296E2}" type="datetime1">
              <a:rPr lang="en-US" smtClean="0"/>
              <a:t>5/11/2023</a:t>
            </a:fld>
            <a:endParaRPr lang="en-US" dirty="0"/>
          </a:p>
        </p:txBody>
      </p:sp>
      <p:sp>
        <p:nvSpPr>
          <p:cNvPr id="6" name="Footer Placeholder 5"/>
          <p:cNvSpPr>
            <a:spLocks noGrp="1"/>
          </p:cNvSpPr>
          <p:nvPr>
            <p:ph type="ftr" sz="quarter" idx="11"/>
          </p:nvPr>
        </p:nvSpPr>
        <p:spPr/>
        <p:txBody>
          <a:bodyPr/>
          <a:lstStyle/>
          <a:p>
            <a:r>
              <a:rPr lang="en-US" dirty="0"/>
              <a:t>Rhode Island Emergency Management Agency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762000" y="3886200"/>
            <a:ext cx="70104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72D2FB-7466-456A-B971-122385CF8795}" type="datetime1">
              <a:rPr lang="en-US" smtClean="0"/>
              <a:t>5/11/2023</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spTree>
    <p:extLst>
      <p:ext uri="{BB962C8B-B14F-4D97-AF65-F5344CB8AC3E}">
        <p14:creationId xmlns:p14="http://schemas.microsoft.com/office/powerpoint/2010/main" val="60334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46"/>
            <a:ext cx="8229600" cy="1143000"/>
          </a:xfrm>
        </p:spPr>
        <p:txBody>
          <a:bodyPr/>
          <a:lstStyle/>
          <a:p>
            <a:r>
              <a:rPr lang="en-US"/>
              <a:t>Click to edit Master title style</a:t>
            </a:r>
          </a:p>
        </p:txBody>
      </p:sp>
      <p:sp>
        <p:nvSpPr>
          <p:cNvPr id="3" name="Content Placeholder 2"/>
          <p:cNvSpPr>
            <a:spLocks noGrp="1"/>
          </p:cNvSpPr>
          <p:nvPr>
            <p:ph idx="1"/>
          </p:nvPr>
        </p:nvSpPr>
        <p:spPr>
          <a:xfrm>
            <a:off x="457200" y="1219200"/>
            <a:ext cx="8229600" cy="4953000"/>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C1977-3503-4ECA-88F7-546151E20F5B}" type="datetime1">
              <a:rPr lang="en-US" smtClean="0"/>
              <a:t>5/11/2023</a:t>
            </a:fld>
            <a:endParaRPr lang="en-US" dirty="0"/>
          </a:p>
        </p:txBody>
      </p:sp>
      <p:sp>
        <p:nvSpPr>
          <p:cNvPr id="5" name="Footer Placeholder 4"/>
          <p:cNvSpPr>
            <a:spLocks noGrp="1"/>
          </p:cNvSpPr>
          <p:nvPr>
            <p:ph type="ftr" sz="quarter" idx="11"/>
          </p:nvPr>
        </p:nvSpPr>
        <p:spPr/>
        <p:txBody>
          <a:bodyPr/>
          <a:lstStyle/>
          <a:p>
            <a:r>
              <a:rPr lang="en-US" dirty="0"/>
              <a:t>Rhode Island Emergency Management Agency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6AF2E0-91DA-4931-862E-4AFFCAA2E86C}" type="slidenum">
              <a:rPr lang="en-US" smtClean="0"/>
              <a:pPr/>
              <a:t>‹#›</a:t>
            </a:fld>
            <a:endParaRPr lang="en-US" dirty="0"/>
          </a:p>
        </p:txBody>
      </p:sp>
      <p:cxnSp>
        <p:nvCxnSpPr>
          <p:cNvPr id="7" name="Straight Connector 6"/>
          <p:cNvCxnSpPr/>
          <p:nvPr userDrawn="1"/>
        </p:nvCxnSpPr>
        <p:spPr>
          <a:xfrm>
            <a:off x="457200" y="1143000"/>
            <a:ext cx="8229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4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000" y="6356350"/>
            <a:ext cx="7543800" cy="365125"/>
          </a:xfrm>
          <a:prstGeom prst="rect">
            <a:avLst/>
          </a:prstGeom>
        </p:spPr>
        <p:txBody>
          <a:bodyPr vert="horz" lIns="91440" tIns="45720" rIns="91440" bIns="45720" rtlCol="0" anchor="ctr"/>
          <a:lstStyle>
            <a:lvl1pPr algn="l">
              <a:defRPr sz="1600" cap="small" baseline="0">
                <a:solidFill>
                  <a:srgbClr val="000000"/>
                </a:solidFill>
                <a:latin typeface="+mj-lt"/>
              </a:defRPr>
            </a:lvl1pPr>
          </a:lstStyle>
          <a:p>
            <a:r>
              <a:rPr lang="en-US" dirty="0"/>
              <a:t>Rhode Island Emergency Management Agency</a:t>
            </a:r>
          </a:p>
        </p:txBody>
      </p:sp>
      <p:pic>
        <p:nvPicPr>
          <p:cNvPr id="7" name="Picture 6" descr="NewLogoColorNOBKG.png"/>
          <p:cNvPicPr>
            <a:picLocks noChangeAspect="1"/>
          </p:cNvPicPr>
          <p:nvPr/>
        </p:nvPicPr>
        <p:blipFill>
          <a:blip r:embed="rId9" cstate="print"/>
          <a:stretch>
            <a:fillRect/>
          </a:stretch>
        </p:blipFill>
        <p:spPr>
          <a:xfrm>
            <a:off x="455262" y="6172200"/>
            <a:ext cx="611538" cy="609600"/>
          </a:xfrm>
          <a:prstGeom prst="rect">
            <a:avLst/>
          </a:prstGeom>
        </p:spPr>
      </p:pic>
      <p:cxnSp>
        <p:nvCxnSpPr>
          <p:cNvPr id="8" name="Straight Connector 7"/>
          <p:cNvCxnSpPr/>
          <p:nvPr/>
        </p:nvCxnSpPr>
        <p:spPr>
          <a:xfrm>
            <a:off x="1219200" y="6324600"/>
            <a:ext cx="7467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000" y="6356350"/>
            <a:ext cx="7543800" cy="365125"/>
          </a:xfrm>
          <a:prstGeom prst="rect">
            <a:avLst/>
          </a:prstGeom>
        </p:spPr>
        <p:txBody>
          <a:bodyPr vert="horz" lIns="91440" tIns="45720" rIns="91440" bIns="45720" rtlCol="0" anchor="ctr"/>
          <a:lstStyle>
            <a:lvl1pPr algn="l">
              <a:defRPr sz="1600" cap="small" baseline="0">
                <a:solidFill>
                  <a:srgbClr val="000000"/>
                </a:solidFill>
                <a:latin typeface="+mj-lt"/>
              </a:defRPr>
            </a:lvl1pPr>
          </a:lstStyle>
          <a:p>
            <a:r>
              <a:rPr lang="en-US" dirty="0"/>
              <a:t>Rhode Island Emergency Management Agency</a:t>
            </a:r>
          </a:p>
        </p:txBody>
      </p:sp>
      <p:pic>
        <p:nvPicPr>
          <p:cNvPr id="7" name="Picture 6" descr="NewLogoColorNOBKG.png"/>
          <p:cNvPicPr>
            <a:picLocks noChangeAspect="1"/>
          </p:cNvPicPr>
          <p:nvPr/>
        </p:nvPicPr>
        <p:blipFill>
          <a:blip r:embed="rId9" cstate="print"/>
          <a:stretch>
            <a:fillRect/>
          </a:stretch>
        </p:blipFill>
        <p:spPr>
          <a:xfrm>
            <a:off x="455262" y="6172200"/>
            <a:ext cx="611538" cy="609600"/>
          </a:xfrm>
          <a:prstGeom prst="rect">
            <a:avLst/>
          </a:prstGeom>
        </p:spPr>
      </p:pic>
      <p:cxnSp>
        <p:nvCxnSpPr>
          <p:cNvPr id="8" name="Straight Connector 7"/>
          <p:cNvCxnSpPr/>
          <p:nvPr/>
        </p:nvCxnSpPr>
        <p:spPr>
          <a:xfrm>
            <a:off x="1219200" y="6324600"/>
            <a:ext cx="74676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6635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urldefense.com/v3/__http:/Grants.gov__;!!KKphUJtCzQ!IBmMb4PWCon1eUNlFUWNeRnfpgLbtET7Xm1plLjBDzU2W1G4yl96RG8hXK6mxFglJosyJL_B6i0kCfCj6KTGUPZSxRnzEiKML-4AXA$"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gn.ecivis.com/GO/gn_redir/T/fp6abighikcm" TargetMode="External"/><Relationship Id="rId2" Type="http://schemas.openxmlformats.org/officeDocument/2006/relationships/hyperlink" Target="https://controller.admin.ri.gov/grants-management/state-rhode-island-grant-funding-opportunitie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mailto:EMA.Grants@ema.ri.gov"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controller.admin.ri.gov/grants-management/user-support"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447800"/>
            <a:ext cx="8305800" cy="1828800"/>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Rhode Island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Nonprofit Security</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Grant Program</a:t>
            </a:r>
            <a:endParaRPr lang="en-US" b="1" i="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81000" y="4080740"/>
            <a:ext cx="7010400" cy="1766739"/>
          </a:xfrm>
        </p:spPr>
        <p:txBody>
          <a:bodyPr>
            <a:normAutofit/>
          </a:bodyPr>
          <a:lstStyle/>
          <a:p>
            <a:endParaRPr lang="en-US" dirty="0"/>
          </a:p>
          <a:p>
            <a:br>
              <a:rPr lang="en-US" dirty="0"/>
            </a:br>
            <a:endParaRPr lang="en-US" dirty="0"/>
          </a:p>
        </p:txBody>
      </p:sp>
      <p:pic>
        <p:nvPicPr>
          <p:cNvPr id="4" name="Picture 3" descr="NewLogoColor.jpg">
            <a:extLst>
              <a:ext uri="{FF2B5EF4-FFF2-40B4-BE49-F238E27FC236}">
                <a16:creationId xmlns:a16="http://schemas.microsoft.com/office/drawing/2014/main" id="{AE62A478-BB28-4F2F-9A48-2EF81A587D13}"/>
              </a:ext>
            </a:extLst>
          </p:cNvPr>
          <p:cNvPicPr>
            <a:picLocks noChangeAspect="1"/>
          </p:cNvPicPr>
          <p:nvPr/>
        </p:nvPicPr>
        <p:blipFill>
          <a:blip r:embed="rId3" cstate="print">
            <a:clrChange>
              <a:clrFrom>
                <a:srgbClr val="FEFEFE"/>
              </a:clrFrom>
              <a:clrTo>
                <a:srgbClr val="FEFEFE">
                  <a:alpha val="0"/>
                </a:srgbClr>
              </a:clrTo>
            </a:clrChange>
          </a:blip>
          <a:stretch>
            <a:fillRect/>
          </a:stretch>
        </p:blipFill>
        <p:spPr>
          <a:xfrm>
            <a:off x="4648200" y="656648"/>
            <a:ext cx="3276600" cy="326621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6D44638-ED83-4A8B-95DB-DB07BF322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100661"/>
            <a:ext cx="3276600" cy="1420517"/>
          </a:xfrm>
          <a:prstGeom prst="rect">
            <a:avLst/>
          </a:prstGeom>
        </p:spPr>
      </p:pic>
    </p:spTree>
    <p:extLst>
      <p:ext uri="{BB962C8B-B14F-4D97-AF65-F5344CB8AC3E}">
        <p14:creationId xmlns:p14="http://schemas.microsoft.com/office/powerpoint/2010/main" val="26674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10</a:t>
            </a:fld>
            <a:endParaRPr lang="en-US" dirty="0"/>
          </a:p>
        </p:txBody>
      </p:sp>
      <p:graphicFrame>
        <p:nvGraphicFramePr>
          <p:cNvPr id="2" name="Content Placeholder 1">
            <a:extLst>
              <a:ext uri="{FF2B5EF4-FFF2-40B4-BE49-F238E27FC236}">
                <a16:creationId xmlns:a16="http://schemas.microsoft.com/office/drawing/2014/main" id="{57444436-4DE2-4F8D-AAB7-7587E5ADD5FC}"/>
              </a:ext>
            </a:extLst>
          </p:cNvPr>
          <p:cNvGraphicFramePr>
            <a:graphicFrameLocks noGrp="1"/>
          </p:cNvGraphicFramePr>
          <p:nvPr>
            <p:ph idx="1"/>
            <p:extLst>
              <p:ext uri="{D42A27DB-BD31-4B8C-83A1-F6EECF244321}">
                <p14:modId xmlns:p14="http://schemas.microsoft.com/office/powerpoint/2010/main" val="2853842603"/>
              </p:ext>
            </p:extLst>
          </p:nvPr>
        </p:nvGraphicFramePr>
        <p:xfrm>
          <a:off x="476569" y="824863"/>
          <a:ext cx="8229599" cy="5956937"/>
        </p:xfrm>
        <a:graphic>
          <a:graphicData uri="http://schemas.openxmlformats.org/drawingml/2006/table">
            <a:tbl>
              <a:tblPr firstRow="1" firstCol="1" lastRow="1" lastCol="1" bandRow="1" bandCol="1">
                <a:tableStyleId>{5C22544A-7EE6-4342-B048-85BDC9FD1C3A}</a:tableStyleId>
              </a:tblPr>
              <a:tblGrid>
                <a:gridCol w="1472129">
                  <a:extLst>
                    <a:ext uri="{9D8B030D-6E8A-4147-A177-3AD203B41FA5}">
                      <a16:colId xmlns:a16="http://schemas.microsoft.com/office/drawing/2014/main" val="2669968510"/>
                    </a:ext>
                  </a:extLst>
                </a:gridCol>
                <a:gridCol w="2024854">
                  <a:extLst>
                    <a:ext uri="{9D8B030D-6E8A-4147-A177-3AD203B41FA5}">
                      <a16:colId xmlns:a16="http://schemas.microsoft.com/office/drawing/2014/main" val="809639236"/>
                    </a:ext>
                  </a:extLst>
                </a:gridCol>
                <a:gridCol w="1602983">
                  <a:extLst>
                    <a:ext uri="{9D8B030D-6E8A-4147-A177-3AD203B41FA5}">
                      <a16:colId xmlns:a16="http://schemas.microsoft.com/office/drawing/2014/main" val="433724911"/>
                    </a:ext>
                  </a:extLst>
                </a:gridCol>
                <a:gridCol w="3129633">
                  <a:extLst>
                    <a:ext uri="{9D8B030D-6E8A-4147-A177-3AD203B41FA5}">
                      <a16:colId xmlns:a16="http://schemas.microsoft.com/office/drawing/2014/main" val="2534050755"/>
                    </a:ext>
                  </a:extLst>
                </a:gridCol>
              </a:tblGrid>
              <a:tr h="275444">
                <a:tc>
                  <a:txBody>
                    <a:bodyPr/>
                    <a:lstStyle/>
                    <a:p>
                      <a:pPr marL="148590" marR="0">
                        <a:lnSpc>
                          <a:spcPts val="1140"/>
                        </a:lnSpc>
                        <a:spcBef>
                          <a:spcPts val="0"/>
                        </a:spcBef>
                        <a:spcAft>
                          <a:spcPts val="0"/>
                        </a:spcAft>
                      </a:pPr>
                      <a:endParaRPr lang="en-US" sz="1200" dirty="0">
                        <a:effectLst/>
                      </a:endParaRPr>
                    </a:p>
                    <a:p>
                      <a:pPr marL="148590" marR="0">
                        <a:lnSpc>
                          <a:spcPts val="1140"/>
                        </a:lnSpc>
                        <a:spcBef>
                          <a:spcPts val="0"/>
                        </a:spcBef>
                        <a:spcAft>
                          <a:spcPts val="0"/>
                        </a:spcAft>
                      </a:pPr>
                      <a:r>
                        <a:rPr lang="en-US" sz="1200" dirty="0">
                          <a:effectLst/>
                        </a:rPr>
                        <a:t>Priority</a:t>
                      </a:r>
                      <a:r>
                        <a:rPr lang="en-US" sz="1200" spc="-55" dirty="0">
                          <a:effectLst/>
                        </a:rPr>
                        <a:t> </a:t>
                      </a:r>
                      <a:r>
                        <a:rPr lang="en-US" sz="1200" dirty="0">
                          <a:effectLst/>
                        </a:rPr>
                        <a:t>Areas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66700" marR="0" algn="l">
                        <a:lnSpc>
                          <a:spcPts val="1140"/>
                        </a:lnSpc>
                        <a:spcBef>
                          <a:spcPts val="0"/>
                        </a:spcBef>
                        <a:spcAft>
                          <a:spcPts val="0"/>
                        </a:spcAft>
                      </a:pPr>
                      <a:endParaRPr lang="en-US" sz="1200" dirty="0">
                        <a:effectLst/>
                      </a:endParaRPr>
                    </a:p>
                    <a:p>
                      <a:pPr marL="266700" marR="0" algn="l">
                        <a:lnSpc>
                          <a:spcPts val="1140"/>
                        </a:lnSpc>
                        <a:spcBef>
                          <a:spcPts val="0"/>
                        </a:spcBef>
                        <a:spcAft>
                          <a:spcPts val="0"/>
                        </a:spcAft>
                      </a:pPr>
                      <a:r>
                        <a:rPr lang="en-US" sz="1200" dirty="0">
                          <a:effectLst/>
                        </a:rPr>
                        <a:t>Core</a:t>
                      </a:r>
                      <a:r>
                        <a:rPr lang="en-US" sz="1200" spc="-60" dirty="0">
                          <a:effectLst/>
                        </a:rPr>
                        <a:t> </a:t>
                      </a:r>
                      <a:r>
                        <a:rPr lang="en-US" sz="1200" dirty="0">
                          <a:effectLst/>
                        </a:rPr>
                        <a:t>Capabilities</a:t>
                      </a:r>
                      <a:r>
                        <a:rPr lang="en-US" sz="1200" spc="-60" dirty="0">
                          <a:effectLst/>
                        </a:rPr>
                        <a:t> </a:t>
                      </a:r>
                      <a:r>
                        <a:rPr lang="en-US" sz="1200" dirty="0">
                          <a:effectLst/>
                        </a:rPr>
                        <a:t>Enhanced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66700" marR="0">
                        <a:lnSpc>
                          <a:spcPts val="1140"/>
                        </a:lnSpc>
                        <a:spcBef>
                          <a:spcPts val="0"/>
                        </a:spcBef>
                        <a:spcAft>
                          <a:spcPts val="0"/>
                        </a:spcAft>
                      </a:pPr>
                      <a:endParaRPr lang="en-US" sz="1200" dirty="0">
                        <a:effectLst/>
                      </a:endParaRPr>
                    </a:p>
                    <a:p>
                      <a:pPr marL="266700" marR="0">
                        <a:lnSpc>
                          <a:spcPts val="1140"/>
                        </a:lnSpc>
                        <a:spcBef>
                          <a:spcPts val="0"/>
                        </a:spcBef>
                        <a:spcAft>
                          <a:spcPts val="0"/>
                        </a:spcAft>
                      </a:pPr>
                      <a:r>
                        <a:rPr lang="en-US" sz="1200" dirty="0">
                          <a:effectLst/>
                        </a:rPr>
                        <a:t>Lifelines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1460" marR="0">
                        <a:lnSpc>
                          <a:spcPts val="1140"/>
                        </a:lnSpc>
                        <a:spcBef>
                          <a:spcPts val="0"/>
                        </a:spcBef>
                        <a:spcAft>
                          <a:spcPts val="0"/>
                        </a:spcAft>
                      </a:pPr>
                      <a:endParaRPr lang="en-US" sz="1100" dirty="0">
                        <a:effectLst/>
                      </a:endParaRPr>
                    </a:p>
                    <a:p>
                      <a:pPr marL="251460" marR="0">
                        <a:lnSpc>
                          <a:spcPts val="1140"/>
                        </a:lnSpc>
                        <a:spcBef>
                          <a:spcPts val="0"/>
                        </a:spcBef>
                        <a:spcAft>
                          <a:spcPts val="0"/>
                        </a:spcAft>
                      </a:pPr>
                      <a:r>
                        <a:rPr lang="en-US" sz="1200" dirty="0">
                          <a:effectLst/>
                        </a:rPr>
                        <a:t>Example</a:t>
                      </a:r>
                      <a:r>
                        <a:rPr lang="en-US" sz="1200" spc="-55" dirty="0">
                          <a:effectLst/>
                        </a:rPr>
                        <a:t> </a:t>
                      </a:r>
                      <a:r>
                        <a:rPr lang="en-US" sz="1200" dirty="0">
                          <a:effectLst/>
                        </a:rPr>
                        <a:t>Project</a:t>
                      </a:r>
                      <a:r>
                        <a:rPr lang="en-US" sz="1200" spc="-45" dirty="0">
                          <a:effectLst/>
                        </a:rPr>
                        <a:t> </a:t>
                      </a:r>
                      <a:r>
                        <a:rPr lang="en-US" sz="1200" dirty="0">
                          <a:effectLst/>
                        </a:rPr>
                        <a:t>Types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5464379"/>
                  </a:ext>
                </a:extLst>
              </a:tr>
              <a:tr h="229129">
                <a:tc gridSpan="4">
                  <a:txBody>
                    <a:bodyPr/>
                    <a:lstStyle/>
                    <a:p>
                      <a:pPr marL="66040" marR="0">
                        <a:lnSpc>
                          <a:spcPts val="1140"/>
                        </a:lnSpc>
                        <a:spcBef>
                          <a:spcPts val="0"/>
                        </a:spcBef>
                        <a:spcAft>
                          <a:spcPts val="0"/>
                        </a:spcAft>
                      </a:pPr>
                      <a:endParaRPr lang="en-US" sz="1100" dirty="0">
                        <a:effectLst/>
                      </a:endParaRPr>
                    </a:p>
                    <a:p>
                      <a:pPr marL="66040" marR="0">
                        <a:lnSpc>
                          <a:spcPts val="1140"/>
                        </a:lnSpc>
                        <a:spcBef>
                          <a:spcPts val="0"/>
                        </a:spcBef>
                        <a:spcAft>
                          <a:spcPts val="0"/>
                        </a:spcAft>
                      </a:pPr>
                      <a:r>
                        <a:rPr lang="en-US" sz="1200" dirty="0">
                          <a:effectLst/>
                        </a:rPr>
                        <a:t>National</a:t>
                      </a:r>
                      <a:r>
                        <a:rPr lang="en-US" sz="1200" spc="-85" dirty="0">
                          <a:effectLst/>
                        </a:rPr>
                        <a:t> </a:t>
                      </a:r>
                      <a:r>
                        <a:rPr lang="en-US" sz="1200" dirty="0">
                          <a:effectLst/>
                        </a:rPr>
                        <a:t>Priorities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0443057"/>
                  </a:ext>
                </a:extLst>
              </a:tr>
              <a:tr h="2021903">
                <a:tc>
                  <a:txBody>
                    <a:bodyPr/>
                    <a:lstStyle/>
                    <a:p>
                      <a:pPr marL="66040" marR="105410">
                        <a:spcBef>
                          <a:spcPts val="0"/>
                        </a:spcBef>
                        <a:spcAft>
                          <a:spcPts val="0"/>
                        </a:spcAft>
                      </a:pPr>
                      <a:endParaRPr lang="en-US" sz="1200" dirty="0">
                        <a:effectLst/>
                      </a:endParaRPr>
                    </a:p>
                    <a:p>
                      <a:pPr marL="66040" marR="105410">
                        <a:spcBef>
                          <a:spcPts val="0"/>
                        </a:spcBef>
                        <a:spcAft>
                          <a:spcPts val="0"/>
                        </a:spcAft>
                      </a:pPr>
                      <a:r>
                        <a:rPr lang="en-US" sz="1200" dirty="0">
                          <a:effectLst/>
                        </a:rPr>
                        <a:t>Enhancing</a:t>
                      </a:r>
                      <a:r>
                        <a:rPr lang="en-US" sz="1200" spc="-50" dirty="0">
                          <a:effectLst/>
                        </a:rPr>
                        <a:t> </a:t>
                      </a:r>
                      <a:r>
                        <a:rPr lang="en-US" sz="1200" dirty="0">
                          <a:effectLst/>
                        </a:rPr>
                        <a:t>the</a:t>
                      </a:r>
                      <a:r>
                        <a:rPr lang="en-US" sz="1200" spc="110" dirty="0">
                          <a:effectLst/>
                        </a:rPr>
                        <a:t> </a:t>
                      </a:r>
                      <a:r>
                        <a:rPr lang="en-US" sz="1200" dirty="0">
                          <a:effectLst/>
                        </a:rPr>
                        <a:t>Protection</a:t>
                      </a:r>
                      <a:r>
                        <a:rPr lang="en-US" sz="1200" spc="-30" dirty="0">
                          <a:effectLst/>
                        </a:rPr>
                        <a:t> </a:t>
                      </a:r>
                      <a:r>
                        <a:rPr lang="en-US" sz="1200" dirty="0">
                          <a:effectLst/>
                        </a:rPr>
                        <a:t>of</a:t>
                      </a:r>
                      <a:r>
                        <a:rPr lang="en-US" sz="1200" spc="-35" dirty="0">
                          <a:effectLst/>
                        </a:rPr>
                        <a:t> </a:t>
                      </a:r>
                      <a:r>
                        <a:rPr lang="en-US" sz="1200" spc="-5" dirty="0">
                          <a:effectLst/>
                        </a:rPr>
                        <a:t>Soft</a:t>
                      </a:r>
                      <a:r>
                        <a:rPr lang="en-US" sz="1200" spc="125" dirty="0">
                          <a:effectLst/>
                        </a:rPr>
                        <a:t> </a:t>
                      </a:r>
                      <a:r>
                        <a:rPr lang="en-US" sz="1200" dirty="0">
                          <a:effectLst/>
                        </a:rPr>
                        <a:t>Targets/Crowded</a:t>
                      </a:r>
                      <a:r>
                        <a:rPr lang="en-US" sz="1200" spc="110" dirty="0">
                          <a:effectLst/>
                        </a:rPr>
                        <a:t> </a:t>
                      </a:r>
                      <a:r>
                        <a:rPr lang="en-US" sz="1200" dirty="0">
                          <a:effectLst/>
                        </a:rPr>
                        <a:t>Places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225425">
                        <a:lnSpc>
                          <a:spcPts val="1220"/>
                        </a:lnSpc>
                        <a:spcBef>
                          <a:spcPts val="0"/>
                        </a:spcBef>
                        <a:spcAft>
                          <a:spcPts val="0"/>
                        </a:spcAft>
                        <a:buSzPts val="1000"/>
                        <a:buFont typeface="Symbol" panose="05050102010706020507" pitchFamily="18" charset="2"/>
                        <a:buChar char=""/>
                        <a:tabLst>
                          <a:tab pos="164465" algn="l"/>
                        </a:tabLst>
                      </a:pPr>
                      <a:r>
                        <a:rPr lang="en-US" sz="1000" b="1" dirty="0">
                          <a:effectLst/>
                        </a:rPr>
                        <a:t>Operational</a:t>
                      </a:r>
                      <a:r>
                        <a:rPr lang="en-US" sz="1000" b="1" spc="-90" dirty="0">
                          <a:effectLst/>
                        </a:rPr>
                        <a:t> </a:t>
                      </a:r>
                      <a:r>
                        <a:rPr lang="en-US" sz="1000" b="1" spc="-5" dirty="0">
                          <a:effectLst/>
                        </a:rPr>
                        <a:t>coordination</a:t>
                      </a:r>
                      <a:endParaRPr lang="en-US" sz="1000" b="1" dirty="0">
                        <a:effectLst/>
                      </a:endParaRPr>
                    </a:p>
                    <a:p>
                      <a:pPr marL="342900" marR="0" lvl="0" indent="-225425">
                        <a:lnSpc>
                          <a:spcPts val="1220"/>
                        </a:lnSpc>
                        <a:spcBef>
                          <a:spcPts val="0"/>
                        </a:spcBef>
                        <a:spcAft>
                          <a:spcPts val="0"/>
                        </a:spcAft>
                        <a:buSzPts val="1000"/>
                        <a:buFont typeface="Symbol" panose="05050102010706020507" pitchFamily="18" charset="2"/>
                        <a:buChar char=""/>
                        <a:tabLst>
                          <a:tab pos="164465" algn="l"/>
                        </a:tabLst>
                      </a:pPr>
                      <a:r>
                        <a:rPr lang="en-US" sz="1000" b="1" dirty="0">
                          <a:effectLst/>
                        </a:rPr>
                        <a:t>Public</a:t>
                      </a:r>
                      <a:r>
                        <a:rPr lang="en-US" sz="1000" b="1" spc="-40" dirty="0">
                          <a:effectLst/>
                        </a:rPr>
                        <a:t> </a:t>
                      </a:r>
                      <a:r>
                        <a:rPr lang="en-US" sz="1000" b="1" spc="-5" dirty="0">
                          <a:effectLst/>
                        </a:rPr>
                        <a:t>information</a:t>
                      </a:r>
                      <a:r>
                        <a:rPr lang="en-US" sz="1000" b="1" spc="-35" dirty="0">
                          <a:effectLst/>
                        </a:rPr>
                        <a:t> </a:t>
                      </a:r>
                      <a:r>
                        <a:rPr lang="en-US" sz="1000" b="1" spc="-5" dirty="0">
                          <a:effectLst/>
                        </a:rPr>
                        <a:t>and</a:t>
                      </a:r>
                      <a:r>
                        <a:rPr lang="en-US" sz="1000" b="1" spc="-35" dirty="0">
                          <a:effectLst/>
                        </a:rPr>
                        <a:t> </a:t>
                      </a:r>
                      <a:r>
                        <a:rPr lang="en-US" sz="1000" b="1" dirty="0">
                          <a:effectLst/>
                        </a:rPr>
                        <a:t>warning</a:t>
                      </a:r>
                    </a:p>
                    <a:p>
                      <a:pPr marL="342900" marR="433705" lvl="0" indent="-225425">
                        <a:spcBef>
                          <a:spcPts val="0"/>
                        </a:spcBef>
                        <a:spcAft>
                          <a:spcPts val="0"/>
                        </a:spcAft>
                        <a:buSzPts val="1000"/>
                        <a:buFont typeface="Symbol" panose="05050102010706020507" pitchFamily="18" charset="2"/>
                        <a:buChar char=""/>
                        <a:tabLst>
                          <a:tab pos="164465" algn="l"/>
                        </a:tabLst>
                      </a:pPr>
                      <a:r>
                        <a:rPr lang="en-US" sz="1000" b="1" dirty="0">
                          <a:effectLst/>
                        </a:rPr>
                        <a:t>Intelligence</a:t>
                      </a:r>
                      <a:r>
                        <a:rPr lang="en-US" sz="1000" b="1" spc="-60" dirty="0">
                          <a:effectLst/>
                        </a:rPr>
                        <a:t> </a:t>
                      </a:r>
                      <a:r>
                        <a:rPr lang="en-US" sz="1000" b="1" dirty="0">
                          <a:effectLst/>
                        </a:rPr>
                        <a:t>and</a:t>
                      </a:r>
                      <a:r>
                        <a:rPr lang="en-US" sz="1000" b="1" spc="-55" dirty="0">
                          <a:effectLst/>
                        </a:rPr>
                        <a:t> </a:t>
                      </a:r>
                      <a:r>
                        <a:rPr lang="en-US" sz="1000" b="1" spc="-5" dirty="0">
                          <a:effectLst/>
                        </a:rPr>
                        <a:t>Information</a:t>
                      </a:r>
                      <a:r>
                        <a:rPr lang="en-US" sz="1000" b="1" spc="120" dirty="0">
                          <a:effectLst/>
                        </a:rPr>
                        <a:t> </a:t>
                      </a:r>
                      <a:r>
                        <a:rPr lang="en-US" sz="1000" b="1" dirty="0">
                          <a:effectLst/>
                        </a:rPr>
                        <a:t>Sharing</a:t>
                      </a:r>
                    </a:p>
                    <a:p>
                      <a:pPr marL="342900" marR="0" lvl="0" indent="-225425">
                        <a:lnSpc>
                          <a:spcPts val="1225"/>
                        </a:lnSpc>
                        <a:spcBef>
                          <a:spcPts val="0"/>
                        </a:spcBef>
                        <a:spcAft>
                          <a:spcPts val="0"/>
                        </a:spcAft>
                        <a:buSzPts val="1000"/>
                        <a:buFont typeface="Symbol" panose="05050102010706020507" pitchFamily="18" charset="2"/>
                        <a:buChar char=""/>
                        <a:tabLst>
                          <a:tab pos="164465" algn="l"/>
                        </a:tabLst>
                      </a:pPr>
                      <a:r>
                        <a:rPr lang="en-US" sz="1000" b="1" dirty="0">
                          <a:effectLst/>
                        </a:rPr>
                        <a:t>Interdiction</a:t>
                      </a:r>
                      <a:r>
                        <a:rPr lang="en-US" sz="1000" b="1" spc="-50" dirty="0">
                          <a:effectLst/>
                        </a:rPr>
                        <a:t> </a:t>
                      </a:r>
                      <a:r>
                        <a:rPr lang="en-US" sz="1000" b="1" spc="-5" dirty="0">
                          <a:effectLst/>
                        </a:rPr>
                        <a:t>and</a:t>
                      </a:r>
                      <a:r>
                        <a:rPr lang="en-US" sz="1000" b="1" spc="-55" dirty="0">
                          <a:effectLst/>
                        </a:rPr>
                        <a:t> </a:t>
                      </a:r>
                      <a:r>
                        <a:rPr lang="en-US" sz="1000" b="1" dirty="0">
                          <a:effectLst/>
                        </a:rPr>
                        <a:t>disruption</a:t>
                      </a:r>
                    </a:p>
                    <a:p>
                      <a:pPr marL="342900" marR="0" lvl="0" indent="-225425">
                        <a:lnSpc>
                          <a:spcPts val="1225"/>
                        </a:lnSpc>
                        <a:spcBef>
                          <a:spcPts val="0"/>
                        </a:spcBef>
                        <a:spcAft>
                          <a:spcPts val="0"/>
                        </a:spcAft>
                        <a:buSzPts val="1000"/>
                        <a:buFont typeface="Symbol" panose="05050102010706020507" pitchFamily="18" charset="2"/>
                        <a:buChar char=""/>
                        <a:tabLst>
                          <a:tab pos="164465" algn="l"/>
                        </a:tabLst>
                      </a:pPr>
                      <a:r>
                        <a:rPr lang="en-US" sz="1000" b="1" dirty="0">
                          <a:effectLst/>
                        </a:rPr>
                        <a:t>Screening,</a:t>
                      </a:r>
                      <a:r>
                        <a:rPr lang="en-US" sz="1000" b="1" spc="-45" dirty="0">
                          <a:effectLst/>
                        </a:rPr>
                        <a:t> </a:t>
                      </a:r>
                      <a:r>
                        <a:rPr lang="en-US" sz="1000" b="1" dirty="0">
                          <a:effectLst/>
                        </a:rPr>
                        <a:t>search,</a:t>
                      </a:r>
                      <a:r>
                        <a:rPr lang="en-US" sz="1000" b="1" spc="-50" dirty="0">
                          <a:effectLst/>
                        </a:rPr>
                        <a:t> </a:t>
                      </a:r>
                      <a:r>
                        <a:rPr lang="en-US" sz="1000" b="1" dirty="0">
                          <a:effectLst/>
                        </a:rPr>
                        <a:t>and</a:t>
                      </a:r>
                      <a:r>
                        <a:rPr lang="en-US" sz="1000" b="1" spc="-45" dirty="0">
                          <a:effectLst/>
                        </a:rPr>
                        <a:t> </a:t>
                      </a:r>
                      <a:r>
                        <a:rPr lang="en-US" sz="1000" b="1" dirty="0">
                          <a:effectLst/>
                        </a:rPr>
                        <a:t>detection</a:t>
                      </a:r>
                    </a:p>
                    <a:p>
                      <a:pPr marL="342900" marR="499745" lvl="0" indent="-225425">
                        <a:spcBef>
                          <a:spcPts val="0"/>
                        </a:spcBef>
                        <a:spcAft>
                          <a:spcPts val="0"/>
                        </a:spcAft>
                        <a:buSzPts val="1000"/>
                        <a:buFont typeface="Symbol" panose="05050102010706020507" pitchFamily="18" charset="2"/>
                        <a:buChar char=""/>
                        <a:tabLst>
                          <a:tab pos="164465" algn="l"/>
                        </a:tabLst>
                      </a:pPr>
                      <a:r>
                        <a:rPr lang="en-US" sz="1000" b="1" dirty="0">
                          <a:effectLst/>
                        </a:rPr>
                        <a:t>Access</a:t>
                      </a:r>
                      <a:r>
                        <a:rPr lang="en-US" sz="1000" b="1" spc="-40" dirty="0">
                          <a:effectLst/>
                        </a:rPr>
                        <a:t> </a:t>
                      </a:r>
                      <a:r>
                        <a:rPr lang="en-US" sz="1000" b="1" dirty="0">
                          <a:effectLst/>
                        </a:rPr>
                        <a:t>control</a:t>
                      </a:r>
                      <a:r>
                        <a:rPr lang="en-US" sz="1000" b="1" spc="-40" dirty="0">
                          <a:effectLst/>
                        </a:rPr>
                        <a:t> </a:t>
                      </a:r>
                      <a:r>
                        <a:rPr lang="en-US" sz="1000" b="1" dirty="0">
                          <a:effectLst/>
                        </a:rPr>
                        <a:t>and</a:t>
                      </a:r>
                      <a:r>
                        <a:rPr lang="en-US" sz="1000" b="1" spc="-30" dirty="0">
                          <a:effectLst/>
                        </a:rPr>
                        <a:t> </a:t>
                      </a:r>
                      <a:r>
                        <a:rPr lang="en-US" sz="1000" b="1" spc="-5" dirty="0">
                          <a:effectLst/>
                        </a:rPr>
                        <a:t>identity</a:t>
                      </a:r>
                      <a:r>
                        <a:rPr lang="en-US" sz="1000" b="1" spc="110" dirty="0">
                          <a:effectLst/>
                        </a:rPr>
                        <a:t> </a:t>
                      </a:r>
                      <a:r>
                        <a:rPr lang="en-US" sz="1000" b="1" dirty="0">
                          <a:effectLst/>
                        </a:rPr>
                        <a:t>verification</a:t>
                      </a:r>
                    </a:p>
                    <a:p>
                      <a:pPr marL="342900" marR="0" lvl="0" indent="-225425">
                        <a:lnSpc>
                          <a:spcPts val="1215"/>
                        </a:lnSpc>
                        <a:spcBef>
                          <a:spcPts val="0"/>
                        </a:spcBef>
                        <a:spcAft>
                          <a:spcPts val="0"/>
                        </a:spcAft>
                        <a:buSzPts val="1000"/>
                        <a:buFont typeface="Symbol" panose="05050102010706020507" pitchFamily="18" charset="2"/>
                        <a:buChar char=""/>
                        <a:tabLst>
                          <a:tab pos="164465" algn="l"/>
                        </a:tabLst>
                      </a:pPr>
                      <a:r>
                        <a:rPr lang="en-US" sz="1000" b="1" dirty="0">
                          <a:effectLst/>
                        </a:rPr>
                        <a:t>Physical</a:t>
                      </a:r>
                      <a:r>
                        <a:rPr lang="en-US" sz="1000" b="1" spc="-60" dirty="0">
                          <a:effectLst/>
                        </a:rPr>
                        <a:t> </a:t>
                      </a:r>
                      <a:r>
                        <a:rPr lang="en-US" sz="1000" b="1" dirty="0">
                          <a:effectLst/>
                        </a:rPr>
                        <a:t>protective</a:t>
                      </a:r>
                      <a:r>
                        <a:rPr lang="en-US" sz="1000" b="1" spc="-55" dirty="0">
                          <a:effectLst/>
                        </a:rPr>
                        <a:t> </a:t>
                      </a:r>
                      <a:r>
                        <a:rPr lang="en-US" sz="1000" b="1" dirty="0">
                          <a:effectLst/>
                        </a:rPr>
                        <a:t>Measures</a:t>
                      </a:r>
                    </a:p>
                    <a:p>
                      <a:pPr marL="342900" marR="245745" lvl="0" indent="-225425">
                        <a:spcBef>
                          <a:spcPts val="0"/>
                        </a:spcBef>
                        <a:spcAft>
                          <a:spcPts val="0"/>
                        </a:spcAft>
                        <a:buSzPts val="1000"/>
                        <a:buFont typeface="Symbol" panose="05050102010706020507" pitchFamily="18" charset="2"/>
                        <a:buChar char=""/>
                        <a:tabLst>
                          <a:tab pos="164465" algn="l"/>
                        </a:tabLst>
                      </a:pPr>
                      <a:r>
                        <a:rPr lang="en-US" sz="1000" b="1" spc="-5" dirty="0">
                          <a:effectLst/>
                        </a:rPr>
                        <a:t>Risk</a:t>
                      </a:r>
                      <a:r>
                        <a:rPr lang="en-US" sz="1000" b="1" spc="-40" dirty="0">
                          <a:effectLst/>
                        </a:rPr>
                        <a:t> </a:t>
                      </a:r>
                      <a:r>
                        <a:rPr lang="en-US" sz="1000" b="1" dirty="0">
                          <a:effectLst/>
                        </a:rPr>
                        <a:t>management</a:t>
                      </a:r>
                      <a:r>
                        <a:rPr lang="en-US" sz="1000" b="1" spc="-45" dirty="0">
                          <a:effectLst/>
                        </a:rPr>
                        <a:t> </a:t>
                      </a:r>
                      <a:r>
                        <a:rPr lang="en-US" sz="1000" b="1" spc="-5" dirty="0">
                          <a:effectLst/>
                        </a:rPr>
                        <a:t>for</a:t>
                      </a:r>
                      <a:r>
                        <a:rPr lang="en-US" sz="1000" b="1" spc="-40" dirty="0">
                          <a:effectLst/>
                        </a:rPr>
                        <a:t> </a:t>
                      </a:r>
                      <a:r>
                        <a:rPr lang="en-US" sz="1000" b="1" dirty="0">
                          <a:effectLst/>
                        </a:rPr>
                        <a:t>protection</a:t>
                      </a:r>
                      <a:r>
                        <a:rPr lang="en-US" sz="1000" b="1" spc="145" dirty="0">
                          <a:effectLst/>
                        </a:rPr>
                        <a:t> </a:t>
                      </a:r>
                      <a:r>
                        <a:rPr lang="en-US" sz="1000" b="1" dirty="0">
                          <a:effectLst/>
                        </a:rPr>
                        <a:t>programs</a:t>
                      </a:r>
                      <a:r>
                        <a:rPr lang="en-US" sz="1000" b="1" spc="-50" dirty="0">
                          <a:effectLst/>
                        </a:rPr>
                        <a:t> </a:t>
                      </a:r>
                      <a:r>
                        <a:rPr lang="en-US" sz="1000" b="1" dirty="0">
                          <a:effectLst/>
                        </a:rPr>
                        <a:t>and</a:t>
                      </a:r>
                      <a:r>
                        <a:rPr lang="en-US" sz="1000" b="1" spc="-40" dirty="0">
                          <a:effectLst/>
                        </a:rPr>
                        <a:t> </a:t>
                      </a:r>
                      <a:r>
                        <a:rPr lang="en-US" sz="1000" b="1" dirty="0">
                          <a:effectLst/>
                        </a:rPr>
                        <a:t>activities</a:t>
                      </a:r>
                      <a:endParaRPr lang="en-US" sz="1000" b="1"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solidFill>
                      <a:schemeClr val="accent5">
                        <a:lumMod val="40000"/>
                        <a:lumOff val="60000"/>
                      </a:schemeClr>
                    </a:solidFill>
                  </a:tcPr>
                </a:tc>
                <a:tc>
                  <a:txBody>
                    <a:bodyPr/>
                    <a:lstStyle/>
                    <a:p>
                      <a:pPr marL="342900" marR="0" lvl="0" indent="-225425">
                        <a:lnSpc>
                          <a:spcPts val="1215"/>
                        </a:lnSpc>
                        <a:spcBef>
                          <a:spcPts val="0"/>
                        </a:spcBef>
                        <a:spcAft>
                          <a:spcPts val="0"/>
                        </a:spcAft>
                        <a:buSzPts val="1000"/>
                        <a:buFont typeface="Symbol" panose="05050102010706020507" pitchFamily="18" charset="2"/>
                        <a:buChar char=""/>
                        <a:tabLst>
                          <a:tab pos="164465" algn="l"/>
                        </a:tabLst>
                      </a:pPr>
                      <a:r>
                        <a:rPr lang="en-US" sz="1200" b="1" dirty="0">
                          <a:effectLst/>
                        </a:rPr>
                        <a:t>Safety</a:t>
                      </a:r>
                      <a:r>
                        <a:rPr lang="en-US" sz="1200" b="1" spc="-30" dirty="0">
                          <a:effectLst/>
                        </a:rPr>
                        <a:t> </a:t>
                      </a:r>
                      <a:r>
                        <a:rPr lang="en-US" sz="1200" b="1" dirty="0">
                          <a:effectLst/>
                        </a:rPr>
                        <a:t>&amp; Security</a:t>
                      </a:r>
                      <a:endParaRPr lang="en-US" sz="1200" b="1"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marR="410210" lvl="0" indent="-225425">
                        <a:spcBef>
                          <a:spcPts val="0"/>
                        </a:spcBef>
                        <a:spcAft>
                          <a:spcPts val="0"/>
                        </a:spcAft>
                        <a:buSzPts val="1000"/>
                        <a:buFont typeface="Symbol" panose="05050102010706020507" pitchFamily="18" charset="2"/>
                        <a:buChar char=""/>
                        <a:tabLst>
                          <a:tab pos="168910" algn="l"/>
                        </a:tabLst>
                      </a:pPr>
                      <a:r>
                        <a:rPr lang="en-US" sz="1100" dirty="0">
                          <a:effectLst/>
                        </a:rPr>
                        <a:t>Private</a:t>
                      </a:r>
                      <a:r>
                        <a:rPr lang="en-US" sz="1100" spc="-45" dirty="0">
                          <a:effectLst/>
                        </a:rPr>
                        <a:t> </a:t>
                      </a:r>
                      <a:r>
                        <a:rPr lang="en-US" sz="1100" dirty="0">
                          <a:effectLst/>
                        </a:rPr>
                        <a:t>contracted</a:t>
                      </a:r>
                      <a:r>
                        <a:rPr lang="en-US" sz="1100" spc="-40" dirty="0">
                          <a:effectLst/>
                        </a:rPr>
                        <a:t> </a:t>
                      </a:r>
                      <a:r>
                        <a:rPr lang="en-US" sz="1100" dirty="0">
                          <a:effectLst/>
                        </a:rPr>
                        <a:t>security</a:t>
                      </a:r>
                      <a:r>
                        <a:rPr lang="en-US" sz="1100" spc="115" dirty="0">
                          <a:effectLst/>
                        </a:rPr>
                        <a:t> </a:t>
                      </a:r>
                      <a:r>
                        <a:rPr lang="en-US" sz="1100" dirty="0">
                          <a:effectLst/>
                        </a:rPr>
                        <a:t>guards</a:t>
                      </a:r>
                    </a:p>
                    <a:p>
                      <a:pPr marL="342900" marR="0" lvl="0" indent="-225425">
                        <a:lnSpc>
                          <a:spcPts val="1215"/>
                        </a:lnSpc>
                        <a:spcBef>
                          <a:spcPts val="0"/>
                        </a:spcBef>
                        <a:spcAft>
                          <a:spcPts val="0"/>
                        </a:spcAft>
                        <a:buSzPts val="1000"/>
                        <a:buFont typeface="Symbol" panose="05050102010706020507" pitchFamily="18" charset="2"/>
                        <a:buChar char=""/>
                        <a:tabLst>
                          <a:tab pos="168910" algn="l"/>
                        </a:tabLst>
                      </a:pPr>
                      <a:r>
                        <a:rPr lang="en-US" sz="1100" dirty="0">
                          <a:effectLst/>
                        </a:rPr>
                        <a:t>Physical</a:t>
                      </a:r>
                      <a:r>
                        <a:rPr lang="en-US" sz="1100" spc="-65" dirty="0">
                          <a:effectLst/>
                        </a:rPr>
                        <a:t> </a:t>
                      </a:r>
                      <a:r>
                        <a:rPr lang="en-US" sz="1100" dirty="0">
                          <a:effectLst/>
                        </a:rPr>
                        <a:t>security</a:t>
                      </a:r>
                      <a:r>
                        <a:rPr lang="en-US" sz="1100" spc="-60" dirty="0">
                          <a:effectLst/>
                        </a:rPr>
                        <a:t> </a:t>
                      </a:r>
                      <a:r>
                        <a:rPr lang="en-US" sz="1100" spc="-5" dirty="0">
                          <a:effectLst/>
                        </a:rPr>
                        <a:t>enhancements</a:t>
                      </a:r>
                      <a:endParaRPr lang="en-US" sz="1100" spc="0" dirty="0">
                        <a:effectLst/>
                      </a:endParaRPr>
                    </a:p>
                    <a:p>
                      <a:pPr marL="342900" marR="0" lvl="0" indent="-225425">
                        <a:lnSpc>
                          <a:spcPts val="1215"/>
                        </a:lnSpc>
                        <a:spcBef>
                          <a:spcPts val="0"/>
                        </a:spcBef>
                        <a:spcAft>
                          <a:spcPts val="0"/>
                        </a:spcAft>
                        <a:buSzPts val="1000"/>
                        <a:buFont typeface="Courier New" panose="02070309020205020404" pitchFamily="49" charset="0"/>
                        <a:buChar char="­"/>
                        <a:tabLst>
                          <a:tab pos="168910" algn="l"/>
                        </a:tabLst>
                      </a:pPr>
                      <a:r>
                        <a:rPr lang="en-US" sz="1100" spc="-5" dirty="0">
                          <a:effectLst/>
                        </a:rPr>
                        <a:t>Closed</a:t>
                      </a:r>
                      <a:r>
                        <a:rPr lang="en-US" sz="1100" spc="-45" dirty="0">
                          <a:effectLst/>
                        </a:rPr>
                        <a:t> </a:t>
                      </a:r>
                      <a:r>
                        <a:rPr lang="en-US" sz="1100" dirty="0">
                          <a:effectLst/>
                        </a:rPr>
                        <a:t>circuit</a:t>
                      </a:r>
                      <a:r>
                        <a:rPr lang="en-US" sz="1100" spc="-50" dirty="0">
                          <a:effectLst/>
                        </a:rPr>
                        <a:t> </a:t>
                      </a:r>
                      <a:r>
                        <a:rPr lang="en-US" sz="1100" dirty="0">
                          <a:effectLst/>
                        </a:rPr>
                        <a:t>television</a:t>
                      </a:r>
                      <a:r>
                        <a:rPr lang="en-US" sz="1100" spc="125" dirty="0">
                          <a:effectLst/>
                        </a:rPr>
                        <a:t> </a:t>
                      </a:r>
                      <a:r>
                        <a:rPr lang="en-US" sz="1100" spc="-5" dirty="0">
                          <a:effectLst/>
                        </a:rPr>
                        <a:t>(CCTV)</a:t>
                      </a:r>
                      <a:r>
                        <a:rPr lang="en-US" sz="1100" spc="-45" dirty="0">
                          <a:effectLst/>
                        </a:rPr>
                        <a:t> </a:t>
                      </a:r>
                      <a:r>
                        <a:rPr lang="en-US" sz="1100" dirty="0">
                          <a:effectLst/>
                        </a:rPr>
                        <a:t>security</a:t>
                      </a:r>
                      <a:r>
                        <a:rPr lang="en-US" sz="1100" spc="-50" dirty="0">
                          <a:effectLst/>
                        </a:rPr>
                        <a:t> </a:t>
                      </a:r>
                      <a:r>
                        <a:rPr lang="en-US" sz="1100" dirty="0">
                          <a:effectLst/>
                        </a:rPr>
                        <a:t>cameras</a:t>
                      </a:r>
                    </a:p>
                    <a:p>
                      <a:pPr marL="342900" marR="0" lvl="0" indent="-225425">
                        <a:lnSpc>
                          <a:spcPts val="1215"/>
                        </a:lnSpc>
                        <a:spcBef>
                          <a:spcPts val="0"/>
                        </a:spcBef>
                        <a:spcAft>
                          <a:spcPts val="0"/>
                        </a:spcAft>
                        <a:buSzPts val="1000"/>
                        <a:buFont typeface="Courier New" panose="02070309020205020404" pitchFamily="49" charset="0"/>
                        <a:buChar char="­"/>
                        <a:tabLst>
                          <a:tab pos="168910" algn="l"/>
                        </a:tabLst>
                      </a:pPr>
                      <a:r>
                        <a:rPr lang="en-US" sz="1100" dirty="0">
                          <a:effectLst/>
                        </a:rPr>
                        <a:t>Security</a:t>
                      </a:r>
                      <a:r>
                        <a:rPr lang="en-US" sz="1100" spc="-60" dirty="0">
                          <a:effectLst/>
                        </a:rPr>
                        <a:t> </a:t>
                      </a:r>
                      <a:r>
                        <a:rPr lang="en-US" sz="1100" dirty="0">
                          <a:effectLst/>
                        </a:rPr>
                        <a:t>screening</a:t>
                      </a:r>
                      <a:r>
                        <a:rPr lang="en-US" sz="1100" spc="-50" dirty="0">
                          <a:effectLst/>
                        </a:rPr>
                        <a:t> </a:t>
                      </a:r>
                      <a:r>
                        <a:rPr lang="en-US" sz="1100" spc="-5" dirty="0">
                          <a:effectLst/>
                        </a:rPr>
                        <a:t>equipment</a:t>
                      </a:r>
                      <a:r>
                        <a:rPr lang="en-US" sz="1100" spc="150" dirty="0">
                          <a:effectLst/>
                        </a:rPr>
                        <a:t> </a:t>
                      </a:r>
                      <a:r>
                        <a:rPr lang="en-US" sz="1100" dirty="0">
                          <a:effectLst/>
                        </a:rPr>
                        <a:t>for</a:t>
                      </a:r>
                      <a:r>
                        <a:rPr lang="en-US" sz="1100" spc="-30" dirty="0">
                          <a:effectLst/>
                        </a:rPr>
                        <a:t> </a:t>
                      </a:r>
                      <a:r>
                        <a:rPr lang="en-US" sz="1100" dirty="0">
                          <a:effectLst/>
                        </a:rPr>
                        <a:t>people</a:t>
                      </a:r>
                      <a:r>
                        <a:rPr lang="en-US" sz="1100" spc="-30" dirty="0">
                          <a:effectLst/>
                        </a:rPr>
                        <a:t> </a:t>
                      </a:r>
                      <a:r>
                        <a:rPr lang="en-US" sz="1100" spc="-5" dirty="0">
                          <a:effectLst/>
                        </a:rPr>
                        <a:t>and</a:t>
                      </a:r>
                      <a:r>
                        <a:rPr lang="en-US" sz="1100" spc="-25" dirty="0">
                          <a:effectLst/>
                        </a:rPr>
                        <a:t> </a:t>
                      </a:r>
                      <a:r>
                        <a:rPr lang="en-US" sz="1100" dirty="0">
                          <a:effectLst/>
                        </a:rPr>
                        <a:t>baggage</a:t>
                      </a:r>
                    </a:p>
                    <a:p>
                      <a:pPr marL="342900" marR="0" lvl="0" indent="-225425">
                        <a:lnSpc>
                          <a:spcPts val="1215"/>
                        </a:lnSpc>
                        <a:spcBef>
                          <a:spcPts val="0"/>
                        </a:spcBef>
                        <a:spcAft>
                          <a:spcPts val="0"/>
                        </a:spcAft>
                        <a:buSzPts val="1000"/>
                        <a:buFont typeface="Courier New" panose="02070309020205020404" pitchFamily="49" charset="0"/>
                        <a:buChar char="­"/>
                        <a:tabLst>
                          <a:tab pos="168910" algn="l"/>
                        </a:tabLst>
                      </a:pPr>
                      <a:r>
                        <a:rPr lang="en-US" sz="1100" dirty="0">
                          <a:effectLst/>
                        </a:rPr>
                        <a:t>Access</a:t>
                      </a:r>
                      <a:r>
                        <a:rPr lang="en-US" sz="1100" spc="-70" dirty="0">
                          <a:effectLst/>
                        </a:rPr>
                        <a:t> </a:t>
                      </a:r>
                      <a:r>
                        <a:rPr lang="en-US" sz="1100" dirty="0">
                          <a:effectLst/>
                        </a:rPr>
                        <a:t>controls</a:t>
                      </a:r>
                    </a:p>
                    <a:p>
                      <a:pPr marL="342900" marR="0" lvl="0" indent="-225425">
                        <a:lnSpc>
                          <a:spcPts val="1215"/>
                        </a:lnSpc>
                        <a:spcBef>
                          <a:spcPts val="0"/>
                        </a:spcBef>
                        <a:spcAft>
                          <a:spcPts val="0"/>
                        </a:spcAft>
                        <a:buSzPts val="1000"/>
                        <a:buFont typeface="Courier New" panose="02070309020205020404" pitchFamily="49" charset="0"/>
                        <a:buChar char="­"/>
                        <a:tabLst>
                          <a:tab pos="168910" algn="l"/>
                        </a:tabLst>
                      </a:pPr>
                      <a:r>
                        <a:rPr lang="en-US" sz="1100" dirty="0">
                          <a:effectLst/>
                        </a:rPr>
                        <a:t>Fencing,</a:t>
                      </a:r>
                      <a:r>
                        <a:rPr lang="en-US" sz="1100" spc="-50" dirty="0">
                          <a:effectLst/>
                        </a:rPr>
                        <a:t> </a:t>
                      </a:r>
                      <a:r>
                        <a:rPr lang="en-US" sz="1100" dirty="0">
                          <a:effectLst/>
                        </a:rPr>
                        <a:t>gates,</a:t>
                      </a:r>
                      <a:r>
                        <a:rPr lang="en-US" sz="1100" spc="-45" dirty="0">
                          <a:effectLst/>
                        </a:rPr>
                        <a:t> </a:t>
                      </a:r>
                      <a:r>
                        <a:rPr lang="en-US" sz="1100" spc="-5" dirty="0">
                          <a:effectLst/>
                        </a:rPr>
                        <a:t>barriers,</a:t>
                      </a:r>
                      <a:r>
                        <a:rPr lang="en-US" sz="1100" spc="110" dirty="0">
                          <a:effectLst/>
                        </a:rPr>
                        <a:t> </a:t>
                      </a:r>
                      <a:r>
                        <a:rPr lang="en-US" sz="1100" dirty="0">
                          <a:effectLst/>
                        </a:rPr>
                        <a:t>etc.</a:t>
                      </a:r>
                      <a:endParaRPr lang="en-US" sz="1100"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tc>
                <a:extLst>
                  <a:ext uri="{0D108BD9-81ED-4DB2-BD59-A6C34878D82A}">
                    <a16:rowId xmlns:a16="http://schemas.microsoft.com/office/drawing/2014/main" val="1945025364"/>
                  </a:ext>
                </a:extLst>
              </a:tr>
              <a:tr h="184760">
                <a:tc gridSpan="4">
                  <a:txBody>
                    <a:bodyPr/>
                    <a:lstStyle/>
                    <a:p>
                      <a:pPr marL="66040" marR="0">
                        <a:lnSpc>
                          <a:spcPts val="1140"/>
                        </a:lnSpc>
                        <a:spcBef>
                          <a:spcPts val="0"/>
                        </a:spcBef>
                        <a:spcAft>
                          <a:spcPts val="0"/>
                        </a:spcAft>
                      </a:pPr>
                      <a:endParaRPr lang="en-US" sz="1200" dirty="0">
                        <a:effectLst/>
                      </a:endParaRPr>
                    </a:p>
                    <a:p>
                      <a:pPr marL="66040" marR="0">
                        <a:lnSpc>
                          <a:spcPts val="1140"/>
                        </a:lnSpc>
                        <a:spcBef>
                          <a:spcPts val="0"/>
                        </a:spcBef>
                        <a:spcAft>
                          <a:spcPts val="0"/>
                        </a:spcAft>
                      </a:pPr>
                      <a:r>
                        <a:rPr lang="en-US" sz="1200" dirty="0">
                          <a:effectLst/>
                        </a:rPr>
                        <a:t>Enduring</a:t>
                      </a:r>
                      <a:r>
                        <a:rPr lang="en-US" sz="1200" spc="-70" dirty="0">
                          <a:effectLst/>
                        </a:rPr>
                        <a:t> </a:t>
                      </a:r>
                      <a:r>
                        <a:rPr lang="en-US" sz="1200" dirty="0">
                          <a:effectLst/>
                        </a:rPr>
                        <a:t>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9850187"/>
                  </a:ext>
                </a:extLst>
              </a:tr>
              <a:tr h="1166526">
                <a:tc>
                  <a:txBody>
                    <a:bodyPr/>
                    <a:lstStyle/>
                    <a:p>
                      <a:pPr marL="66040" marR="0">
                        <a:lnSpc>
                          <a:spcPts val="1145"/>
                        </a:lnSpc>
                        <a:spcBef>
                          <a:spcPts val="0"/>
                        </a:spcBef>
                        <a:spcAft>
                          <a:spcPts val="0"/>
                        </a:spcAft>
                      </a:pPr>
                      <a:endParaRPr lang="en-US" sz="1200" dirty="0">
                        <a:effectLst/>
                      </a:endParaRPr>
                    </a:p>
                    <a:p>
                      <a:pPr marL="66040" marR="0">
                        <a:lnSpc>
                          <a:spcPts val="1145"/>
                        </a:lnSpc>
                        <a:spcBef>
                          <a:spcPts val="0"/>
                        </a:spcBef>
                        <a:spcAft>
                          <a:spcPts val="0"/>
                        </a:spcAft>
                      </a:pPr>
                      <a:r>
                        <a:rPr lang="en-US" sz="1200" dirty="0">
                          <a:effectLst/>
                        </a:rPr>
                        <a:t>Planning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225425">
                        <a:lnSpc>
                          <a:spcPts val="1220"/>
                        </a:lnSpc>
                        <a:spcBef>
                          <a:spcPts val="0"/>
                        </a:spcBef>
                        <a:spcAft>
                          <a:spcPts val="0"/>
                        </a:spcAft>
                        <a:buSzPts val="1000"/>
                        <a:buFont typeface="Symbol" panose="05050102010706020507" pitchFamily="18" charset="2"/>
                        <a:buChar char=""/>
                        <a:tabLst>
                          <a:tab pos="164465" algn="l"/>
                        </a:tabLst>
                      </a:pPr>
                      <a:r>
                        <a:rPr lang="en-US" sz="1000" b="1" dirty="0">
                          <a:effectLst/>
                        </a:rPr>
                        <a:t>Planning</a:t>
                      </a:r>
                    </a:p>
                    <a:p>
                      <a:pPr marL="342900" marR="245745" lvl="0" indent="-225425">
                        <a:spcBef>
                          <a:spcPts val="0"/>
                        </a:spcBef>
                        <a:spcAft>
                          <a:spcPts val="0"/>
                        </a:spcAft>
                        <a:buSzPts val="1000"/>
                        <a:buFont typeface="Symbol" panose="05050102010706020507" pitchFamily="18" charset="2"/>
                        <a:buChar char=""/>
                        <a:tabLst>
                          <a:tab pos="164465" algn="l"/>
                        </a:tabLst>
                      </a:pPr>
                      <a:r>
                        <a:rPr lang="en-US" sz="1000" b="1" spc="-5" dirty="0">
                          <a:effectLst/>
                        </a:rPr>
                        <a:t>Risk</a:t>
                      </a:r>
                      <a:r>
                        <a:rPr lang="en-US" sz="1000" b="1" spc="-40" dirty="0">
                          <a:effectLst/>
                        </a:rPr>
                        <a:t> </a:t>
                      </a:r>
                      <a:r>
                        <a:rPr lang="en-US" sz="1000" b="1" dirty="0">
                          <a:effectLst/>
                        </a:rPr>
                        <a:t>management</a:t>
                      </a:r>
                      <a:r>
                        <a:rPr lang="en-US" sz="1000" b="1" spc="-45" dirty="0">
                          <a:effectLst/>
                        </a:rPr>
                        <a:t> </a:t>
                      </a:r>
                      <a:r>
                        <a:rPr lang="en-US" sz="1000" b="1" spc="-5" dirty="0">
                          <a:effectLst/>
                        </a:rPr>
                        <a:t>for</a:t>
                      </a:r>
                      <a:r>
                        <a:rPr lang="en-US" sz="1000" b="1" spc="-40" dirty="0">
                          <a:effectLst/>
                        </a:rPr>
                        <a:t> </a:t>
                      </a:r>
                      <a:r>
                        <a:rPr lang="en-US" sz="1000" b="1" dirty="0">
                          <a:effectLst/>
                        </a:rPr>
                        <a:t>protection</a:t>
                      </a:r>
                      <a:r>
                        <a:rPr lang="en-US" sz="1000" b="1" spc="145" dirty="0">
                          <a:effectLst/>
                        </a:rPr>
                        <a:t> </a:t>
                      </a:r>
                      <a:r>
                        <a:rPr lang="en-US" sz="1000" b="1" dirty="0">
                          <a:effectLst/>
                        </a:rPr>
                        <a:t>programs</a:t>
                      </a:r>
                      <a:r>
                        <a:rPr lang="en-US" sz="1000" b="1" spc="-45" dirty="0">
                          <a:effectLst/>
                        </a:rPr>
                        <a:t> </a:t>
                      </a:r>
                      <a:r>
                        <a:rPr lang="en-US" sz="1000" b="1" dirty="0">
                          <a:effectLst/>
                        </a:rPr>
                        <a:t>&amp;</a:t>
                      </a:r>
                      <a:r>
                        <a:rPr lang="en-US" sz="1000" b="1" spc="-40" dirty="0">
                          <a:effectLst/>
                        </a:rPr>
                        <a:t> </a:t>
                      </a:r>
                      <a:r>
                        <a:rPr lang="en-US" sz="1000" b="1" dirty="0">
                          <a:effectLst/>
                        </a:rPr>
                        <a:t>activities</a:t>
                      </a:r>
                    </a:p>
                    <a:p>
                      <a:pPr marL="342900" marR="586105" lvl="0" indent="-225425">
                        <a:spcBef>
                          <a:spcPts val="0"/>
                        </a:spcBef>
                        <a:spcAft>
                          <a:spcPts val="0"/>
                        </a:spcAft>
                        <a:buSzPts val="1000"/>
                        <a:buFont typeface="Symbol" panose="05050102010706020507" pitchFamily="18" charset="2"/>
                        <a:buChar char=""/>
                        <a:tabLst>
                          <a:tab pos="164465" algn="l"/>
                        </a:tabLst>
                      </a:pPr>
                      <a:r>
                        <a:rPr lang="en-US" sz="1000" b="1" spc="-5" dirty="0">
                          <a:effectLst/>
                        </a:rPr>
                        <a:t>Risk</a:t>
                      </a:r>
                      <a:r>
                        <a:rPr lang="en-US" sz="1000" b="1" spc="-30" dirty="0">
                          <a:effectLst/>
                        </a:rPr>
                        <a:t> </a:t>
                      </a:r>
                      <a:r>
                        <a:rPr lang="en-US" sz="1000" b="1" dirty="0">
                          <a:effectLst/>
                        </a:rPr>
                        <a:t>&amp;</a:t>
                      </a:r>
                      <a:r>
                        <a:rPr lang="en-US" sz="1000" b="1" spc="-25" dirty="0">
                          <a:effectLst/>
                        </a:rPr>
                        <a:t> </a:t>
                      </a:r>
                      <a:r>
                        <a:rPr lang="en-US" sz="1000" b="1" dirty="0">
                          <a:effectLst/>
                        </a:rPr>
                        <a:t>disaster</a:t>
                      </a:r>
                      <a:r>
                        <a:rPr lang="en-US" sz="1000" b="1" spc="-30" dirty="0">
                          <a:effectLst/>
                        </a:rPr>
                        <a:t> </a:t>
                      </a:r>
                      <a:r>
                        <a:rPr lang="en-US" sz="1000" b="1" dirty="0">
                          <a:effectLst/>
                        </a:rPr>
                        <a:t>resilience</a:t>
                      </a:r>
                      <a:r>
                        <a:rPr lang="en-US" sz="1000" b="1" spc="110" dirty="0">
                          <a:effectLst/>
                        </a:rPr>
                        <a:t> </a:t>
                      </a:r>
                      <a:r>
                        <a:rPr lang="en-US" sz="1000" b="1" dirty="0">
                          <a:effectLst/>
                        </a:rPr>
                        <a:t>assessment</a:t>
                      </a:r>
                    </a:p>
                    <a:p>
                      <a:pPr marL="342900" marR="0" lvl="0" indent="-225425">
                        <a:lnSpc>
                          <a:spcPts val="1225"/>
                        </a:lnSpc>
                        <a:spcBef>
                          <a:spcPts val="0"/>
                        </a:spcBef>
                        <a:spcAft>
                          <a:spcPts val="0"/>
                        </a:spcAft>
                        <a:buSzPts val="1000"/>
                        <a:buFont typeface="Symbol" panose="05050102010706020507" pitchFamily="18" charset="2"/>
                        <a:buChar char=""/>
                        <a:tabLst>
                          <a:tab pos="164465" algn="l"/>
                        </a:tabLst>
                      </a:pPr>
                      <a:r>
                        <a:rPr lang="en-US" sz="1000" b="1" dirty="0">
                          <a:effectLst/>
                        </a:rPr>
                        <a:t>Threats</a:t>
                      </a:r>
                      <a:r>
                        <a:rPr lang="en-US" sz="1000" b="1" spc="-50" dirty="0">
                          <a:effectLst/>
                        </a:rPr>
                        <a:t> </a:t>
                      </a:r>
                      <a:r>
                        <a:rPr lang="en-US" sz="1000" b="1" dirty="0">
                          <a:effectLst/>
                        </a:rPr>
                        <a:t>and</a:t>
                      </a:r>
                      <a:r>
                        <a:rPr lang="en-US" sz="1000" b="1" spc="-40" dirty="0">
                          <a:effectLst/>
                        </a:rPr>
                        <a:t> </a:t>
                      </a:r>
                      <a:r>
                        <a:rPr lang="en-US" sz="1000" b="1" dirty="0">
                          <a:effectLst/>
                        </a:rPr>
                        <a:t>hazards</a:t>
                      </a:r>
                      <a:r>
                        <a:rPr lang="en-US" sz="1000" b="1" spc="-45" dirty="0">
                          <a:effectLst/>
                        </a:rPr>
                        <a:t> </a:t>
                      </a:r>
                      <a:r>
                        <a:rPr lang="en-US" sz="1000" b="1" spc="-5" dirty="0">
                          <a:effectLst/>
                        </a:rPr>
                        <a:t>identification</a:t>
                      </a:r>
                      <a:endParaRPr lang="en-US" sz="1000" b="1" dirty="0">
                        <a:effectLst/>
                      </a:endParaRPr>
                    </a:p>
                    <a:p>
                      <a:pPr marL="342900" marR="0" lvl="0" indent="-225425">
                        <a:lnSpc>
                          <a:spcPts val="1215"/>
                        </a:lnSpc>
                        <a:spcBef>
                          <a:spcPts val="0"/>
                        </a:spcBef>
                        <a:spcAft>
                          <a:spcPts val="0"/>
                        </a:spcAft>
                        <a:buSzPts val="1000"/>
                        <a:buFont typeface="Symbol" panose="05050102010706020507" pitchFamily="18" charset="2"/>
                        <a:buChar char=""/>
                        <a:tabLst>
                          <a:tab pos="164465" algn="l"/>
                        </a:tabLst>
                      </a:pPr>
                      <a:r>
                        <a:rPr lang="en-US" sz="1000" b="1" dirty="0">
                          <a:effectLst/>
                        </a:rPr>
                        <a:t>Operational</a:t>
                      </a:r>
                      <a:r>
                        <a:rPr lang="en-US" sz="1000" b="1" spc="-100" dirty="0">
                          <a:effectLst/>
                        </a:rPr>
                        <a:t> </a:t>
                      </a:r>
                      <a:r>
                        <a:rPr lang="en-US" sz="1000" b="1" spc="-5" dirty="0">
                          <a:effectLst/>
                        </a:rPr>
                        <a:t>coordination</a:t>
                      </a:r>
                      <a:endParaRPr lang="en-US" sz="1000" b="1"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solidFill>
                      <a:schemeClr val="accent5">
                        <a:lumMod val="40000"/>
                        <a:lumOff val="60000"/>
                      </a:schemeClr>
                    </a:solidFill>
                  </a:tcPr>
                </a:tc>
                <a:tc>
                  <a:txBody>
                    <a:bodyPr/>
                    <a:lstStyle/>
                    <a:p>
                      <a:pPr marL="342900" marR="0" lvl="0" indent="-225425">
                        <a:lnSpc>
                          <a:spcPts val="1215"/>
                        </a:lnSpc>
                        <a:spcBef>
                          <a:spcPts val="0"/>
                        </a:spcBef>
                        <a:spcAft>
                          <a:spcPts val="0"/>
                        </a:spcAft>
                        <a:buSzPts val="1000"/>
                        <a:buFont typeface="Symbol" panose="05050102010706020507" pitchFamily="18" charset="2"/>
                        <a:buChar char=""/>
                        <a:tabLst>
                          <a:tab pos="164465" algn="l"/>
                        </a:tabLst>
                      </a:pPr>
                      <a:r>
                        <a:rPr lang="en-US" sz="1200" b="1" dirty="0">
                          <a:effectLst/>
                        </a:rPr>
                        <a:t>Safety</a:t>
                      </a:r>
                      <a:r>
                        <a:rPr lang="en-US" sz="1200" b="1" spc="-30" dirty="0">
                          <a:effectLst/>
                        </a:rPr>
                        <a:t> </a:t>
                      </a:r>
                      <a:r>
                        <a:rPr lang="en-US" sz="1200" b="1" dirty="0">
                          <a:effectLst/>
                        </a:rPr>
                        <a:t>&amp; Security</a:t>
                      </a:r>
                      <a:endParaRPr lang="en-US" sz="1200" b="1"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marR="360045" lvl="0" indent="-225425">
                        <a:lnSpc>
                          <a:spcPct val="100000"/>
                        </a:lnSpc>
                        <a:spcBef>
                          <a:spcPts val="0"/>
                        </a:spcBef>
                        <a:spcAft>
                          <a:spcPts val="0"/>
                        </a:spcAft>
                        <a:buSzPts val="1000"/>
                        <a:buFont typeface="Symbol" panose="05050102010706020507" pitchFamily="18" charset="2"/>
                        <a:buChar char=""/>
                        <a:tabLst>
                          <a:tab pos="168910" algn="l"/>
                        </a:tabLst>
                      </a:pPr>
                      <a:r>
                        <a:rPr lang="en-US" sz="1100" dirty="0">
                          <a:effectLst/>
                        </a:rPr>
                        <a:t>Conduct</a:t>
                      </a:r>
                      <a:r>
                        <a:rPr lang="en-US" sz="1100" spc="-40" dirty="0">
                          <a:effectLst/>
                        </a:rPr>
                        <a:t> </a:t>
                      </a:r>
                      <a:r>
                        <a:rPr lang="en-US" sz="1100" dirty="0">
                          <a:effectLst/>
                        </a:rPr>
                        <a:t>or</a:t>
                      </a:r>
                      <a:r>
                        <a:rPr lang="en-US" sz="1100" spc="-40" dirty="0">
                          <a:effectLst/>
                        </a:rPr>
                        <a:t> </a:t>
                      </a:r>
                      <a:r>
                        <a:rPr lang="en-US" sz="1100" dirty="0">
                          <a:effectLst/>
                        </a:rPr>
                        <a:t>enhancement</a:t>
                      </a:r>
                      <a:r>
                        <a:rPr lang="en-US" sz="1100" spc="-40" dirty="0">
                          <a:effectLst/>
                        </a:rPr>
                        <a:t> </a:t>
                      </a:r>
                      <a:r>
                        <a:rPr lang="en-US" sz="1100" spc="-5" dirty="0">
                          <a:effectLst/>
                        </a:rPr>
                        <a:t>of</a:t>
                      </a:r>
                      <a:r>
                        <a:rPr lang="en-US" sz="1100" spc="135" dirty="0">
                          <a:effectLst/>
                        </a:rPr>
                        <a:t> </a:t>
                      </a:r>
                      <a:r>
                        <a:rPr lang="en-US" sz="1100" dirty="0">
                          <a:effectLst/>
                        </a:rPr>
                        <a:t>security</a:t>
                      </a:r>
                      <a:r>
                        <a:rPr lang="en-US" sz="1100" spc="-50" dirty="0">
                          <a:effectLst/>
                        </a:rPr>
                        <a:t> </a:t>
                      </a:r>
                      <a:r>
                        <a:rPr lang="en-US" sz="1100" spc="-5" dirty="0">
                          <a:effectLst/>
                        </a:rPr>
                        <a:t>risk</a:t>
                      </a:r>
                      <a:r>
                        <a:rPr lang="en-US" sz="1100" spc="-40" dirty="0">
                          <a:effectLst/>
                        </a:rPr>
                        <a:t> </a:t>
                      </a:r>
                      <a:r>
                        <a:rPr lang="en-US" sz="1100" spc="-5" dirty="0">
                          <a:effectLst/>
                        </a:rPr>
                        <a:t>assessments</a:t>
                      </a:r>
                    </a:p>
                    <a:p>
                      <a:pPr marL="342900" marR="360045" lvl="0" indent="-225425">
                        <a:lnSpc>
                          <a:spcPct val="100000"/>
                        </a:lnSpc>
                        <a:spcBef>
                          <a:spcPts val="0"/>
                        </a:spcBef>
                        <a:spcAft>
                          <a:spcPts val="0"/>
                        </a:spcAft>
                        <a:buSzPts val="1000"/>
                        <a:buFont typeface="Symbol" panose="05050102010706020507" pitchFamily="18" charset="2"/>
                        <a:buChar char=""/>
                        <a:tabLst>
                          <a:tab pos="168910" algn="l"/>
                        </a:tabLst>
                      </a:pPr>
                      <a:r>
                        <a:rPr lang="en-US" sz="1100" dirty="0">
                          <a:solidFill>
                            <a:srgbClr val="FFFF00"/>
                          </a:solidFill>
                          <a:effectLst/>
                        </a:rPr>
                        <a:t>Assessment of capabilities and gaps in planning for the needs of persons with disabilities and others with access and functional needs</a:t>
                      </a:r>
                    </a:p>
                    <a:p>
                      <a:pPr marL="342900" marR="0" lvl="0" indent="-225425">
                        <a:lnSpc>
                          <a:spcPct val="100000"/>
                        </a:lnSpc>
                        <a:spcBef>
                          <a:spcPts val="0"/>
                        </a:spcBef>
                        <a:spcAft>
                          <a:spcPts val="0"/>
                        </a:spcAft>
                        <a:buSzPts val="1000"/>
                        <a:buFont typeface="Symbol" panose="05050102010706020507" pitchFamily="18" charset="2"/>
                        <a:buChar char=""/>
                        <a:tabLst>
                          <a:tab pos="168910" algn="l"/>
                        </a:tabLst>
                      </a:pPr>
                      <a:r>
                        <a:rPr lang="en-US" sz="1100" dirty="0">
                          <a:effectLst/>
                        </a:rPr>
                        <a:t>Development</a:t>
                      </a:r>
                      <a:r>
                        <a:rPr lang="en-US" sz="1100" spc="-80" dirty="0">
                          <a:effectLst/>
                        </a:rPr>
                        <a:t> </a:t>
                      </a:r>
                      <a:r>
                        <a:rPr lang="en-US" sz="1100" dirty="0">
                          <a:effectLst/>
                        </a:rPr>
                        <a:t>of:</a:t>
                      </a:r>
                    </a:p>
                    <a:p>
                      <a:pPr marL="342900" marR="0" lvl="0" indent="-225425">
                        <a:lnSpc>
                          <a:spcPct val="100000"/>
                        </a:lnSpc>
                        <a:spcBef>
                          <a:spcPts val="0"/>
                        </a:spcBef>
                        <a:spcAft>
                          <a:spcPts val="0"/>
                        </a:spcAft>
                        <a:buSzPts val="1000"/>
                        <a:buFont typeface="Courier New" panose="02070309020205020404" pitchFamily="49" charset="0"/>
                        <a:buChar char="­"/>
                        <a:tabLst>
                          <a:tab pos="168910" algn="l"/>
                        </a:tabLst>
                      </a:pPr>
                      <a:r>
                        <a:rPr lang="en-US" sz="1100" dirty="0">
                          <a:effectLst/>
                        </a:rPr>
                        <a:t>Security</a:t>
                      </a:r>
                      <a:r>
                        <a:rPr lang="en-US" sz="1100" spc="-25" dirty="0">
                          <a:effectLst/>
                        </a:rPr>
                        <a:t> </a:t>
                      </a:r>
                      <a:r>
                        <a:rPr lang="en-US" sz="1100" dirty="0">
                          <a:effectLst/>
                        </a:rPr>
                        <a:t>plans</a:t>
                      </a:r>
                      <a:r>
                        <a:rPr lang="en-US" sz="1100" spc="-35" dirty="0">
                          <a:effectLst/>
                        </a:rPr>
                        <a:t> </a:t>
                      </a:r>
                      <a:r>
                        <a:rPr lang="en-US" sz="1100" dirty="0">
                          <a:effectLst/>
                        </a:rPr>
                        <a:t>and</a:t>
                      </a:r>
                      <a:r>
                        <a:rPr lang="en-US" sz="1100" spc="-30" dirty="0">
                          <a:effectLst/>
                        </a:rPr>
                        <a:t> </a:t>
                      </a:r>
                      <a:r>
                        <a:rPr lang="en-US" sz="1100" dirty="0">
                          <a:effectLst/>
                        </a:rPr>
                        <a:t>protocols</a:t>
                      </a:r>
                      <a:endParaRPr lang="en-US" sz="1100" spc="125" dirty="0">
                        <a:effectLst/>
                      </a:endParaRPr>
                    </a:p>
                    <a:p>
                      <a:pPr marL="342900" marR="0" lvl="0" indent="-225425">
                        <a:lnSpc>
                          <a:spcPct val="100000"/>
                        </a:lnSpc>
                        <a:spcBef>
                          <a:spcPts val="0"/>
                        </a:spcBef>
                        <a:spcAft>
                          <a:spcPts val="0"/>
                        </a:spcAft>
                        <a:buSzPts val="1000"/>
                        <a:buFont typeface="Courier New" panose="02070309020205020404" pitchFamily="49" charset="0"/>
                        <a:buChar char="­"/>
                        <a:tabLst>
                          <a:tab pos="168910" algn="l"/>
                        </a:tabLst>
                      </a:pPr>
                      <a:r>
                        <a:rPr lang="en-US" sz="1100" dirty="0">
                          <a:effectLst/>
                        </a:rPr>
                        <a:t>Emergency</a:t>
                      </a:r>
                      <a:r>
                        <a:rPr lang="en-US" sz="1100" spc="-30" dirty="0">
                          <a:effectLst/>
                        </a:rPr>
                        <a:t> </a:t>
                      </a:r>
                      <a:r>
                        <a:rPr lang="en-US" sz="1100" dirty="0">
                          <a:effectLst/>
                        </a:rPr>
                        <a:t>contingency</a:t>
                      </a:r>
                      <a:r>
                        <a:rPr lang="en-US" sz="1100" spc="-45" dirty="0">
                          <a:effectLst/>
                        </a:rPr>
                        <a:t> </a:t>
                      </a:r>
                      <a:r>
                        <a:rPr lang="en-US" sz="1100" dirty="0">
                          <a:effectLst/>
                        </a:rPr>
                        <a:t>plans</a:t>
                      </a:r>
                      <a:endParaRPr lang="en-US" sz="1100" spc="125" dirty="0">
                        <a:effectLst/>
                      </a:endParaRPr>
                    </a:p>
                    <a:p>
                      <a:pPr marL="342900" marR="0" lvl="0" indent="-225425">
                        <a:lnSpc>
                          <a:spcPct val="100000"/>
                        </a:lnSpc>
                        <a:spcBef>
                          <a:spcPts val="0"/>
                        </a:spcBef>
                        <a:spcAft>
                          <a:spcPts val="0"/>
                        </a:spcAft>
                        <a:buSzPts val="1000"/>
                        <a:buFont typeface="Courier New" panose="02070309020205020404" pitchFamily="49" charset="0"/>
                        <a:buChar char="­"/>
                        <a:tabLst>
                          <a:tab pos="168910" algn="l"/>
                        </a:tabLst>
                      </a:pPr>
                      <a:r>
                        <a:rPr lang="en-US" sz="1100" spc="125" dirty="0">
                          <a:effectLst/>
                        </a:rPr>
                        <a:t>E</a:t>
                      </a:r>
                      <a:r>
                        <a:rPr lang="en-US" sz="1100" dirty="0">
                          <a:effectLst/>
                        </a:rPr>
                        <a:t>vacuation/shelter</a:t>
                      </a:r>
                      <a:r>
                        <a:rPr lang="en-US" sz="1100" spc="-30" dirty="0">
                          <a:effectLst/>
                        </a:rPr>
                        <a:t> </a:t>
                      </a:r>
                      <a:r>
                        <a:rPr lang="en-US" sz="1100" dirty="0">
                          <a:effectLst/>
                        </a:rPr>
                        <a:t>in</a:t>
                      </a:r>
                      <a:r>
                        <a:rPr lang="en-US" sz="1100" spc="-40" dirty="0">
                          <a:effectLst/>
                        </a:rPr>
                        <a:t> </a:t>
                      </a:r>
                      <a:r>
                        <a:rPr lang="en-US" sz="1100" dirty="0">
                          <a:effectLst/>
                        </a:rPr>
                        <a:t>place plans</a:t>
                      </a:r>
                    </a:p>
                  </a:txBody>
                  <a:tcPr marL="0" marR="0" marT="0" marB="0"/>
                </a:tc>
                <a:extLst>
                  <a:ext uri="{0D108BD9-81ED-4DB2-BD59-A6C34878D82A}">
                    <a16:rowId xmlns:a16="http://schemas.microsoft.com/office/drawing/2014/main" val="947327608"/>
                  </a:ext>
                </a:extLst>
              </a:tr>
              <a:tr h="856013">
                <a:tc>
                  <a:txBody>
                    <a:bodyPr/>
                    <a:lstStyle/>
                    <a:p>
                      <a:pPr marL="66040" marR="439420">
                        <a:spcBef>
                          <a:spcPts val="0"/>
                        </a:spcBef>
                        <a:spcAft>
                          <a:spcPts val="0"/>
                        </a:spcAft>
                      </a:pPr>
                      <a:endParaRPr lang="en-US" sz="1200" dirty="0">
                        <a:effectLst/>
                      </a:endParaRPr>
                    </a:p>
                    <a:p>
                      <a:pPr marL="66040" marR="439420">
                        <a:spcBef>
                          <a:spcPts val="0"/>
                        </a:spcBef>
                        <a:spcAft>
                          <a:spcPts val="0"/>
                        </a:spcAft>
                      </a:pPr>
                      <a:r>
                        <a:rPr lang="en-US" sz="1200" dirty="0">
                          <a:effectLst/>
                        </a:rPr>
                        <a:t>Training</a:t>
                      </a:r>
                      <a:r>
                        <a:rPr lang="en-US" sz="1200" spc="-40" dirty="0">
                          <a:effectLst/>
                        </a:rPr>
                        <a:t> </a:t>
                      </a:r>
                      <a:r>
                        <a:rPr lang="en-US" sz="1200" dirty="0">
                          <a:effectLst/>
                        </a:rPr>
                        <a:t>&amp;</a:t>
                      </a:r>
                      <a:r>
                        <a:rPr lang="en-US" sz="1200" spc="105" dirty="0">
                          <a:effectLst/>
                        </a:rPr>
                        <a:t> </a:t>
                      </a:r>
                      <a:r>
                        <a:rPr lang="en-US" sz="1200" dirty="0">
                          <a:effectLst/>
                        </a:rPr>
                        <a:t>Awareness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225425">
                        <a:lnSpc>
                          <a:spcPts val="1220"/>
                        </a:lnSpc>
                        <a:spcBef>
                          <a:spcPts val="0"/>
                        </a:spcBef>
                        <a:spcAft>
                          <a:spcPts val="0"/>
                        </a:spcAft>
                        <a:buSzPts val="1000"/>
                        <a:buFont typeface="Symbol" panose="05050102010706020507" pitchFamily="18" charset="2"/>
                        <a:buChar char=""/>
                        <a:tabLst>
                          <a:tab pos="164465" algn="l"/>
                        </a:tabLst>
                      </a:pPr>
                      <a:r>
                        <a:rPr lang="en-US" sz="1000" b="1" dirty="0">
                          <a:effectLst/>
                        </a:rPr>
                        <a:t>Long Term Vulnerability Reduction</a:t>
                      </a:r>
                    </a:p>
                    <a:p>
                      <a:pPr marL="342900" marR="0" lvl="0" indent="-225425">
                        <a:lnSpc>
                          <a:spcPts val="1220"/>
                        </a:lnSpc>
                        <a:spcBef>
                          <a:spcPts val="0"/>
                        </a:spcBef>
                        <a:spcAft>
                          <a:spcPts val="0"/>
                        </a:spcAft>
                        <a:buSzPts val="1000"/>
                        <a:buFont typeface="Symbol" panose="05050102010706020507" pitchFamily="18" charset="2"/>
                        <a:buChar char=""/>
                        <a:tabLst>
                          <a:tab pos="164465" algn="l"/>
                        </a:tabLst>
                      </a:pPr>
                      <a:r>
                        <a:rPr lang="en-US" sz="1000" b="1" dirty="0">
                          <a:effectLst/>
                        </a:rPr>
                        <a:t>Public Information and Warning</a:t>
                      </a:r>
                    </a:p>
                  </a:txBody>
                  <a:tcPr marL="0" marR="0" marT="0" marB="0">
                    <a:solidFill>
                      <a:schemeClr val="accent5">
                        <a:lumMod val="40000"/>
                        <a:lumOff val="60000"/>
                      </a:schemeClr>
                    </a:solidFill>
                  </a:tcPr>
                </a:tc>
                <a:tc>
                  <a:txBody>
                    <a:bodyPr/>
                    <a:lstStyle/>
                    <a:p>
                      <a:pPr marL="342900" marR="0" lvl="0" indent="-225425">
                        <a:lnSpc>
                          <a:spcPts val="1215"/>
                        </a:lnSpc>
                        <a:spcBef>
                          <a:spcPts val="0"/>
                        </a:spcBef>
                        <a:spcAft>
                          <a:spcPts val="0"/>
                        </a:spcAft>
                        <a:buSzPts val="1000"/>
                        <a:buFont typeface="Symbol" panose="05050102010706020507" pitchFamily="18" charset="2"/>
                        <a:buChar char=""/>
                        <a:tabLst>
                          <a:tab pos="164465" algn="l"/>
                        </a:tabLst>
                      </a:pPr>
                      <a:r>
                        <a:rPr lang="en-US" sz="1200" b="1" dirty="0">
                          <a:effectLst/>
                        </a:rPr>
                        <a:t>Safety</a:t>
                      </a:r>
                      <a:r>
                        <a:rPr lang="en-US" sz="1200" b="1" spc="-30" dirty="0">
                          <a:effectLst/>
                        </a:rPr>
                        <a:t> </a:t>
                      </a:r>
                      <a:r>
                        <a:rPr lang="en-US" sz="1200" b="1" dirty="0">
                          <a:effectLst/>
                        </a:rPr>
                        <a:t>&amp; Security</a:t>
                      </a:r>
                      <a:endParaRPr lang="en-US" sz="1200" b="1"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marR="0" lvl="0" indent="-225425">
                        <a:lnSpc>
                          <a:spcPct val="100000"/>
                        </a:lnSpc>
                        <a:spcBef>
                          <a:spcPts val="0"/>
                        </a:spcBef>
                        <a:spcAft>
                          <a:spcPts val="0"/>
                        </a:spcAft>
                        <a:buSzPts val="1000"/>
                        <a:buFont typeface="Symbol" panose="05050102010706020507" pitchFamily="18" charset="2"/>
                        <a:buChar char=""/>
                        <a:tabLst>
                          <a:tab pos="168910" algn="l"/>
                        </a:tabLst>
                      </a:pPr>
                      <a:r>
                        <a:rPr lang="en-US" sz="1100" dirty="0">
                          <a:effectLst/>
                        </a:rPr>
                        <a:t>Active</a:t>
                      </a:r>
                      <a:r>
                        <a:rPr lang="en-US" sz="1100" spc="-45" dirty="0">
                          <a:effectLst/>
                        </a:rPr>
                        <a:t> </a:t>
                      </a:r>
                      <a:r>
                        <a:rPr lang="en-US" sz="1100" dirty="0">
                          <a:effectLst/>
                        </a:rPr>
                        <a:t>shooter</a:t>
                      </a:r>
                      <a:r>
                        <a:rPr lang="en-US" sz="1100" spc="-40" dirty="0">
                          <a:effectLst/>
                        </a:rPr>
                        <a:t> </a:t>
                      </a:r>
                      <a:r>
                        <a:rPr lang="en-US" sz="1100" spc="-5" dirty="0">
                          <a:effectLst/>
                        </a:rPr>
                        <a:t>training, </a:t>
                      </a:r>
                      <a:r>
                        <a:rPr lang="en-US" sz="1100" spc="-5" dirty="0">
                          <a:solidFill>
                            <a:srgbClr val="FFFF00"/>
                          </a:solidFill>
                          <a:effectLst/>
                        </a:rPr>
                        <a:t>including integrating the needs of persons with disabilities</a:t>
                      </a:r>
                      <a:endParaRPr lang="en-US" sz="1100" dirty="0">
                        <a:solidFill>
                          <a:srgbClr val="FFFF00"/>
                        </a:solidFill>
                        <a:effectLst/>
                      </a:endParaRPr>
                    </a:p>
                    <a:p>
                      <a:pPr marL="342900" marR="0" lvl="0" indent="-225425">
                        <a:lnSpc>
                          <a:spcPct val="100000"/>
                        </a:lnSpc>
                        <a:spcBef>
                          <a:spcPts val="0"/>
                        </a:spcBef>
                        <a:spcAft>
                          <a:spcPts val="0"/>
                        </a:spcAft>
                        <a:buSzPts val="1000"/>
                        <a:buFont typeface="Symbol" panose="05050102010706020507" pitchFamily="18" charset="2"/>
                        <a:buChar char=""/>
                        <a:tabLst>
                          <a:tab pos="168910" algn="l"/>
                        </a:tabLst>
                      </a:pPr>
                      <a:r>
                        <a:rPr lang="en-US" sz="1100" dirty="0">
                          <a:effectLst/>
                        </a:rPr>
                        <a:t>Security</a:t>
                      </a:r>
                      <a:r>
                        <a:rPr lang="en-US" sz="1100" spc="-40" dirty="0">
                          <a:effectLst/>
                        </a:rPr>
                        <a:t> </a:t>
                      </a:r>
                      <a:r>
                        <a:rPr lang="en-US" sz="1100" dirty="0">
                          <a:effectLst/>
                        </a:rPr>
                        <a:t>training</a:t>
                      </a:r>
                      <a:r>
                        <a:rPr lang="en-US" sz="1100" spc="-45" dirty="0">
                          <a:effectLst/>
                        </a:rPr>
                        <a:t> </a:t>
                      </a:r>
                      <a:r>
                        <a:rPr lang="en-US" sz="1100" dirty="0">
                          <a:effectLst/>
                        </a:rPr>
                        <a:t>for</a:t>
                      </a:r>
                      <a:r>
                        <a:rPr lang="en-US" sz="1100" spc="-40" dirty="0">
                          <a:effectLst/>
                        </a:rPr>
                        <a:t> </a:t>
                      </a:r>
                      <a:r>
                        <a:rPr lang="en-US" sz="1100" spc="-5" dirty="0">
                          <a:effectLst/>
                        </a:rPr>
                        <a:t>employees</a:t>
                      </a:r>
                      <a:endParaRPr lang="en-US" sz="1100" dirty="0">
                        <a:effectLst/>
                      </a:endParaRPr>
                    </a:p>
                    <a:p>
                      <a:pPr marL="342900" marR="191135" lvl="0" indent="-225425">
                        <a:lnSpc>
                          <a:spcPct val="100000"/>
                        </a:lnSpc>
                        <a:spcBef>
                          <a:spcPts val="0"/>
                        </a:spcBef>
                        <a:spcAft>
                          <a:spcPts val="0"/>
                        </a:spcAft>
                        <a:buSzPts val="1000"/>
                        <a:buFont typeface="Symbol" panose="05050102010706020507" pitchFamily="18" charset="2"/>
                        <a:buChar char=""/>
                        <a:tabLst>
                          <a:tab pos="168910" algn="l"/>
                        </a:tabLst>
                      </a:pPr>
                      <a:r>
                        <a:rPr lang="en-US" sz="1100" dirty="0">
                          <a:effectLst/>
                        </a:rPr>
                        <a:t>Public</a:t>
                      </a:r>
                      <a:r>
                        <a:rPr lang="en-US" sz="1100" spc="-125" dirty="0">
                          <a:effectLst/>
                        </a:rPr>
                        <a:t> </a:t>
                      </a:r>
                      <a:r>
                        <a:rPr lang="en-US" sz="1100" dirty="0">
                          <a:effectLst/>
                        </a:rPr>
                        <a:t>awareness/preparedness</a:t>
                      </a:r>
                      <a:r>
                        <a:rPr lang="en-US" sz="1100" spc="110" dirty="0">
                          <a:effectLst/>
                        </a:rPr>
                        <a:t> </a:t>
                      </a:r>
                      <a:r>
                        <a:rPr lang="en-US" sz="1100" dirty="0">
                          <a:effectLst/>
                        </a:rPr>
                        <a:t>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20804452"/>
                  </a:ext>
                </a:extLst>
              </a:tr>
              <a:tr h="548419">
                <a:tc>
                  <a:txBody>
                    <a:bodyPr/>
                    <a:lstStyle/>
                    <a:p>
                      <a:pPr marL="66040" marR="0">
                        <a:spcBef>
                          <a:spcPts val="0"/>
                        </a:spcBef>
                        <a:spcAft>
                          <a:spcPts val="0"/>
                        </a:spcAft>
                      </a:pPr>
                      <a:endParaRPr lang="en-US" sz="1200" dirty="0">
                        <a:effectLst/>
                      </a:endParaRPr>
                    </a:p>
                    <a:p>
                      <a:pPr marL="66040" marR="0">
                        <a:spcBef>
                          <a:spcPts val="0"/>
                        </a:spcBef>
                        <a:spcAft>
                          <a:spcPts val="0"/>
                        </a:spcAft>
                      </a:pPr>
                      <a:r>
                        <a:rPr lang="en-US" sz="1200" dirty="0">
                          <a:effectLst/>
                        </a:rPr>
                        <a:t>Exercises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0" lvl="0" indent="-225425">
                        <a:spcBef>
                          <a:spcPts val="0"/>
                        </a:spcBef>
                        <a:spcAft>
                          <a:spcPts val="0"/>
                        </a:spcAft>
                        <a:buSzPts val="1000"/>
                        <a:buFont typeface="Symbol" panose="05050102010706020507" pitchFamily="18" charset="2"/>
                        <a:buChar char=""/>
                        <a:tabLst>
                          <a:tab pos="164465" algn="l"/>
                        </a:tabLst>
                      </a:pPr>
                      <a:r>
                        <a:rPr lang="en-US" sz="1000" dirty="0">
                          <a:solidFill>
                            <a:schemeClr val="tx1"/>
                          </a:solidFill>
                          <a:effectLst/>
                        </a:rPr>
                        <a:t>Long-term</a:t>
                      </a:r>
                      <a:r>
                        <a:rPr lang="en-US" sz="1000" spc="-65" dirty="0">
                          <a:solidFill>
                            <a:schemeClr val="tx1"/>
                          </a:solidFill>
                          <a:effectLst/>
                        </a:rPr>
                        <a:t> </a:t>
                      </a:r>
                      <a:r>
                        <a:rPr lang="en-US" sz="1000" dirty="0">
                          <a:solidFill>
                            <a:schemeClr val="tx1"/>
                          </a:solidFill>
                          <a:effectLst/>
                        </a:rPr>
                        <a:t>vulnerability</a:t>
                      </a:r>
                      <a:r>
                        <a:rPr lang="en-US" sz="1000" spc="-60" dirty="0">
                          <a:solidFill>
                            <a:schemeClr val="tx1"/>
                          </a:solidFill>
                          <a:effectLst/>
                        </a:rPr>
                        <a:t> </a:t>
                      </a:r>
                      <a:r>
                        <a:rPr lang="en-US" sz="1000" spc="-5" dirty="0">
                          <a:solidFill>
                            <a:schemeClr val="tx1"/>
                          </a:solidFill>
                          <a:effectLst/>
                        </a:rPr>
                        <a:t>reduction</a:t>
                      </a:r>
                      <a:endParaRPr lang="en-US" sz="1000" dirty="0">
                        <a:solidFill>
                          <a:schemeClr val="tx1"/>
                        </a:solidFill>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solidFill>
                      <a:schemeClr val="accent5">
                        <a:lumMod val="40000"/>
                        <a:lumOff val="60000"/>
                      </a:schemeClr>
                    </a:solidFill>
                  </a:tcPr>
                </a:tc>
                <a:tc>
                  <a:txBody>
                    <a:bodyPr/>
                    <a:lstStyle/>
                    <a:p>
                      <a:pPr marL="342900" marR="0" lvl="0" indent="-225425">
                        <a:lnSpc>
                          <a:spcPts val="1215"/>
                        </a:lnSpc>
                        <a:spcBef>
                          <a:spcPts val="0"/>
                        </a:spcBef>
                        <a:spcAft>
                          <a:spcPts val="0"/>
                        </a:spcAft>
                        <a:buSzPts val="1000"/>
                        <a:buFont typeface="Symbol" panose="05050102010706020507" pitchFamily="18" charset="2"/>
                        <a:buChar char=""/>
                        <a:tabLst>
                          <a:tab pos="164465" algn="l"/>
                        </a:tabLst>
                      </a:pPr>
                      <a:r>
                        <a:rPr lang="en-US" sz="1200" b="1" dirty="0">
                          <a:solidFill>
                            <a:schemeClr val="tx1"/>
                          </a:solidFill>
                          <a:effectLst/>
                        </a:rPr>
                        <a:t>Safety</a:t>
                      </a:r>
                      <a:r>
                        <a:rPr lang="en-US" sz="1200" b="1" spc="-30" dirty="0">
                          <a:solidFill>
                            <a:schemeClr val="tx1"/>
                          </a:solidFill>
                          <a:effectLst/>
                        </a:rPr>
                        <a:t> </a:t>
                      </a:r>
                      <a:r>
                        <a:rPr lang="en-US" sz="1200" b="1" dirty="0">
                          <a:solidFill>
                            <a:schemeClr val="tx1"/>
                          </a:solidFill>
                          <a:effectLst/>
                        </a:rPr>
                        <a:t>&amp; Security</a:t>
                      </a:r>
                      <a:endParaRPr lang="en-US" sz="1200" b="1" dirty="0">
                        <a:solidFill>
                          <a:schemeClr val="tx1"/>
                        </a:solidFill>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solidFill>
                      <a:schemeClr val="accent1">
                        <a:lumMod val="40000"/>
                        <a:lumOff val="60000"/>
                      </a:schemeClr>
                    </a:solidFill>
                  </a:tcPr>
                </a:tc>
                <a:tc>
                  <a:txBody>
                    <a:bodyPr/>
                    <a:lstStyle/>
                    <a:p>
                      <a:pPr marL="342900" marR="0" lvl="0" indent="-225425">
                        <a:spcBef>
                          <a:spcPts val="0"/>
                        </a:spcBef>
                        <a:spcAft>
                          <a:spcPts val="0"/>
                        </a:spcAft>
                        <a:buSzPts val="1000"/>
                        <a:buFont typeface="Symbol" panose="05050102010706020507" pitchFamily="18" charset="2"/>
                        <a:buChar char=""/>
                        <a:tabLst>
                          <a:tab pos="164465" algn="l"/>
                        </a:tabLst>
                      </a:pPr>
                      <a:r>
                        <a:rPr lang="en-US" sz="1100" dirty="0">
                          <a:effectLst/>
                        </a:rPr>
                        <a:t>Response</a:t>
                      </a:r>
                      <a:r>
                        <a:rPr lang="en-US" sz="1100" spc="-75" dirty="0">
                          <a:effectLst/>
                        </a:rPr>
                        <a:t> </a:t>
                      </a:r>
                      <a:r>
                        <a:rPr lang="en-US" sz="1100" dirty="0">
                          <a:effectLst/>
                        </a:rPr>
                        <a:t>exercises</a:t>
                      </a:r>
                      <a:endParaRPr lang="en-US" sz="1100" dirty="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tc>
                <a:extLst>
                  <a:ext uri="{0D108BD9-81ED-4DB2-BD59-A6C34878D82A}">
                    <a16:rowId xmlns:a16="http://schemas.microsoft.com/office/drawing/2014/main" val="3977235859"/>
                  </a:ext>
                </a:extLst>
              </a:tr>
            </a:tbl>
          </a:graphicData>
        </a:graphic>
      </p:graphicFrame>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57200" y="113871"/>
            <a:ext cx="8229600" cy="535082"/>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379815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11</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219200"/>
            <a:ext cx="8229600" cy="5029200"/>
          </a:xfrm>
        </p:spPr>
        <p:txBody>
          <a:bodyPr>
            <a:normAutofit lnSpcReduction="10000"/>
          </a:bodyPr>
          <a:lstStyle/>
          <a:p>
            <a:pPr marL="0" indent="0" algn="ctr">
              <a:spcAft>
                <a:spcPts val="800"/>
              </a:spcAft>
              <a:buNone/>
            </a:pPr>
            <a:r>
              <a:rPr lang="en-US" b="1" dirty="0"/>
              <a:t>ALLOWABLE COSTS</a:t>
            </a:r>
            <a:endParaRPr lang="en-US" dirty="0"/>
          </a:p>
          <a:p>
            <a:pPr lvl="0">
              <a:spcBef>
                <a:spcPts val="600"/>
              </a:spcBef>
            </a:pPr>
            <a:r>
              <a:rPr lang="en-US" sz="1900" b="1" dirty="0"/>
              <a:t>Management and Administration </a:t>
            </a:r>
            <a:r>
              <a:rPr lang="en-US" sz="1900" dirty="0"/>
              <a:t>(M&amp;A) Costs up to 5% of sub-grant award are allowed.</a:t>
            </a:r>
          </a:p>
          <a:p>
            <a:pPr lvl="1">
              <a:spcBef>
                <a:spcPts val="0"/>
              </a:spcBef>
            </a:pPr>
            <a:r>
              <a:rPr lang="en-US" sz="1900" dirty="0"/>
              <a:t>Internal payroll policies and procedures are subject to review.</a:t>
            </a:r>
          </a:p>
          <a:p>
            <a:pPr lvl="1">
              <a:spcBef>
                <a:spcPts val="0"/>
              </a:spcBef>
              <a:spcAft>
                <a:spcPts val="600"/>
              </a:spcAft>
            </a:pPr>
            <a:r>
              <a:rPr lang="en-US" sz="1900" dirty="0"/>
              <a:t>Authorized Officials acting as Project Managers </a:t>
            </a:r>
            <a:r>
              <a:rPr lang="en-US" sz="1900" u="sng" dirty="0"/>
              <a:t>cannot</a:t>
            </a:r>
            <a:r>
              <a:rPr lang="en-US" sz="1900" dirty="0"/>
              <a:t> attest for own time.</a:t>
            </a:r>
          </a:p>
          <a:p>
            <a:pPr lvl="0">
              <a:spcBef>
                <a:spcPts val="0"/>
              </a:spcBef>
              <a:spcAft>
                <a:spcPts val="600"/>
              </a:spcAft>
            </a:pPr>
            <a:r>
              <a:rPr lang="en-US" sz="1900" b="1" dirty="0"/>
              <a:t>Planning </a:t>
            </a:r>
            <a:r>
              <a:rPr lang="en-US" sz="1900" dirty="0"/>
              <a:t>activities related to the development of plans such as Response Plans, Continuity of Operations.</a:t>
            </a:r>
          </a:p>
          <a:p>
            <a:pPr lvl="0">
              <a:spcBef>
                <a:spcPts val="0"/>
              </a:spcBef>
              <a:spcAft>
                <a:spcPts val="600"/>
              </a:spcAft>
            </a:pPr>
            <a:r>
              <a:rPr lang="en-US" sz="1900" b="1" dirty="0"/>
              <a:t>Equipment</a:t>
            </a:r>
            <a:r>
              <a:rPr lang="en-US" sz="1900" dirty="0"/>
              <a:t> costs for access control equipment, surveillance, physical protective measures.</a:t>
            </a:r>
          </a:p>
          <a:p>
            <a:pPr lvl="0">
              <a:spcBef>
                <a:spcPts val="0"/>
              </a:spcBef>
              <a:spcAft>
                <a:spcPts val="600"/>
              </a:spcAft>
            </a:pPr>
            <a:r>
              <a:rPr lang="en-US" sz="1900" b="1" dirty="0"/>
              <a:t>Training</a:t>
            </a:r>
            <a:r>
              <a:rPr lang="en-US" sz="1900" dirty="0"/>
              <a:t> </a:t>
            </a:r>
            <a:r>
              <a:rPr lang="en-US" sz="1900" b="1" dirty="0"/>
              <a:t>and Exercises </a:t>
            </a:r>
            <a:r>
              <a:rPr lang="en-US" sz="1900" dirty="0"/>
              <a:t>(security-related) costs are allowed.</a:t>
            </a:r>
          </a:p>
          <a:p>
            <a:pPr lvl="0">
              <a:spcBef>
                <a:spcPts val="0"/>
              </a:spcBef>
              <a:spcAft>
                <a:spcPts val="600"/>
              </a:spcAft>
            </a:pPr>
            <a:r>
              <a:rPr lang="en-US" sz="1900" b="1" dirty="0"/>
              <a:t>Allowable training topics</a:t>
            </a:r>
            <a:r>
              <a:rPr lang="en-US" sz="1900" dirty="0"/>
              <a:t>: physical security, target hardening, terrorism awareness/employee preparedness, active shooter.</a:t>
            </a:r>
          </a:p>
          <a:p>
            <a:pPr lvl="0">
              <a:spcBef>
                <a:spcPts val="0"/>
              </a:spcBef>
              <a:spcAft>
                <a:spcPts val="600"/>
              </a:spcAft>
            </a:pPr>
            <a:r>
              <a:rPr lang="en-US" sz="1900" b="1" dirty="0"/>
              <a:t>Maintenance &amp; Sustainment </a:t>
            </a:r>
            <a:r>
              <a:rPr lang="en-US" sz="1900" dirty="0"/>
              <a:t>related costs such as maintenance contracts, warranties, repair or replacement costs, upgrades, user fees, as defined in DHS/FEMA Policy FP 205-402-125-1.</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92966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F82F3-8786-4E04-BAD1-9A74D1319568}"/>
              </a:ext>
            </a:extLst>
          </p:cNvPr>
          <p:cNvSpPr>
            <a:spLocks noGrp="1"/>
          </p:cNvSpPr>
          <p:nvPr>
            <p:ph type="title"/>
          </p:nvPr>
        </p:nvSpPr>
        <p:spPr>
          <a:xfrm>
            <a:off x="457200" y="274638"/>
            <a:ext cx="8229600" cy="563562"/>
          </a:xfrm>
        </p:spPr>
        <p:txBody>
          <a:bodyPr>
            <a:normAutofit fontScale="90000"/>
          </a:bodyPr>
          <a:lstStyle/>
          <a:p>
            <a:r>
              <a:rPr lang="en-US" sz="3600" dirty="0"/>
              <a:t>Allowable Costs – AEL &amp; Other</a:t>
            </a:r>
          </a:p>
        </p:txBody>
      </p:sp>
      <p:sp>
        <p:nvSpPr>
          <p:cNvPr id="6" name="Content Placeholder 5">
            <a:extLst>
              <a:ext uri="{FF2B5EF4-FFF2-40B4-BE49-F238E27FC236}">
                <a16:creationId xmlns:a16="http://schemas.microsoft.com/office/drawing/2014/main" id="{BF1C6A9F-F350-4811-A41A-7C521EF3D8B6}"/>
              </a:ext>
            </a:extLst>
          </p:cNvPr>
          <p:cNvSpPr>
            <a:spLocks noGrp="1"/>
          </p:cNvSpPr>
          <p:nvPr>
            <p:ph sz="half" idx="1"/>
          </p:nvPr>
        </p:nvSpPr>
        <p:spPr>
          <a:xfrm>
            <a:off x="457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14CI-00-COOP: System, Information Technology Contingency Operations</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14EX-00-BCAN: Receptacles, Trash, Blast-Resistant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14EX-00-BSIR: Systems, Building, Blast/Shock/Impact 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14SW-01-ALRM: Systems/Sensors, Alarm</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14SW-01-DOOR: Doors and Gates, Impact Resistant</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14SW-01-LITE: Lighting, Area, Fixed</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14SW-01-PACS: System, Physical Access Control</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14SW-01-SIDP: Systems, Personnel Identification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14SW-01-SIDV: Systems, Vehicle Identification</a:t>
            </a: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6D365442-5953-4FCD-8810-00DB84101F2F}"/>
              </a:ext>
            </a:extLst>
          </p:cNvPr>
          <p:cNvSpPr>
            <a:spLocks noGrp="1"/>
          </p:cNvSpPr>
          <p:nvPr>
            <p:ph sz="half" idx="2"/>
          </p:nvPr>
        </p:nvSpPr>
        <p:spPr>
          <a:xfrm>
            <a:off x="4648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14SW-01-SNSR: Sensors/Alarms, System and Infrastructure Monitoring, Standalone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14SW-01-VIDA: Systems, Video Assessment, Security</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14SW-01-WALL: Barriers: Fences; Jersey Walls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15SC-00-PPSS: Systems, Personnel/Package Screening</a:t>
            </a:r>
          </a:p>
          <a:p>
            <a:pPr>
              <a:spcBef>
                <a:spcPts val="0"/>
              </a:spcBef>
              <a:spcAft>
                <a:spcPts val="60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Contract Security: Private Contract Security Personnel/Guards</a:t>
            </a:r>
          </a:p>
          <a:p>
            <a:pPr>
              <a:spcBef>
                <a:spcPts val="0"/>
              </a:spcBef>
              <a:spcAft>
                <a:spcPts val="600"/>
              </a:spcAft>
            </a:pPr>
            <a:r>
              <a:rPr lang="en-US" sz="1600" b="1" i="1" dirty="0">
                <a:effectLst/>
                <a:latin typeface="Calibri" panose="020F0502020204030204" pitchFamily="34" charset="0"/>
                <a:ea typeface="Calibri" panose="020F0502020204030204" pitchFamily="34" charset="0"/>
                <a:cs typeface="Times New Roman" panose="02020603050405020304" pitchFamily="18" charset="0"/>
              </a:rPr>
              <a:t>M&amp;A: Management and Administration</a:t>
            </a:r>
          </a:p>
          <a:p>
            <a:pPr>
              <a:spcBef>
                <a:spcPts val="0"/>
              </a:spcBef>
              <a:spcAft>
                <a:spcPts val="6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Planning</a:t>
            </a:r>
          </a:p>
          <a:p>
            <a:pPr>
              <a:spcBef>
                <a:spcPts val="0"/>
              </a:spcBef>
              <a:spcAft>
                <a:spcPts val="6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Exercise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299E450-DC40-421A-8C6A-6B2622688419}"/>
              </a:ext>
            </a:extLst>
          </p:cNvPr>
          <p:cNvSpPr>
            <a:spLocks noGrp="1"/>
          </p:cNvSpPr>
          <p:nvPr>
            <p:ph type="sldNum" sz="quarter" idx="12"/>
          </p:nvPr>
        </p:nvSpPr>
        <p:spPr/>
        <p:txBody>
          <a:bodyPr/>
          <a:lstStyle/>
          <a:p>
            <a:fld id="{596AF2E0-91DA-4931-862E-4AFFCAA2E86C}" type="slidenum">
              <a:rPr lang="en-US" smtClean="0"/>
              <a:pPr/>
              <a:t>12</a:t>
            </a:fld>
            <a:endParaRPr lang="en-US" dirty="0"/>
          </a:p>
        </p:txBody>
      </p:sp>
    </p:spTree>
    <p:extLst>
      <p:ext uri="{BB962C8B-B14F-4D97-AF65-F5344CB8AC3E}">
        <p14:creationId xmlns:p14="http://schemas.microsoft.com/office/powerpoint/2010/main" val="42374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FF82F3-8786-4E04-BAD1-9A74D1319568}"/>
              </a:ext>
            </a:extLst>
          </p:cNvPr>
          <p:cNvSpPr>
            <a:spLocks noGrp="1"/>
          </p:cNvSpPr>
          <p:nvPr>
            <p:ph type="title"/>
          </p:nvPr>
        </p:nvSpPr>
        <p:spPr>
          <a:xfrm>
            <a:off x="457200" y="274638"/>
            <a:ext cx="8229600" cy="563562"/>
          </a:xfrm>
        </p:spPr>
        <p:txBody>
          <a:bodyPr>
            <a:normAutofit fontScale="90000"/>
          </a:bodyPr>
          <a:lstStyle/>
          <a:p>
            <a:r>
              <a:rPr lang="en-US" sz="3600" dirty="0"/>
              <a:t>Allowable Costs – AEL &amp; Other (cont’d)</a:t>
            </a:r>
          </a:p>
        </p:txBody>
      </p:sp>
      <p:sp>
        <p:nvSpPr>
          <p:cNvPr id="6" name="Content Placeholder 5">
            <a:extLst>
              <a:ext uri="{FF2B5EF4-FFF2-40B4-BE49-F238E27FC236}">
                <a16:creationId xmlns:a16="http://schemas.microsoft.com/office/drawing/2014/main" id="{BF1C6A9F-F350-4811-A41A-7C521EF3D8B6}"/>
              </a:ext>
            </a:extLst>
          </p:cNvPr>
          <p:cNvSpPr>
            <a:spLocks noGrp="1"/>
          </p:cNvSpPr>
          <p:nvPr>
            <p:ph sz="half" idx="1"/>
          </p:nvPr>
        </p:nvSpPr>
        <p:spPr>
          <a:xfrm>
            <a:off x="457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03OE-03-MEGA: System, Public Address, Handheld or Mobile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04AP-05-CRED: System, Credentialing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04AP-09-ALRT: Systems, Public Notification and Warning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04AP-11-SAAS: Applications, Software as a Service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05AU-00-TOKN: System, Remote Authentication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05EN-00-ECRP: Software, Encryption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05HS-00-MALW: Software, Malware/Anti-Virus 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05HS-00-PFWL: System, Personal Firewall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05NP-00-FWAL: Firewall, Network</a:t>
            </a:r>
          </a:p>
          <a:p>
            <a:pPr>
              <a:spcBef>
                <a:spcPts val="0"/>
              </a:spcBef>
              <a:spcAft>
                <a:spcPts val="6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Content Placeholder 6">
            <a:extLst>
              <a:ext uri="{FF2B5EF4-FFF2-40B4-BE49-F238E27FC236}">
                <a16:creationId xmlns:a16="http://schemas.microsoft.com/office/drawing/2014/main" id="{6D365442-5953-4FCD-8810-00DB84101F2F}"/>
              </a:ext>
            </a:extLst>
          </p:cNvPr>
          <p:cNvSpPr>
            <a:spLocks noGrp="1"/>
          </p:cNvSpPr>
          <p:nvPr>
            <p:ph sz="half" idx="2"/>
          </p:nvPr>
        </p:nvSpPr>
        <p:spPr>
          <a:xfrm>
            <a:off x="4648200" y="1371600"/>
            <a:ext cx="4038600" cy="4754563"/>
          </a:xfrm>
        </p:spPr>
        <p:txBody>
          <a:bodyPr/>
          <a:lstStyle/>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05NP-00-IDPS: System, Intrusion Detection/Prevention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06CP-01-PORT: Radio, Portable</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06CC-02-PAGE: Services/Systems, Paging</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06CP-03-ICOM: Intercom</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06CP-03-PRAC: Accessories, Portable Radio</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10GE-00-GENR: Generators</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13IT-00-ALRT: System, Alert/Notification</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21GN-00-INST: Installation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21GN-00-STAX: Sales Tax</a:t>
            </a:r>
          </a:p>
          <a:p>
            <a:pPr>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21GN-00-TRNG: Training</a:t>
            </a: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299E450-DC40-421A-8C6A-6B2622688419}"/>
              </a:ext>
            </a:extLst>
          </p:cNvPr>
          <p:cNvSpPr>
            <a:spLocks noGrp="1"/>
          </p:cNvSpPr>
          <p:nvPr>
            <p:ph type="sldNum" sz="quarter" idx="12"/>
          </p:nvPr>
        </p:nvSpPr>
        <p:spPr/>
        <p:txBody>
          <a:bodyPr/>
          <a:lstStyle/>
          <a:p>
            <a:fld id="{596AF2E0-91DA-4931-862E-4AFFCAA2E86C}" type="slidenum">
              <a:rPr lang="en-US" smtClean="0"/>
              <a:pPr/>
              <a:t>13</a:t>
            </a:fld>
            <a:endParaRPr lang="en-US" dirty="0"/>
          </a:p>
        </p:txBody>
      </p:sp>
    </p:spTree>
    <p:extLst>
      <p:ext uri="{BB962C8B-B14F-4D97-AF65-F5344CB8AC3E}">
        <p14:creationId xmlns:p14="http://schemas.microsoft.com/office/powerpoint/2010/main" val="75504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14</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066800"/>
            <a:ext cx="8229600" cy="5105400"/>
          </a:xfrm>
        </p:spPr>
        <p:txBody>
          <a:bodyPr>
            <a:normAutofit/>
          </a:bodyPr>
          <a:lstStyle/>
          <a:p>
            <a:pPr marL="0" indent="0" algn="ctr">
              <a:buNone/>
            </a:pPr>
            <a:r>
              <a:rPr lang="en-US" b="1" dirty="0"/>
              <a:t>UNALLOWABLE COSTS</a:t>
            </a:r>
            <a:endParaRPr lang="en-US" dirty="0"/>
          </a:p>
          <a:p>
            <a:pPr lvl="0">
              <a:lnSpc>
                <a:spcPct val="120000"/>
              </a:lnSpc>
              <a:spcBef>
                <a:spcPts val="0"/>
              </a:spcBef>
              <a:spcAft>
                <a:spcPts val="600"/>
              </a:spcAft>
            </a:pPr>
            <a:endParaRPr lang="en-US" sz="1700" b="1" dirty="0"/>
          </a:p>
          <a:p>
            <a:pPr lvl="0">
              <a:lnSpc>
                <a:spcPct val="120000"/>
              </a:lnSpc>
              <a:spcBef>
                <a:spcPts val="0"/>
              </a:spcBef>
              <a:spcAft>
                <a:spcPts val="1200"/>
              </a:spcAft>
            </a:pPr>
            <a:r>
              <a:rPr lang="en-US" dirty="0"/>
              <a:t>Organization related costs are </a:t>
            </a:r>
            <a:r>
              <a:rPr lang="en-US" u="sng" dirty="0"/>
              <a:t>not allowed</a:t>
            </a:r>
            <a:endParaRPr lang="en-US" dirty="0"/>
          </a:p>
          <a:p>
            <a:pPr lvl="0">
              <a:lnSpc>
                <a:spcPct val="120000"/>
              </a:lnSpc>
              <a:spcBef>
                <a:spcPts val="0"/>
              </a:spcBef>
              <a:spcAft>
                <a:spcPts val="1200"/>
              </a:spcAft>
            </a:pPr>
            <a:r>
              <a:rPr lang="en-US" dirty="0"/>
              <a:t>Travel costs are </a:t>
            </a:r>
            <a:r>
              <a:rPr lang="en-US" u="sng" dirty="0"/>
              <a:t>not allowed</a:t>
            </a:r>
            <a:endParaRPr lang="en-US" dirty="0"/>
          </a:p>
          <a:p>
            <a:pPr lvl="0">
              <a:lnSpc>
                <a:spcPct val="120000"/>
              </a:lnSpc>
              <a:spcBef>
                <a:spcPts val="0"/>
              </a:spcBef>
              <a:spcAft>
                <a:spcPts val="1200"/>
              </a:spcAft>
            </a:pPr>
            <a:r>
              <a:rPr lang="en-US" dirty="0"/>
              <a:t>Operational Overtime costs are </a:t>
            </a:r>
            <a:r>
              <a:rPr lang="en-US" u="sng" dirty="0"/>
              <a:t>not allowed</a:t>
            </a:r>
            <a:endParaRPr lang="en-US" dirty="0"/>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97586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15</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029200"/>
          </a:xfrm>
        </p:spPr>
        <p:txBody>
          <a:bodyPr>
            <a:normAutofit lnSpcReduction="10000"/>
          </a:bodyPr>
          <a:lstStyle/>
          <a:p>
            <a:pPr marL="0" indent="0" algn="ctr">
              <a:spcAft>
                <a:spcPts val="1200"/>
              </a:spcAft>
              <a:buNone/>
            </a:pPr>
            <a:r>
              <a:rPr lang="en-US" b="1" dirty="0"/>
              <a:t>APPLICATION PROCESS/PREPARATION</a:t>
            </a:r>
            <a:endParaRPr lang="en-US" sz="1700" b="1" dirty="0"/>
          </a:p>
          <a:p>
            <a:pPr lvl="0">
              <a:lnSpc>
                <a:spcPct val="120000"/>
              </a:lnSpc>
              <a:spcBef>
                <a:spcPts val="0"/>
              </a:spcBef>
              <a:spcAft>
                <a:spcPts val="600"/>
              </a:spcAft>
            </a:pPr>
            <a:r>
              <a:rPr lang="en-US" sz="2300" b="1" dirty="0"/>
              <a:t>Investment Justification Template</a:t>
            </a:r>
          </a:p>
          <a:p>
            <a:pPr lvl="0">
              <a:lnSpc>
                <a:spcPct val="120000"/>
              </a:lnSpc>
              <a:spcBef>
                <a:spcPts val="0"/>
              </a:spcBef>
              <a:spcAft>
                <a:spcPts val="600"/>
              </a:spcAft>
            </a:pPr>
            <a:r>
              <a:rPr lang="en-US" sz="2300" b="1" dirty="0"/>
              <a:t>Vulnerability and Risk Assessment</a:t>
            </a:r>
            <a:r>
              <a:rPr lang="en-US" sz="2300" dirty="0"/>
              <a:t> - Submit with the application.</a:t>
            </a:r>
          </a:p>
          <a:p>
            <a:pPr lvl="0">
              <a:lnSpc>
                <a:spcPct val="120000"/>
              </a:lnSpc>
              <a:spcBef>
                <a:spcPts val="0"/>
              </a:spcBef>
              <a:spcAft>
                <a:spcPts val="600"/>
              </a:spcAft>
            </a:pPr>
            <a:r>
              <a:rPr lang="en-US" sz="2300" b="1" dirty="0"/>
              <a:t>Mission Statement</a:t>
            </a:r>
            <a:r>
              <a:rPr lang="en-US" sz="2300" dirty="0"/>
              <a:t> - Submit with the application.</a:t>
            </a:r>
          </a:p>
          <a:p>
            <a:pPr lvl="0">
              <a:lnSpc>
                <a:spcPct val="120000"/>
              </a:lnSpc>
              <a:spcBef>
                <a:spcPts val="0"/>
              </a:spcBef>
              <a:spcAft>
                <a:spcPts val="600"/>
              </a:spcAft>
            </a:pPr>
            <a:r>
              <a:rPr lang="en-US" sz="2300" b="1" dirty="0"/>
              <a:t>All applications must be submitted to RIEMA by 1:00 PM on </a:t>
            </a:r>
            <a:r>
              <a:rPr lang="en-US" sz="2300" b="1" dirty="0">
                <a:highlight>
                  <a:srgbClr val="FFFF00"/>
                </a:highlight>
              </a:rPr>
              <a:t>TBD. </a:t>
            </a:r>
          </a:p>
          <a:p>
            <a:pPr lvl="0">
              <a:lnSpc>
                <a:spcPct val="120000"/>
              </a:lnSpc>
              <a:spcBef>
                <a:spcPts val="0"/>
              </a:spcBef>
              <a:spcAft>
                <a:spcPts val="600"/>
              </a:spcAft>
            </a:pPr>
            <a:r>
              <a:rPr lang="en-US" sz="2300" dirty="0"/>
              <a:t>RIEMA submits all applications to the Department of Homeland Security for federal review, final scoring and award decisions.</a:t>
            </a:r>
          </a:p>
          <a:p>
            <a:pPr lvl="0">
              <a:lnSpc>
                <a:spcPct val="120000"/>
              </a:lnSpc>
              <a:spcBef>
                <a:spcPts val="0"/>
              </a:spcBef>
              <a:spcAft>
                <a:spcPts val="600"/>
              </a:spcAft>
            </a:pPr>
            <a:r>
              <a:rPr lang="en-US" sz="2300" dirty="0"/>
              <a:t>Department of Homeland Security makes final award decisions in September of 2023.</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275357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DA66-104A-47D3-ABA4-F6776B6F42C9}"/>
              </a:ext>
            </a:extLst>
          </p:cNvPr>
          <p:cNvSpPr>
            <a:spLocks noGrp="1"/>
          </p:cNvSpPr>
          <p:nvPr>
            <p:ph type="title"/>
          </p:nvPr>
        </p:nvSpPr>
        <p:spPr/>
        <p:txBody>
          <a:bodyPr>
            <a:normAutofit/>
          </a:bodyPr>
          <a:lstStyle/>
          <a:p>
            <a:r>
              <a:rPr lang="en-US" sz="3600" dirty="0"/>
              <a:t>2023 Nonprofit Security Grant Program</a:t>
            </a:r>
          </a:p>
        </p:txBody>
      </p:sp>
      <p:sp>
        <p:nvSpPr>
          <p:cNvPr id="3" name="Content Placeholder 2">
            <a:extLst>
              <a:ext uri="{FF2B5EF4-FFF2-40B4-BE49-F238E27FC236}">
                <a16:creationId xmlns:a16="http://schemas.microsoft.com/office/drawing/2014/main" id="{C85A98A1-E2F0-451D-8AAE-420CFAD29F82}"/>
              </a:ext>
            </a:extLst>
          </p:cNvPr>
          <p:cNvSpPr>
            <a:spLocks noGrp="1"/>
          </p:cNvSpPr>
          <p:nvPr>
            <p:ph idx="1"/>
          </p:nvPr>
        </p:nvSpPr>
        <p:spPr>
          <a:xfrm>
            <a:off x="457200" y="1066800"/>
            <a:ext cx="8229600" cy="5105400"/>
          </a:xfrm>
        </p:spPr>
        <p:txBody>
          <a:bodyPr/>
          <a:lstStyle/>
          <a:p>
            <a:pPr marL="0" marR="0" lvl="0" indent="0" algn="ctr">
              <a:spcBef>
                <a:spcPts val="0"/>
              </a:spcBef>
              <a:spcAft>
                <a:spcPts val="0"/>
              </a:spcAft>
              <a:buNone/>
            </a:pPr>
            <a:r>
              <a:rPr lang="en-US" b="1" dirty="0">
                <a:effectLst/>
                <a:ea typeface="Times New Roman" panose="02020603050405020304" pitchFamily="18" charset="0"/>
              </a:rPr>
              <a:t>FEMA NSGP Application - Troubleshooting </a:t>
            </a:r>
          </a:p>
          <a:p>
            <a:pPr marL="0" marR="0" lvl="0" indent="0">
              <a:spcBef>
                <a:spcPts val="0"/>
              </a:spcBef>
              <a:spcAft>
                <a:spcPts val="0"/>
              </a:spcAft>
              <a:buNone/>
            </a:pPr>
            <a:endParaRPr lang="en-US" sz="2000" dirty="0">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20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dirty="0">
              <a:latin typeface="Calibri" panose="020F0502020204030204" pitchFamily="34" charset="0"/>
              <a:ea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According to </a:t>
            </a:r>
            <a:r>
              <a:rPr lang="en-US" sz="2000" u="sng" dirty="0">
                <a:solidFill>
                  <a:srgbClr val="0563C1"/>
                </a:solidFill>
                <a:effectLst/>
                <a:latin typeface="Calibri" panose="020F0502020204030204" pitchFamily="34" charset="0"/>
                <a:ea typeface="Times New Roman" panose="02020603050405020304" pitchFamily="18" charset="0"/>
                <a:hlinkClick r:id="rId2"/>
              </a:rPr>
              <a:t>Grants.gov [grants.gov]</a:t>
            </a:r>
            <a:r>
              <a:rPr lang="en-US" sz="2000" dirty="0">
                <a:effectLst/>
                <a:latin typeface="Calibri" panose="020F0502020204030204" pitchFamily="34" charset="0"/>
                <a:ea typeface="Times New Roman" panose="02020603050405020304" pitchFamily="18" charset="0"/>
              </a:rPr>
              <a:t>, you must have the latest version of Adobe Reader and your version of Reader needs to be the same across multiple devices (</a:t>
            </a:r>
            <a:r>
              <a:rPr lang="en-US" sz="2000" i="1" dirty="0">
                <a:effectLst/>
                <a:latin typeface="Calibri" panose="020F0502020204030204" pitchFamily="34" charset="0"/>
                <a:ea typeface="Times New Roman" panose="02020603050405020304" pitchFamily="18" charset="0"/>
              </a:rPr>
              <a:t>if using multiple devices</a:t>
            </a:r>
            <a:r>
              <a:rPr lang="en-US" sz="2000" dirty="0">
                <a:effectLst/>
                <a:latin typeface="Calibri" panose="020F050202020403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Additionally, you will need to use the “save as” function to fill out the template when downloading. The document must be saved first, and then you can open and fill out the template.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120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rPr>
              <a:t>Chrome</a:t>
            </a:r>
            <a:r>
              <a:rPr lang="en-US" sz="2000" dirty="0">
                <a:effectLst/>
                <a:latin typeface="Calibri" panose="020F0502020204030204" pitchFamily="34" charset="0"/>
                <a:ea typeface="Times New Roman" panose="02020603050405020304" pitchFamily="18" charset="0"/>
              </a:rPr>
              <a:t> has been reported as problematic with regards to use. Nonprofits have reported having more success with </a:t>
            </a:r>
            <a:r>
              <a:rPr lang="en-US" sz="2000" b="1" dirty="0">
                <a:effectLst/>
                <a:latin typeface="Calibri" panose="020F0502020204030204" pitchFamily="34" charset="0"/>
                <a:ea typeface="Times New Roman" panose="02020603050405020304" pitchFamily="18" charset="0"/>
              </a:rPr>
              <a:t>Firefox</a:t>
            </a:r>
            <a:r>
              <a:rPr lang="en-US" sz="2000" dirty="0">
                <a:effectLst/>
                <a:latin typeface="Calibri" panose="020F0502020204030204" pitchFamily="34" charset="0"/>
                <a:ea typeface="Times New Roman" panose="02020603050405020304" pitchFamily="18" charset="0"/>
              </a:rPr>
              <a:t> and </a:t>
            </a:r>
            <a:r>
              <a:rPr lang="en-US" sz="2000" b="1" dirty="0">
                <a:effectLst/>
                <a:latin typeface="Calibri" panose="020F0502020204030204" pitchFamily="34" charset="0"/>
                <a:ea typeface="Times New Roman" panose="02020603050405020304" pitchFamily="18" charset="0"/>
              </a:rPr>
              <a:t>Microsoft Edge</a:t>
            </a: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9CC782F-6F90-4D92-AA64-6329EFA394DD}"/>
              </a:ext>
            </a:extLst>
          </p:cNvPr>
          <p:cNvSpPr>
            <a:spLocks noGrp="1"/>
          </p:cNvSpPr>
          <p:nvPr>
            <p:ph type="sldNum" sz="quarter" idx="12"/>
          </p:nvPr>
        </p:nvSpPr>
        <p:spPr/>
        <p:txBody>
          <a:bodyPr/>
          <a:lstStyle/>
          <a:p>
            <a:fld id="{596AF2E0-91DA-4931-862E-4AFFCAA2E86C}" type="slidenum">
              <a:rPr lang="en-US" smtClean="0"/>
              <a:pPr/>
              <a:t>16</a:t>
            </a:fld>
            <a:endParaRPr lang="en-US" dirty="0"/>
          </a:p>
        </p:txBody>
      </p:sp>
    </p:spTree>
    <p:extLst>
      <p:ext uri="{BB962C8B-B14F-4D97-AF65-F5344CB8AC3E}">
        <p14:creationId xmlns:p14="http://schemas.microsoft.com/office/powerpoint/2010/main" val="3364557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6EC418-F757-49BC-A6FA-08688ABB705F}"/>
              </a:ext>
            </a:extLst>
          </p:cNvPr>
          <p:cNvSpPr>
            <a:spLocks noGrp="1"/>
          </p:cNvSpPr>
          <p:nvPr>
            <p:ph type="sldNum" sz="quarter" idx="12"/>
          </p:nvPr>
        </p:nvSpPr>
        <p:spPr/>
        <p:txBody>
          <a:bodyPr/>
          <a:lstStyle/>
          <a:p>
            <a:fld id="{596AF2E0-91DA-4931-862E-4AFFCAA2E86C}" type="slidenum">
              <a:rPr lang="en-US" smtClean="0"/>
              <a:pPr/>
              <a:t>17</a:t>
            </a:fld>
            <a:endParaRPr lang="en-US" dirty="0"/>
          </a:p>
        </p:txBody>
      </p:sp>
      <p:pic>
        <p:nvPicPr>
          <p:cNvPr id="6" name="Picture 5" descr="Graphical user interface, website&#10;&#10;Description automatically generated">
            <a:extLst>
              <a:ext uri="{FF2B5EF4-FFF2-40B4-BE49-F238E27FC236}">
                <a16:creationId xmlns:a16="http://schemas.microsoft.com/office/drawing/2014/main" id="{19EDA0FC-22AD-4D5B-A981-D6F9AB7D0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50180"/>
          </a:xfrm>
          <a:prstGeom prst="rect">
            <a:avLst/>
          </a:prstGeom>
        </p:spPr>
      </p:pic>
    </p:spTree>
    <p:extLst>
      <p:ext uri="{BB962C8B-B14F-4D97-AF65-F5344CB8AC3E}">
        <p14:creationId xmlns:p14="http://schemas.microsoft.com/office/powerpoint/2010/main" val="312958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8EDCFE-714D-4F3C-9AF9-3A35D193F033}"/>
              </a:ext>
            </a:extLst>
          </p:cNvPr>
          <p:cNvSpPr>
            <a:spLocks noGrp="1"/>
          </p:cNvSpPr>
          <p:nvPr>
            <p:ph type="sldNum" sz="quarter" idx="12"/>
          </p:nvPr>
        </p:nvSpPr>
        <p:spPr/>
        <p:txBody>
          <a:bodyPr/>
          <a:lstStyle/>
          <a:p>
            <a:fld id="{596AF2E0-91DA-4931-862E-4AFFCAA2E86C}" type="slidenum">
              <a:rPr lang="en-US" smtClean="0"/>
              <a:pPr/>
              <a:t>18</a:t>
            </a:fld>
            <a:endParaRPr lang="en-US" dirty="0"/>
          </a:p>
        </p:txBody>
      </p:sp>
      <p:pic>
        <p:nvPicPr>
          <p:cNvPr id="4" name="Picture 3" descr="Graphical user interface, text&#10;&#10;Description automatically generated">
            <a:extLst>
              <a:ext uri="{FF2B5EF4-FFF2-40B4-BE49-F238E27FC236}">
                <a16:creationId xmlns:a16="http://schemas.microsoft.com/office/drawing/2014/main" id="{C69FD827-3F46-4164-88F7-A4C38B5E1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86256"/>
          </a:xfrm>
          <a:prstGeom prst="rect">
            <a:avLst/>
          </a:prstGeom>
        </p:spPr>
      </p:pic>
    </p:spTree>
    <p:extLst>
      <p:ext uri="{BB962C8B-B14F-4D97-AF65-F5344CB8AC3E}">
        <p14:creationId xmlns:p14="http://schemas.microsoft.com/office/powerpoint/2010/main" val="187250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66EC6-DEF4-4854-91D2-FF6173BFAA86}"/>
              </a:ext>
            </a:extLst>
          </p:cNvPr>
          <p:cNvSpPr>
            <a:spLocks noGrp="1"/>
          </p:cNvSpPr>
          <p:nvPr>
            <p:ph type="sldNum" sz="quarter" idx="12"/>
          </p:nvPr>
        </p:nvSpPr>
        <p:spPr/>
        <p:txBody>
          <a:bodyPr/>
          <a:lstStyle/>
          <a:p>
            <a:fld id="{596AF2E0-91DA-4931-862E-4AFFCAA2E86C}" type="slidenum">
              <a:rPr lang="en-US" smtClean="0"/>
              <a:pPr/>
              <a:t>19</a:t>
            </a:fld>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D40B9EBA-E494-432E-9FFA-B41D2BD66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36047"/>
          </a:xfrm>
          <a:prstGeom prst="rect">
            <a:avLst/>
          </a:prstGeom>
        </p:spPr>
      </p:pic>
    </p:spTree>
    <p:extLst>
      <p:ext uri="{BB962C8B-B14F-4D97-AF65-F5344CB8AC3E}">
        <p14:creationId xmlns:p14="http://schemas.microsoft.com/office/powerpoint/2010/main" val="86394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2</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105400"/>
          </a:xfrm>
        </p:spPr>
        <p:txBody>
          <a:bodyPr>
            <a:normAutofit fontScale="85000" lnSpcReduction="20000"/>
          </a:bodyPr>
          <a:lstStyle/>
          <a:p>
            <a:pPr marL="0" indent="0" algn="ctr">
              <a:lnSpc>
                <a:spcPct val="120000"/>
              </a:lnSpc>
              <a:spcBef>
                <a:spcPts val="0"/>
              </a:spcBef>
              <a:buNone/>
            </a:pPr>
            <a:r>
              <a:rPr lang="en-US" sz="3300" b="1" dirty="0"/>
              <a:t>AGENDA</a:t>
            </a:r>
          </a:p>
          <a:p>
            <a:pPr marL="0" indent="0" algn="ctr">
              <a:lnSpc>
                <a:spcPct val="120000"/>
              </a:lnSpc>
              <a:spcBef>
                <a:spcPts val="0"/>
              </a:spcBef>
              <a:buNone/>
            </a:pPr>
            <a:endParaRPr lang="en-US" sz="1600" dirty="0"/>
          </a:p>
          <a:p>
            <a:pPr lvl="0">
              <a:lnSpc>
                <a:spcPct val="120000"/>
              </a:lnSpc>
              <a:spcBef>
                <a:spcPts val="0"/>
              </a:spcBef>
              <a:spcAft>
                <a:spcPts val="400"/>
              </a:spcAft>
            </a:pPr>
            <a:r>
              <a:rPr lang="en-US" sz="1600" b="1" dirty="0"/>
              <a:t>Overview of NSGP </a:t>
            </a:r>
          </a:p>
          <a:p>
            <a:pPr lvl="0">
              <a:lnSpc>
                <a:spcPct val="120000"/>
              </a:lnSpc>
              <a:spcBef>
                <a:spcPts val="0"/>
              </a:spcBef>
              <a:spcAft>
                <a:spcPts val="400"/>
              </a:spcAft>
            </a:pPr>
            <a:r>
              <a:rPr lang="en-US" sz="1600" b="1" dirty="0"/>
              <a:t>Eligibility</a:t>
            </a:r>
          </a:p>
          <a:p>
            <a:pPr lvl="0">
              <a:lnSpc>
                <a:spcPct val="120000"/>
              </a:lnSpc>
              <a:spcBef>
                <a:spcPts val="0"/>
              </a:spcBef>
              <a:spcAft>
                <a:spcPts val="400"/>
              </a:spcAft>
            </a:pPr>
            <a:r>
              <a:rPr lang="en-US" sz="1600" b="1" dirty="0"/>
              <a:t>Eligible Applicants At High-Risk of Terror Attack</a:t>
            </a:r>
          </a:p>
          <a:p>
            <a:pPr lvl="0">
              <a:lnSpc>
                <a:spcPct val="120000"/>
              </a:lnSpc>
              <a:spcBef>
                <a:spcPts val="0"/>
              </a:spcBef>
              <a:spcAft>
                <a:spcPts val="400"/>
              </a:spcAft>
            </a:pPr>
            <a:r>
              <a:rPr lang="en-US" sz="1600" b="1" dirty="0"/>
              <a:t>Funding Guidelines</a:t>
            </a:r>
          </a:p>
          <a:p>
            <a:pPr lvl="0">
              <a:lnSpc>
                <a:spcPct val="120000"/>
              </a:lnSpc>
              <a:spcBef>
                <a:spcPts val="0"/>
              </a:spcBef>
              <a:spcAft>
                <a:spcPts val="400"/>
              </a:spcAft>
            </a:pPr>
            <a:r>
              <a:rPr lang="en-US" sz="1600" b="1" dirty="0"/>
              <a:t>Key Changes</a:t>
            </a:r>
          </a:p>
          <a:p>
            <a:pPr lvl="0">
              <a:lnSpc>
                <a:spcPct val="120000"/>
              </a:lnSpc>
              <a:spcBef>
                <a:spcPts val="0"/>
              </a:spcBef>
              <a:spcAft>
                <a:spcPts val="400"/>
              </a:spcAft>
            </a:pPr>
            <a:r>
              <a:rPr lang="en-US" sz="1600" b="1" dirty="0"/>
              <a:t>Security Self-Assessment</a:t>
            </a:r>
          </a:p>
          <a:p>
            <a:pPr lvl="1">
              <a:lnSpc>
                <a:spcPct val="120000"/>
              </a:lnSpc>
              <a:spcBef>
                <a:spcPts val="0"/>
              </a:spcBef>
              <a:spcAft>
                <a:spcPts val="400"/>
              </a:spcAft>
            </a:pPr>
            <a:r>
              <a:rPr lang="en-US" sz="1600" b="1" dirty="0"/>
              <a:t>Sample: Question &amp; Option for Consideration</a:t>
            </a:r>
          </a:p>
          <a:p>
            <a:pPr lvl="0">
              <a:lnSpc>
                <a:spcPct val="120000"/>
              </a:lnSpc>
              <a:spcBef>
                <a:spcPts val="0"/>
              </a:spcBef>
              <a:spcAft>
                <a:spcPts val="400"/>
              </a:spcAft>
            </a:pPr>
            <a:r>
              <a:rPr lang="en-US" sz="1600" b="1" dirty="0"/>
              <a:t>Priority Areas, Core Capabilities and Lifelines</a:t>
            </a:r>
          </a:p>
          <a:p>
            <a:pPr lvl="0">
              <a:lnSpc>
                <a:spcPct val="120000"/>
              </a:lnSpc>
              <a:spcBef>
                <a:spcPts val="0"/>
              </a:spcBef>
              <a:spcAft>
                <a:spcPts val="400"/>
              </a:spcAft>
            </a:pPr>
            <a:r>
              <a:rPr lang="en-US" sz="1600" b="1" dirty="0"/>
              <a:t>Allowable &amp; Unallowable Costs</a:t>
            </a:r>
          </a:p>
          <a:p>
            <a:pPr lvl="0">
              <a:lnSpc>
                <a:spcPct val="120000"/>
              </a:lnSpc>
              <a:spcBef>
                <a:spcPts val="0"/>
              </a:spcBef>
              <a:spcAft>
                <a:spcPts val="400"/>
              </a:spcAft>
            </a:pPr>
            <a:r>
              <a:rPr lang="en-US" sz="1600" b="1" dirty="0"/>
              <a:t>Application Process</a:t>
            </a:r>
          </a:p>
          <a:p>
            <a:pPr lvl="1">
              <a:lnSpc>
                <a:spcPct val="120000"/>
              </a:lnSpc>
              <a:spcBef>
                <a:spcPts val="0"/>
              </a:spcBef>
              <a:spcAft>
                <a:spcPts val="400"/>
              </a:spcAft>
            </a:pPr>
            <a:r>
              <a:rPr lang="en-US" sz="1600" b="1" dirty="0"/>
              <a:t>Application Excerpts</a:t>
            </a:r>
          </a:p>
          <a:p>
            <a:pPr lvl="0">
              <a:lnSpc>
                <a:spcPct val="120000"/>
              </a:lnSpc>
              <a:spcBef>
                <a:spcPts val="0"/>
              </a:spcBef>
              <a:spcAft>
                <a:spcPts val="400"/>
              </a:spcAft>
            </a:pPr>
            <a:r>
              <a:rPr lang="en-US" sz="1600" b="1" dirty="0"/>
              <a:t>Reported Application Issue</a:t>
            </a:r>
          </a:p>
          <a:p>
            <a:pPr lvl="0">
              <a:lnSpc>
                <a:spcPct val="120000"/>
              </a:lnSpc>
              <a:spcBef>
                <a:spcPts val="0"/>
              </a:spcBef>
              <a:spcAft>
                <a:spcPts val="400"/>
              </a:spcAft>
            </a:pPr>
            <a:r>
              <a:rPr lang="en-US" sz="1600" b="1" dirty="0"/>
              <a:t>Investment Justification Requirements</a:t>
            </a:r>
          </a:p>
          <a:p>
            <a:pPr lvl="0">
              <a:lnSpc>
                <a:spcPct val="120000"/>
              </a:lnSpc>
              <a:spcBef>
                <a:spcPts val="0"/>
              </a:spcBef>
              <a:spcAft>
                <a:spcPts val="400"/>
              </a:spcAft>
            </a:pPr>
            <a:r>
              <a:rPr lang="en-US" sz="1600" b="1" dirty="0"/>
              <a:t>Environmental &amp; Historic Preservation (Post Award)</a:t>
            </a:r>
          </a:p>
          <a:p>
            <a:pPr lvl="0">
              <a:lnSpc>
                <a:spcPct val="120000"/>
              </a:lnSpc>
              <a:spcBef>
                <a:spcPts val="0"/>
              </a:spcBef>
              <a:spcAft>
                <a:spcPts val="400"/>
              </a:spcAft>
            </a:pPr>
            <a:r>
              <a:rPr lang="en-US" sz="1600" b="1" dirty="0"/>
              <a:t>Site Navigation</a:t>
            </a:r>
          </a:p>
          <a:p>
            <a:pPr lvl="0">
              <a:lnSpc>
                <a:spcPct val="120000"/>
              </a:lnSpc>
              <a:spcBef>
                <a:spcPts val="0"/>
              </a:spcBef>
              <a:spcAft>
                <a:spcPts val="400"/>
              </a:spcAft>
            </a:pPr>
            <a:r>
              <a:rPr lang="en-US" sz="1600" b="1" dirty="0"/>
              <a:t>Contact Information &amp; Questions</a:t>
            </a:r>
          </a:p>
          <a:p>
            <a:pPr marL="0" lvl="0" indent="0">
              <a:lnSpc>
                <a:spcPct val="120000"/>
              </a:lnSpc>
              <a:spcBef>
                <a:spcPts val="0"/>
              </a:spcBef>
              <a:spcAft>
                <a:spcPts val="400"/>
              </a:spcAft>
              <a:buNone/>
            </a:pPr>
            <a:endParaRPr lang="en-US" sz="1600" b="1" dirty="0"/>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174926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CDA4D2-9895-47D4-9E7A-7471F4203D26}"/>
              </a:ext>
            </a:extLst>
          </p:cNvPr>
          <p:cNvSpPr>
            <a:spLocks noGrp="1"/>
          </p:cNvSpPr>
          <p:nvPr>
            <p:ph type="sldNum" sz="quarter" idx="12"/>
          </p:nvPr>
        </p:nvSpPr>
        <p:spPr/>
        <p:txBody>
          <a:bodyPr/>
          <a:lstStyle/>
          <a:p>
            <a:fld id="{596AF2E0-91DA-4931-862E-4AFFCAA2E86C}" type="slidenum">
              <a:rPr lang="en-US" smtClean="0"/>
              <a:pPr/>
              <a:t>20</a:t>
            </a:fld>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923EE2C1-A431-4122-8CE3-765E84AFD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89368"/>
          </a:xfrm>
          <a:prstGeom prst="rect">
            <a:avLst/>
          </a:prstGeom>
        </p:spPr>
      </p:pic>
    </p:spTree>
    <p:extLst>
      <p:ext uri="{BB962C8B-B14F-4D97-AF65-F5344CB8AC3E}">
        <p14:creationId xmlns:p14="http://schemas.microsoft.com/office/powerpoint/2010/main" val="277980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0CE4D-8A84-48EB-9276-5A99FD93F839}"/>
              </a:ext>
            </a:extLst>
          </p:cNvPr>
          <p:cNvPicPr>
            <a:picLocks noChangeAspect="1"/>
          </p:cNvPicPr>
          <p:nvPr/>
        </p:nvPicPr>
        <p:blipFill>
          <a:blip r:embed="rId2"/>
          <a:stretch>
            <a:fillRect/>
          </a:stretch>
        </p:blipFill>
        <p:spPr>
          <a:xfrm>
            <a:off x="0" y="193067"/>
            <a:ext cx="9144000" cy="5979134"/>
          </a:xfrm>
          <a:prstGeom prst="rect">
            <a:avLst/>
          </a:prstGeom>
        </p:spPr>
      </p:pic>
    </p:spTree>
    <p:extLst>
      <p:ext uri="{BB962C8B-B14F-4D97-AF65-F5344CB8AC3E}">
        <p14:creationId xmlns:p14="http://schemas.microsoft.com/office/powerpoint/2010/main" val="752618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29252D-0716-418C-B229-44DCA7C6CA21}"/>
              </a:ext>
            </a:extLst>
          </p:cNvPr>
          <p:cNvPicPr>
            <a:picLocks noChangeAspect="1"/>
          </p:cNvPicPr>
          <p:nvPr/>
        </p:nvPicPr>
        <p:blipFill>
          <a:blip r:embed="rId3"/>
          <a:stretch>
            <a:fillRect/>
          </a:stretch>
        </p:blipFill>
        <p:spPr>
          <a:xfrm>
            <a:off x="42230" y="762001"/>
            <a:ext cx="9059539" cy="4191212"/>
          </a:xfrm>
          <a:prstGeom prst="rect">
            <a:avLst/>
          </a:prstGeom>
        </p:spPr>
      </p:pic>
    </p:spTree>
    <p:extLst>
      <p:ext uri="{BB962C8B-B14F-4D97-AF65-F5344CB8AC3E}">
        <p14:creationId xmlns:p14="http://schemas.microsoft.com/office/powerpoint/2010/main" val="277112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23</a:t>
            </a:fld>
            <a:endParaRPr lang="en-US" dirty="0"/>
          </a:p>
        </p:txBody>
      </p:sp>
      <p:pic>
        <p:nvPicPr>
          <p:cNvPr id="10" name="Picture 9" descr="Table&#10;&#10;Description automatically generated">
            <a:extLst>
              <a:ext uri="{FF2B5EF4-FFF2-40B4-BE49-F238E27FC236}">
                <a16:creationId xmlns:a16="http://schemas.microsoft.com/office/drawing/2014/main" id="{254A5156-A8B8-4637-B287-1A3A1858E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030" y="0"/>
            <a:ext cx="5521940" cy="6858000"/>
          </a:xfrm>
          <a:prstGeom prst="rect">
            <a:avLst/>
          </a:prstGeom>
        </p:spPr>
      </p:pic>
    </p:spTree>
    <p:extLst>
      <p:ext uri="{BB962C8B-B14F-4D97-AF65-F5344CB8AC3E}">
        <p14:creationId xmlns:p14="http://schemas.microsoft.com/office/powerpoint/2010/main" val="777780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24</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71488" y="1257935"/>
            <a:ext cx="8229600" cy="4953000"/>
          </a:xfrm>
        </p:spPr>
        <p:txBody>
          <a:bodyPr>
            <a:normAutofit fontScale="85000" lnSpcReduction="10000"/>
          </a:bodyPr>
          <a:lstStyle/>
          <a:p>
            <a:pPr marL="0" indent="0" algn="ctr">
              <a:buNone/>
            </a:pPr>
            <a:r>
              <a:rPr lang="en-US" b="1" dirty="0"/>
              <a:t>INVESTMENT JUSTIFICATION (IJ) REQUIREMENTS</a:t>
            </a:r>
            <a:endParaRPr lang="en-US" dirty="0"/>
          </a:p>
          <a:p>
            <a:pPr lvl="0">
              <a:lnSpc>
                <a:spcPct val="120000"/>
              </a:lnSpc>
              <a:spcBef>
                <a:spcPts val="0"/>
              </a:spcBef>
              <a:spcAft>
                <a:spcPts val="600"/>
              </a:spcAft>
            </a:pPr>
            <a:endParaRPr lang="en-US" sz="1300" b="1" dirty="0"/>
          </a:p>
          <a:p>
            <a:pPr lvl="0">
              <a:lnSpc>
                <a:spcPct val="120000"/>
              </a:lnSpc>
              <a:spcBef>
                <a:spcPts val="0"/>
              </a:spcBef>
              <a:spcAft>
                <a:spcPts val="1200"/>
              </a:spcAft>
            </a:pPr>
            <a:r>
              <a:rPr lang="en-US" sz="2600" dirty="0"/>
              <a:t>Applicants must use the FEMA Investment Justification Template form.</a:t>
            </a:r>
          </a:p>
          <a:p>
            <a:pPr lvl="0">
              <a:lnSpc>
                <a:spcPct val="120000"/>
              </a:lnSpc>
              <a:spcBef>
                <a:spcPts val="0"/>
              </a:spcBef>
              <a:spcAft>
                <a:spcPts val="600"/>
              </a:spcAft>
            </a:pPr>
            <a:r>
              <a:rPr lang="en-US" sz="2600" dirty="0"/>
              <a:t>A Unique Entity Identifier (UEI) number is required information for the IJ Form.</a:t>
            </a:r>
          </a:p>
          <a:p>
            <a:pPr lvl="1">
              <a:lnSpc>
                <a:spcPct val="120000"/>
              </a:lnSpc>
              <a:spcBef>
                <a:spcPts val="0"/>
              </a:spcBef>
            </a:pPr>
            <a:r>
              <a:rPr lang="en-US" dirty="0"/>
              <a:t>Replaces the Data Universal Numbering System (DUNS), </a:t>
            </a:r>
            <a:r>
              <a:rPr lang="en-US" i="1" dirty="0"/>
              <a:t>effective April 4, 2022</a:t>
            </a:r>
            <a:r>
              <a:rPr lang="en-US" dirty="0"/>
              <a:t>. </a:t>
            </a:r>
          </a:p>
          <a:p>
            <a:pPr marL="0" lvl="0" indent="0">
              <a:lnSpc>
                <a:spcPct val="120000"/>
              </a:lnSpc>
              <a:spcBef>
                <a:spcPts val="0"/>
              </a:spcBef>
              <a:buNone/>
            </a:pPr>
            <a:endParaRPr lang="en-US" sz="1300" dirty="0"/>
          </a:p>
          <a:p>
            <a:pPr marL="0" lvl="0" indent="0">
              <a:lnSpc>
                <a:spcPct val="120000"/>
              </a:lnSpc>
              <a:spcBef>
                <a:spcPts val="0"/>
              </a:spcBef>
              <a:buNone/>
            </a:pPr>
            <a:r>
              <a:rPr lang="en-US" sz="2600" u="sng" dirty="0"/>
              <a:t>OPTIONAL</a:t>
            </a:r>
            <a:r>
              <a:rPr lang="en-US" sz="2600" dirty="0"/>
              <a:t>:</a:t>
            </a:r>
          </a:p>
          <a:p>
            <a:pPr lvl="0">
              <a:lnSpc>
                <a:spcPct val="120000"/>
              </a:lnSpc>
              <a:spcBef>
                <a:spcPts val="0"/>
              </a:spcBef>
              <a:spcAft>
                <a:spcPts val="1200"/>
              </a:spcAft>
            </a:pPr>
            <a:r>
              <a:rPr lang="en-US" sz="2600" dirty="0"/>
              <a:t>Completing/updating the System for Award Management (SAM) Registration should be done as soon as possible, but the information </a:t>
            </a:r>
            <a:r>
              <a:rPr lang="en-US" sz="2600" u="sng" dirty="0"/>
              <a:t>is not</a:t>
            </a:r>
            <a:r>
              <a:rPr lang="en-US" sz="2600" dirty="0"/>
              <a:t> entered into the IJ form or submitted to RIEMA.</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737523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25</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p:txBody>
          <a:bodyPr>
            <a:normAutofit/>
          </a:bodyPr>
          <a:lstStyle/>
          <a:p>
            <a:pPr marL="0" indent="0" algn="ctr">
              <a:buNone/>
            </a:pPr>
            <a:r>
              <a:rPr lang="en-US" b="1" dirty="0"/>
              <a:t>ENVIRONMENTAL &amp; HISTORIC PRESERVATION (EHP)</a:t>
            </a:r>
            <a:endParaRPr lang="en-US" dirty="0"/>
          </a:p>
          <a:p>
            <a:pPr lvl="0">
              <a:lnSpc>
                <a:spcPct val="120000"/>
              </a:lnSpc>
              <a:spcBef>
                <a:spcPts val="0"/>
              </a:spcBef>
              <a:spcAft>
                <a:spcPts val="600"/>
              </a:spcAft>
            </a:pPr>
            <a:endParaRPr lang="en-US" sz="1700" b="1" dirty="0"/>
          </a:p>
          <a:p>
            <a:pPr marL="0" indent="0">
              <a:lnSpc>
                <a:spcPct val="120000"/>
              </a:lnSpc>
              <a:spcBef>
                <a:spcPts val="0"/>
              </a:spcBef>
              <a:spcAft>
                <a:spcPts val="300"/>
              </a:spcAft>
              <a:buNone/>
            </a:pPr>
            <a:r>
              <a:rPr lang="en-US" sz="2600" dirty="0"/>
              <a:t>All DHS grants call for an EHP review.  All 2023 awardees will have to complete an EHP review </a:t>
            </a:r>
            <a:r>
              <a:rPr lang="en-US" sz="2600" u="sng" dirty="0"/>
              <a:t>prior</a:t>
            </a:r>
            <a:r>
              <a:rPr lang="en-US" sz="2600" dirty="0"/>
              <a:t> to any activities such as:</a:t>
            </a:r>
          </a:p>
          <a:p>
            <a:pPr lvl="0">
              <a:lnSpc>
                <a:spcPct val="120000"/>
              </a:lnSpc>
              <a:spcBef>
                <a:spcPts val="0"/>
              </a:spcBef>
            </a:pPr>
            <a:r>
              <a:rPr lang="en-US" sz="2600" dirty="0"/>
              <a:t>Facility Construction</a:t>
            </a:r>
          </a:p>
          <a:p>
            <a:pPr lvl="0">
              <a:lnSpc>
                <a:spcPct val="120000"/>
              </a:lnSpc>
              <a:spcBef>
                <a:spcPts val="0"/>
              </a:spcBef>
            </a:pPr>
            <a:r>
              <a:rPr lang="en-US" sz="2600" dirty="0"/>
              <a:t>Modification/renovation of existing structures</a:t>
            </a:r>
          </a:p>
          <a:p>
            <a:pPr lvl="0">
              <a:lnSpc>
                <a:spcPct val="120000"/>
              </a:lnSpc>
              <a:spcBef>
                <a:spcPts val="0"/>
              </a:spcBef>
            </a:pPr>
            <a:r>
              <a:rPr lang="en-US" sz="2600" dirty="0"/>
              <a:t>Physical security enhancements to buildings or structures</a:t>
            </a:r>
          </a:p>
          <a:p>
            <a:pPr lvl="0">
              <a:lnSpc>
                <a:spcPct val="120000"/>
              </a:lnSpc>
              <a:spcBef>
                <a:spcPts val="0"/>
              </a:spcBef>
            </a:pPr>
            <a:r>
              <a:rPr lang="en-US" sz="2600" dirty="0"/>
              <a:t>Construction or Modification of Communication towers</a:t>
            </a:r>
          </a:p>
          <a:p>
            <a:pPr lvl="0">
              <a:lnSpc>
                <a:spcPct val="120000"/>
              </a:lnSpc>
              <a:spcBef>
                <a:spcPts val="0"/>
              </a:spcBef>
              <a:spcAft>
                <a:spcPts val="1200"/>
              </a:spcAft>
            </a:pPr>
            <a:r>
              <a:rPr lang="en-US" sz="2600" u="sng" dirty="0"/>
              <a:t>All</a:t>
            </a:r>
            <a:r>
              <a:rPr lang="en-US" sz="2600" dirty="0"/>
              <a:t> ground disturbances</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3292353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F0D4E6-8E27-4C97-8B19-6BDE5DD8C1F3}"/>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D566E4A3-D366-4AE2-A9A3-C3CC759C23B8}"/>
              </a:ext>
            </a:extLst>
          </p:cNvPr>
          <p:cNvSpPr>
            <a:spLocks noGrp="1"/>
          </p:cNvSpPr>
          <p:nvPr>
            <p:ph type="sldNum" sz="quarter" idx="12"/>
          </p:nvPr>
        </p:nvSpPr>
        <p:spPr/>
        <p:txBody>
          <a:bodyPr/>
          <a:lstStyle/>
          <a:p>
            <a:fld id="{596AF2E0-91DA-4931-862E-4AFFCAA2E86C}" type="slidenum">
              <a:rPr lang="en-US" smtClean="0"/>
              <a:pPr/>
              <a:t>26</a:t>
            </a:fld>
            <a:endParaRPr lang="en-US" dirty="0"/>
          </a:p>
        </p:txBody>
      </p:sp>
      <p:pic>
        <p:nvPicPr>
          <p:cNvPr id="5" name="Picture 4" descr="Graphical user interface, website&#10;&#10;Description automatically generated">
            <a:extLst>
              <a:ext uri="{FF2B5EF4-FFF2-40B4-BE49-F238E27FC236}">
                <a16:creationId xmlns:a16="http://schemas.microsoft.com/office/drawing/2014/main" id="{83786B19-82A3-41F4-A7D7-A461BDCFB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 y="0"/>
            <a:ext cx="9117419" cy="6858000"/>
          </a:xfrm>
          <a:prstGeom prst="rect">
            <a:avLst/>
          </a:prstGeom>
        </p:spPr>
      </p:pic>
    </p:spTree>
    <p:extLst>
      <p:ext uri="{BB962C8B-B14F-4D97-AF65-F5344CB8AC3E}">
        <p14:creationId xmlns:p14="http://schemas.microsoft.com/office/powerpoint/2010/main" val="57381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4A3DF2-6F95-4BE8-A4C3-1E9D19CD35E3}"/>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D6FAD377-965C-44D6-9169-17CF1C4AE6D8}"/>
              </a:ext>
            </a:extLst>
          </p:cNvPr>
          <p:cNvSpPr>
            <a:spLocks noGrp="1"/>
          </p:cNvSpPr>
          <p:nvPr>
            <p:ph type="sldNum" sz="quarter" idx="12"/>
          </p:nvPr>
        </p:nvSpPr>
        <p:spPr/>
        <p:txBody>
          <a:bodyPr/>
          <a:lstStyle/>
          <a:p>
            <a:fld id="{596AF2E0-91DA-4931-862E-4AFFCAA2E86C}" type="slidenum">
              <a:rPr lang="en-US" smtClean="0"/>
              <a:pPr/>
              <a:t>27</a:t>
            </a:fld>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465042FA-6E76-43BD-9DA8-A0EFD5E68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29"/>
            <a:ext cx="9144000" cy="6850071"/>
          </a:xfrm>
          <a:prstGeom prst="rect">
            <a:avLst/>
          </a:prstGeom>
        </p:spPr>
      </p:pic>
    </p:spTree>
    <p:extLst>
      <p:ext uri="{BB962C8B-B14F-4D97-AF65-F5344CB8AC3E}">
        <p14:creationId xmlns:p14="http://schemas.microsoft.com/office/powerpoint/2010/main" val="156421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2FBF-4B6F-423D-A598-11BF87B26165}"/>
              </a:ext>
            </a:extLst>
          </p:cNvPr>
          <p:cNvSpPr>
            <a:spLocks noGrp="1"/>
          </p:cNvSpPr>
          <p:nvPr>
            <p:ph type="title"/>
          </p:nvPr>
        </p:nvSpPr>
        <p:spPr/>
        <p:txBody>
          <a:bodyPr>
            <a:normAutofit/>
          </a:bodyPr>
          <a:lstStyle/>
          <a:p>
            <a:r>
              <a:rPr lang="en-US" sz="3600" dirty="0"/>
              <a:t>2023 Nonprofit Security Grant Program</a:t>
            </a:r>
          </a:p>
        </p:txBody>
      </p:sp>
      <p:sp>
        <p:nvSpPr>
          <p:cNvPr id="3" name="Content Placeholder 2">
            <a:extLst>
              <a:ext uri="{FF2B5EF4-FFF2-40B4-BE49-F238E27FC236}">
                <a16:creationId xmlns:a16="http://schemas.microsoft.com/office/drawing/2014/main" id="{58430272-796E-46A1-A391-211FFB2A7C83}"/>
              </a:ext>
            </a:extLst>
          </p:cNvPr>
          <p:cNvSpPr>
            <a:spLocks noGrp="1"/>
          </p:cNvSpPr>
          <p:nvPr>
            <p:ph idx="1"/>
          </p:nvPr>
        </p:nvSpPr>
        <p:spPr/>
        <p:txBody>
          <a:bodyPr>
            <a:normAutofit fontScale="92500" lnSpcReduction="10000"/>
          </a:bodyPr>
          <a:lstStyle/>
          <a:p>
            <a:r>
              <a:rPr lang="en-US" sz="2400" dirty="0"/>
              <a:t>Applicants are reminded the following documentation will be needed in order to apply; A completed Investment Justification (IJ); A vulnerability/Threat Assessment unique to the site as related to the IJ; The Mission Statement of the Nonprofit. </a:t>
            </a:r>
          </a:p>
          <a:p>
            <a:r>
              <a:rPr lang="en-US" sz="2400" dirty="0"/>
              <a:t>Please note you may not alter the Investment Justification Form.</a:t>
            </a:r>
          </a:p>
          <a:p>
            <a:r>
              <a:rPr lang="en-US" sz="2400" dirty="0"/>
              <a:t>Applicants may want to use Firefox to access the Investment Justification Form.  The form is available below or in the </a:t>
            </a:r>
            <a:r>
              <a:rPr lang="en-US" sz="2400" dirty="0" err="1"/>
              <a:t>eCivis</a:t>
            </a:r>
            <a:r>
              <a:rPr lang="en-US" sz="2400" dirty="0"/>
              <a:t> tool for your convenience.  </a:t>
            </a:r>
          </a:p>
          <a:p>
            <a:r>
              <a:rPr lang="en-US" sz="2400" dirty="0"/>
              <a:t>A nonprofit with one site may apply for up to $150,000 for that site. Nonprofits with multiple sites (multiple locations/physical addresses) within Rhode Island may choose to apply for additional sites at up to $150,000 per site for a maximum of three sites, not to exceed $450,000 of funding per nonprofit. </a:t>
            </a:r>
          </a:p>
          <a:p>
            <a:r>
              <a:rPr lang="en-US" sz="2400" dirty="0"/>
              <a:t>The FY 2023 Application window will be from March 6, 2023, through May 11, 2023, closing at 11:59 PM.  </a:t>
            </a:r>
          </a:p>
          <a:p>
            <a:endParaRPr lang="en-US" dirty="0"/>
          </a:p>
        </p:txBody>
      </p:sp>
      <p:sp>
        <p:nvSpPr>
          <p:cNvPr id="4" name="Slide Number Placeholder 3">
            <a:extLst>
              <a:ext uri="{FF2B5EF4-FFF2-40B4-BE49-F238E27FC236}">
                <a16:creationId xmlns:a16="http://schemas.microsoft.com/office/drawing/2014/main" id="{1C7BFC9C-CE64-4033-A528-F08A68CCE66E}"/>
              </a:ext>
            </a:extLst>
          </p:cNvPr>
          <p:cNvSpPr>
            <a:spLocks noGrp="1"/>
          </p:cNvSpPr>
          <p:nvPr>
            <p:ph type="sldNum" sz="quarter" idx="12"/>
          </p:nvPr>
        </p:nvSpPr>
        <p:spPr/>
        <p:txBody>
          <a:bodyPr/>
          <a:lstStyle/>
          <a:p>
            <a:fld id="{596AF2E0-91DA-4931-862E-4AFFCAA2E86C}" type="slidenum">
              <a:rPr lang="en-US" smtClean="0"/>
              <a:pPr/>
              <a:t>28</a:t>
            </a:fld>
            <a:endParaRPr lang="en-US" dirty="0"/>
          </a:p>
        </p:txBody>
      </p:sp>
    </p:spTree>
    <p:extLst>
      <p:ext uri="{BB962C8B-B14F-4D97-AF65-F5344CB8AC3E}">
        <p14:creationId xmlns:p14="http://schemas.microsoft.com/office/powerpoint/2010/main" val="257737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3BC0-5F8A-4185-9933-90670FE4CDEE}"/>
              </a:ext>
            </a:extLst>
          </p:cNvPr>
          <p:cNvSpPr>
            <a:spLocks noGrp="1"/>
          </p:cNvSpPr>
          <p:nvPr>
            <p:ph type="title"/>
          </p:nvPr>
        </p:nvSpPr>
        <p:spPr/>
        <p:txBody>
          <a:bodyPr>
            <a:normAutofit/>
          </a:bodyPr>
          <a:lstStyle/>
          <a:p>
            <a:r>
              <a:rPr lang="en-US" sz="3600" dirty="0"/>
              <a:t>2023 Nonprofit Security Grant Program</a:t>
            </a:r>
          </a:p>
        </p:txBody>
      </p:sp>
      <p:sp>
        <p:nvSpPr>
          <p:cNvPr id="3" name="Content Placeholder 2">
            <a:extLst>
              <a:ext uri="{FF2B5EF4-FFF2-40B4-BE49-F238E27FC236}">
                <a16:creationId xmlns:a16="http://schemas.microsoft.com/office/drawing/2014/main" id="{FDB0848E-AE84-423E-A263-5C7FA2CA3327}"/>
              </a:ext>
            </a:extLst>
          </p:cNvPr>
          <p:cNvSpPr>
            <a:spLocks noGrp="1"/>
          </p:cNvSpPr>
          <p:nvPr>
            <p:ph idx="1"/>
          </p:nvPr>
        </p:nvSpPr>
        <p:spPr/>
        <p:txBody>
          <a:bodyPr>
            <a:normAutofit fontScale="70000" lnSpcReduction="20000"/>
          </a:bodyPr>
          <a:lstStyle/>
          <a:p>
            <a:r>
              <a:rPr lang="en-US" dirty="0"/>
              <a:t>To apply for this grant or for more information about grant opportunities in the State, please go to the following link:  </a:t>
            </a:r>
            <a:r>
              <a:rPr lang="en-US" dirty="0">
                <a:hlinkClick r:id="rId2"/>
              </a:rPr>
              <a:t>https://controller.admin.ri.gov/grants-management/state-rhode-island-grant-funding-opportunities</a:t>
            </a:r>
            <a:r>
              <a:rPr lang="en-US" dirty="0"/>
              <a:t> </a:t>
            </a:r>
          </a:p>
          <a:p>
            <a:r>
              <a:rPr lang="en-US" dirty="0"/>
              <a:t>How to apply:</a:t>
            </a:r>
          </a:p>
          <a:p>
            <a:r>
              <a:rPr lang="en-US" dirty="0"/>
              <a:t>The State of RI has moved to an online portal for grant applications called </a:t>
            </a:r>
            <a:r>
              <a:rPr lang="en-US" dirty="0" err="1"/>
              <a:t>eCivis</a:t>
            </a:r>
            <a:r>
              <a:rPr lang="en-US" dirty="0"/>
              <a:t>.  The link to apply is scheduled to be open on March 6, 2023.</a:t>
            </a:r>
          </a:p>
          <a:p>
            <a:r>
              <a:rPr lang="en-US" dirty="0"/>
              <a:t>Please click on the following link in order to apply:  </a:t>
            </a:r>
            <a:r>
              <a:rPr lang="en-US" dirty="0">
                <a:hlinkClick r:id="rId3"/>
              </a:rPr>
              <a:t>https://gn.ecivis.com/GO/gn_redir/T/fp6abighikcm</a:t>
            </a:r>
            <a:endParaRPr lang="en-US" dirty="0"/>
          </a:p>
          <a:p>
            <a:r>
              <a:rPr lang="en-US" dirty="0"/>
              <a:t>Special Note:  If you have trouble accessing the Investment Justification Form, please right click on the document below and save to your desktop.  You may also have to use an "Open with Adobe" option in order to complete the document.  Fill in the required information and then upload into </a:t>
            </a:r>
            <a:r>
              <a:rPr lang="en-US" dirty="0" err="1"/>
              <a:t>eCivis</a:t>
            </a:r>
            <a:r>
              <a:rPr lang="en-US" dirty="0"/>
              <a:t> with your Vulnerability/Threat Assessment and Mission Statement.  The Investment Justification Form is below in the files section.  As previously noted, applicants may want to use the Firefox browser to access and complete the Investment Justification Form.</a:t>
            </a:r>
          </a:p>
          <a:p>
            <a:endParaRPr lang="en-US" dirty="0"/>
          </a:p>
        </p:txBody>
      </p:sp>
      <p:sp>
        <p:nvSpPr>
          <p:cNvPr id="4" name="Slide Number Placeholder 3">
            <a:extLst>
              <a:ext uri="{FF2B5EF4-FFF2-40B4-BE49-F238E27FC236}">
                <a16:creationId xmlns:a16="http://schemas.microsoft.com/office/drawing/2014/main" id="{4C8B8EE9-473D-4E28-AEDE-C19069A6DE92}"/>
              </a:ext>
            </a:extLst>
          </p:cNvPr>
          <p:cNvSpPr>
            <a:spLocks noGrp="1"/>
          </p:cNvSpPr>
          <p:nvPr>
            <p:ph type="sldNum" sz="quarter" idx="12"/>
          </p:nvPr>
        </p:nvSpPr>
        <p:spPr/>
        <p:txBody>
          <a:bodyPr/>
          <a:lstStyle/>
          <a:p>
            <a:fld id="{596AF2E0-91DA-4931-862E-4AFFCAA2E86C}" type="slidenum">
              <a:rPr lang="en-US" smtClean="0"/>
              <a:pPr/>
              <a:t>29</a:t>
            </a:fld>
            <a:endParaRPr lang="en-US" dirty="0"/>
          </a:p>
        </p:txBody>
      </p:sp>
    </p:spTree>
    <p:extLst>
      <p:ext uri="{BB962C8B-B14F-4D97-AF65-F5344CB8AC3E}">
        <p14:creationId xmlns:p14="http://schemas.microsoft.com/office/powerpoint/2010/main" val="116342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3</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p:txBody>
          <a:bodyPr>
            <a:normAutofit fontScale="92500" lnSpcReduction="20000"/>
          </a:bodyPr>
          <a:lstStyle/>
          <a:p>
            <a:pPr marL="0" indent="0" algn="ctr">
              <a:buNone/>
            </a:pPr>
            <a:r>
              <a:rPr lang="en-US" sz="3000" b="1" dirty="0"/>
              <a:t>OVERVIEW</a:t>
            </a:r>
          </a:p>
          <a:p>
            <a:pPr marL="0" indent="0" algn="ctr">
              <a:buNone/>
            </a:pPr>
            <a:endParaRPr lang="en-US" dirty="0"/>
          </a:p>
          <a:p>
            <a:pPr lvl="0">
              <a:lnSpc>
                <a:spcPct val="120000"/>
              </a:lnSpc>
              <a:spcBef>
                <a:spcPts val="0"/>
              </a:spcBef>
              <a:spcAft>
                <a:spcPts val="1200"/>
              </a:spcAft>
            </a:pPr>
            <a:r>
              <a:rPr lang="en-US" sz="2200" dirty="0"/>
              <a:t>Nonprofit Security Grant Program (NSGP) provides funding support for target hardening and other physical security enhancements to nonprofit organizations that are at high-risk of terrorist attack. </a:t>
            </a:r>
            <a:r>
              <a:rPr lang="en-US" sz="2200" b="1" i="1" dirty="0"/>
              <a:t>This is a reimbursement-based grant program.</a:t>
            </a:r>
            <a:endParaRPr lang="en-US" sz="2200" dirty="0"/>
          </a:p>
          <a:p>
            <a:pPr lvl="0">
              <a:lnSpc>
                <a:spcPct val="120000"/>
              </a:lnSpc>
              <a:spcBef>
                <a:spcPts val="0"/>
              </a:spcBef>
              <a:spcAft>
                <a:spcPts val="1200"/>
              </a:spcAft>
            </a:pPr>
            <a:r>
              <a:rPr lang="en-US" sz="2200" dirty="0"/>
              <a:t>The Rhode Island Emergency Management Agency (RIEMA) is the only entity in Rhode Island that may submit FY 2023 NSGP applications (Investment Justifications) directly to the Department of Homeland Security (DHS) / Federal Emergency Management Agency (FEMA).</a:t>
            </a:r>
          </a:p>
          <a:p>
            <a:pPr lvl="0">
              <a:lnSpc>
                <a:spcPct val="120000"/>
              </a:lnSpc>
            </a:pPr>
            <a:r>
              <a:rPr lang="en-US" sz="2200" dirty="0"/>
              <a:t>All applications from eligible nonprofits within the state for FY 2023 NSGP funding must be submitted to RIEMA (</a:t>
            </a:r>
            <a:r>
              <a:rPr lang="en-US" sz="2200" dirty="0">
                <a:hlinkClick r:id="rId3"/>
              </a:rPr>
              <a:t>EMA.Grants@ema.ri.gov</a:t>
            </a:r>
            <a:r>
              <a:rPr lang="en-US" sz="2200" dirty="0"/>
              <a:t>).  Final award decisions will be made by DHS/FEMA not RIEMA. </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488473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30</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105400"/>
          </a:xfrm>
        </p:spPr>
        <p:txBody>
          <a:bodyPr>
            <a:normAutofit/>
          </a:bodyPr>
          <a:lstStyle/>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pic>
        <p:nvPicPr>
          <p:cNvPr id="3" name="Picture 2">
            <a:extLst>
              <a:ext uri="{FF2B5EF4-FFF2-40B4-BE49-F238E27FC236}">
                <a16:creationId xmlns:a16="http://schemas.microsoft.com/office/drawing/2014/main" id="{50338781-A4D1-49BB-ABCC-B836316F2B8F}"/>
              </a:ext>
            </a:extLst>
          </p:cNvPr>
          <p:cNvPicPr>
            <a:picLocks noChangeAspect="1"/>
          </p:cNvPicPr>
          <p:nvPr/>
        </p:nvPicPr>
        <p:blipFill>
          <a:blip r:embed="rId3"/>
          <a:stretch>
            <a:fillRect/>
          </a:stretch>
        </p:blipFill>
        <p:spPr>
          <a:xfrm>
            <a:off x="1318939" y="1371600"/>
            <a:ext cx="6506122" cy="4408649"/>
          </a:xfrm>
          <a:prstGeom prst="rect">
            <a:avLst/>
          </a:prstGeom>
        </p:spPr>
      </p:pic>
    </p:spTree>
    <p:extLst>
      <p:ext uri="{BB962C8B-B14F-4D97-AF65-F5344CB8AC3E}">
        <p14:creationId xmlns:p14="http://schemas.microsoft.com/office/powerpoint/2010/main" val="2013780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31</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4724400"/>
          </a:xfrm>
        </p:spPr>
        <p:txBody>
          <a:bodyPr>
            <a:normAutofit lnSpcReduction="10000"/>
          </a:bodyPr>
          <a:lstStyle/>
          <a:p>
            <a:pPr marL="0" indent="0" algn="ctr">
              <a:buNone/>
            </a:pPr>
            <a:r>
              <a:rPr lang="en-US" sz="3200" b="1" i="0" dirty="0">
                <a:effectLst/>
                <a:latin typeface="var(--font-serif-vf)"/>
              </a:rPr>
              <a:t>User Support</a:t>
            </a:r>
          </a:p>
          <a:p>
            <a:pPr marL="0" indent="0" algn="ctr">
              <a:buNone/>
            </a:pPr>
            <a:endParaRPr lang="en-US" sz="3200" b="1" i="0" dirty="0">
              <a:effectLst/>
              <a:latin typeface="var(--font-serif-vf)"/>
            </a:endParaRPr>
          </a:p>
          <a:p>
            <a:pPr algn="l"/>
            <a:r>
              <a:rPr lang="en-US" sz="2400" i="0" dirty="0">
                <a:solidFill>
                  <a:srgbClr val="404040"/>
                </a:solidFill>
                <a:effectLst/>
                <a:latin typeface="var(--font-sans-vf)"/>
              </a:rPr>
              <a:t>Use the link below if you are experiencing technical difficulties, or have questions related to the </a:t>
            </a:r>
            <a:r>
              <a:rPr lang="en-US" sz="2400" b="1" i="0" dirty="0" err="1">
                <a:solidFill>
                  <a:srgbClr val="404040"/>
                </a:solidFill>
                <a:effectLst/>
                <a:latin typeface="var(--font-sans-vf)"/>
              </a:rPr>
              <a:t>eCivis</a:t>
            </a:r>
            <a:r>
              <a:rPr lang="en-US" sz="2400" b="1" i="0" dirty="0">
                <a:solidFill>
                  <a:srgbClr val="404040"/>
                </a:solidFill>
                <a:effectLst/>
                <a:latin typeface="var(--font-sans-vf)"/>
              </a:rPr>
              <a:t> Portal </a:t>
            </a:r>
            <a:r>
              <a:rPr lang="en-US" sz="2400" i="0" dirty="0">
                <a:solidFill>
                  <a:srgbClr val="404040"/>
                </a:solidFill>
                <a:effectLst/>
                <a:latin typeface="var(--font-sans-vf)"/>
              </a:rPr>
              <a:t>and </a:t>
            </a:r>
            <a:r>
              <a:rPr lang="en-US" sz="2400" b="1" i="0" dirty="0">
                <a:solidFill>
                  <a:srgbClr val="404040"/>
                </a:solidFill>
                <a:effectLst/>
                <a:latin typeface="var(--font-sans-vf)"/>
              </a:rPr>
              <a:t>Grants Management System</a:t>
            </a:r>
            <a:r>
              <a:rPr lang="en-US" sz="2400" i="0" dirty="0">
                <a:solidFill>
                  <a:srgbClr val="404040"/>
                </a:solidFill>
                <a:effectLst/>
                <a:latin typeface="var(--font-sans-vf)"/>
              </a:rPr>
              <a:t>.</a:t>
            </a:r>
          </a:p>
          <a:p>
            <a:pPr marL="457200" lvl="1" indent="0">
              <a:spcBef>
                <a:spcPts val="0"/>
              </a:spcBef>
              <a:buNone/>
            </a:pPr>
            <a:endParaRPr lang="en-US" dirty="0">
              <a:solidFill>
                <a:srgbClr val="404040"/>
              </a:solidFill>
              <a:latin typeface="var(--font-sans-vf)"/>
              <a:hlinkClick r:id="rId3"/>
            </a:endParaRPr>
          </a:p>
          <a:p>
            <a:pPr marL="457200" lvl="1" indent="0">
              <a:spcBef>
                <a:spcPts val="0"/>
              </a:spcBef>
              <a:buNone/>
            </a:pPr>
            <a:r>
              <a:rPr lang="en-US" sz="1800" dirty="0">
                <a:hlinkClick r:id="rId3"/>
              </a:rPr>
              <a:t>Submit a User Support Ticket - Grants Management | Rhode Island (ri.gov)</a:t>
            </a:r>
            <a:r>
              <a:rPr lang="en-US" sz="3200" i="0" dirty="0">
                <a:solidFill>
                  <a:srgbClr val="404040"/>
                </a:solidFill>
                <a:effectLst/>
                <a:latin typeface="var(--font-sans-vf)"/>
              </a:rPr>
              <a:t> </a:t>
            </a:r>
          </a:p>
          <a:p>
            <a:pPr marL="457200" lvl="1" indent="0">
              <a:spcBef>
                <a:spcPts val="0"/>
              </a:spcBef>
              <a:buNone/>
            </a:pPr>
            <a:endParaRPr lang="en-US" sz="3200" i="0" dirty="0">
              <a:solidFill>
                <a:srgbClr val="404040"/>
              </a:solidFill>
              <a:effectLst/>
              <a:latin typeface="var(--font-sans-vf)"/>
            </a:endParaRPr>
          </a:p>
          <a:p>
            <a:pPr algn="l"/>
            <a:r>
              <a:rPr lang="en-US" sz="2400" i="0" dirty="0">
                <a:solidFill>
                  <a:srgbClr val="404040"/>
                </a:solidFill>
                <a:effectLst/>
                <a:latin typeface="var(--font-sans-vf)"/>
              </a:rPr>
              <a:t>The Grants Management Office does NOT make grant awards and is unable to respond to requests for funding or financial assistance.</a:t>
            </a:r>
          </a:p>
          <a:p>
            <a:pPr marL="0" indent="0" algn="ctr">
              <a:lnSpc>
                <a:spcPct val="120000"/>
              </a:lnSpc>
              <a:spcBef>
                <a:spcPts val="0"/>
              </a:spcBef>
              <a:buNone/>
            </a:pPr>
            <a:endParaRPr lang="en-US" sz="3300" b="1" dirty="0"/>
          </a:p>
          <a:p>
            <a:pPr marL="0" indent="0" algn="ctr">
              <a:lnSpc>
                <a:spcPct val="120000"/>
              </a:lnSpc>
              <a:spcBef>
                <a:spcPts val="0"/>
              </a:spcBef>
              <a:buNone/>
            </a:pPr>
            <a:endParaRPr lang="en-US" sz="1600" dirty="0"/>
          </a:p>
          <a:p>
            <a:pPr marL="0" lvl="0" indent="0">
              <a:lnSpc>
                <a:spcPct val="120000"/>
              </a:lnSpc>
              <a:spcBef>
                <a:spcPts val="0"/>
              </a:spcBef>
              <a:spcAft>
                <a:spcPts val="400"/>
              </a:spcAft>
              <a:buNone/>
            </a:pPr>
            <a:endParaRPr lang="en-US" sz="1600" b="1" dirty="0"/>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106263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525E2D-54A2-4414-B252-37A93B2E812D}"/>
              </a:ext>
            </a:extLst>
          </p:cNvPr>
          <p:cNvSpPr>
            <a:spLocks noGrp="1"/>
          </p:cNvSpPr>
          <p:nvPr>
            <p:ph type="ftr" sz="quarter" idx="11"/>
          </p:nvPr>
        </p:nvSpPr>
        <p:spPr/>
        <p:txBody>
          <a:bodyPr/>
          <a:lstStyle/>
          <a:p>
            <a:r>
              <a:rPr lang="en-US"/>
              <a:t>Rhode Island Emergency Management Agency</a:t>
            </a:r>
            <a:endParaRPr lang="en-US" dirty="0"/>
          </a:p>
        </p:txBody>
      </p:sp>
      <p:sp>
        <p:nvSpPr>
          <p:cNvPr id="3" name="Slide Number Placeholder 2">
            <a:extLst>
              <a:ext uri="{FF2B5EF4-FFF2-40B4-BE49-F238E27FC236}">
                <a16:creationId xmlns:a16="http://schemas.microsoft.com/office/drawing/2014/main" id="{21D7472E-DF01-4005-A581-E1AE9B52C504}"/>
              </a:ext>
            </a:extLst>
          </p:cNvPr>
          <p:cNvSpPr>
            <a:spLocks noGrp="1"/>
          </p:cNvSpPr>
          <p:nvPr>
            <p:ph type="sldNum" sz="quarter" idx="12"/>
          </p:nvPr>
        </p:nvSpPr>
        <p:spPr/>
        <p:txBody>
          <a:bodyPr/>
          <a:lstStyle/>
          <a:p>
            <a:fld id="{596AF2E0-91DA-4931-862E-4AFFCAA2E86C}" type="slidenum">
              <a:rPr lang="en-US" smtClean="0"/>
              <a:pPr/>
              <a:t>32</a:t>
            </a:fld>
            <a:endParaRPr lang="en-US" dirty="0"/>
          </a:p>
        </p:txBody>
      </p:sp>
      <p:pic>
        <p:nvPicPr>
          <p:cNvPr id="9" name="Picture 8">
            <a:extLst>
              <a:ext uri="{FF2B5EF4-FFF2-40B4-BE49-F238E27FC236}">
                <a16:creationId xmlns:a16="http://schemas.microsoft.com/office/drawing/2014/main" id="{2A0D4C58-489D-482A-BB9A-0F3305172B27}"/>
              </a:ext>
            </a:extLst>
          </p:cNvPr>
          <p:cNvPicPr>
            <a:picLocks noChangeAspect="1"/>
          </p:cNvPicPr>
          <p:nvPr/>
        </p:nvPicPr>
        <p:blipFill>
          <a:blip r:embed="rId2"/>
          <a:stretch>
            <a:fillRect/>
          </a:stretch>
        </p:blipFill>
        <p:spPr>
          <a:xfrm>
            <a:off x="604284" y="208292"/>
            <a:ext cx="8082516" cy="5963908"/>
          </a:xfrm>
          <a:prstGeom prst="rect">
            <a:avLst/>
          </a:prstGeom>
        </p:spPr>
      </p:pic>
    </p:spTree>
    <p:extLst>
      <p:ext uri="{BB962C8B-B14F-4D97-AF65-F5344CB8AC3E}">
        <p14:creationId xmlns:p14="http://schemas.microsoft.com/office/powerpoint/2010/main" val="266484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a:t>
            </a:r>
          </a:p>
        </p:txBody>
      </p:sp>
      <p:sp>
        <p:nvSpPr>
          <p:cNvPr id="4" name="Footer Placeholder 3"/>
          <p:cNvSpPr>
            <a:spLocks noGrp="1"/>
          </p:cNvSpPr>
          <p:nvPr>
            <p:ph type="ftr" sz="quarter" idx="11"/>
          </p:nvPr>
        </p:nvSpPr>
        <p:spPr>
          <a:xfrm>
            <a:off x="1219200" y="6356350"/>
            <a:ext cx="7543800" cy="365125"/>
          </a:xfrm>
        </p:spPr>
        <p:txBody>
          <a:bodyPr/>
          <a:lstStyle/>
          <a:p>
            <a:r>
              <a:rPr lang="en-US" dirty="0"/>
              <a:t>Rhode Island Emergency Management Agency</a:t>
            </a:r>
          </a:p>
        </p:txBody>
      </p:sp>
      <p:sp>
        <p:nvSpPr>
          <p:cNvPr id="5" name="TextBox 4"/>
          <p:cNvSpPr txBox="1"/>
          <p:nvPr/>
        </p:nvSpPr>
        <p:spPr>
          <a:xfrm>
            <a:off x="1333500" y="4116907"/>
            <a:ext cx="7315200" cy="2862322"/>
          </a:xfrm>
          <a:prstGeom prst="rect">
            <a:avLst/>
          </a:prstGeom>
          <a:noFill/>
        </p:spPr>
        <p:txBody>
          <a:bodyPr wrap="square" rtlCol="0">
            <a:spAutoFit/>
          </a:bodyPr>
          <a:lstStyle/>
          <a:p>
            <a:pPr lvl="1">
              <a:lnSpc>
                <a:spcPct val="150000"/>
              </a:lnSpc>
              <a:buNone/>
            </a:pPr>
            <a:r>
              <a:rPr lang="en-US" sz="2400" dirty="0"/>
              <a:t>Twitter: </a:t>
            </a:r>
            <a:r>
              <a:rPr lang="en-US" sz="2400" dirty="0">
                <a:solidFill>
                  <a:srgbClr val="16325C"/>
                </a:solidFill>
              </a:rPr>
              <a:t>@RhodeIslandEMA</a:t>
            </a:r>
          </a:p>
          <a:p>
            <a:pPr lvl="1">
              <a:lnSpc>
                <a:spcPct val="150000"/>
              </a:lnSpc>
              <a:buNone/>
            </a:pPr>
            <a:r>
              <a:rPr lang="en-US" sz="2400" dirty="0"/>
              <a:t>Facebook: </a:t>
            </a:r>
            <a:r>
              <a:rPr lang="en-US" sz="2400" u="sng" dirty="0">
                <a:solidFill>
                  <a:srgbClr val="16325C"/>
                </a:solidFill>
              </a:rPr>
              <a:t>facebook.com/rhodeislandema</a:t>
            </a:r>
          </a:p>
          <a:p>
            <a:pPr lvl="1">
              <a:lnSpc>
                <a:spcPct val="150000"/>
              </a:lnSpc>
              <a:buNone/>
            </a:pPr>
            <a:r>
              <a:rPr lang="en-US" sz="2400" dirty="0"/>
              <a:t>Web: </a:t>
            </a:r>
            <a:r>
              <a:rPr lang="en-US" sz="2400" u="sng" dirty="0">
                <a:solidFill>
                  <a:srgbClr val="16325C"/>
                </a:solidFill>
              </a:rPr>
              <a:t>riema.ri.gov</a:t>
            </a:r>
          </a:p>
          <a:p>
            <a:pPr lvl="1">
              <a:lnSpc>
                <a:spcPct val="150000"/>
              </a:lnSpc>
              <a:buNone/>
            </a:pPr>
            <a:r>
              <a:rPr lang="en-US" sz="2400" dirty="0"/>
              <a:t>Instagram: </a:t>
            </a:r>
            <a:r>
              <a:rPr lang="en-US" sz="2400" u="sng" dirty="0">
                <a:solidFill>
                  <a:srgbClr val="16325C"/>
                </a:solidFill>
              </a:rPr>
              <a:t>www.instagram.com/rhodeislandema/</a:t>
            </a:r>
          </a:p>
          <a:p>
            <a:pPr lvl="1">
              <a:lnSpc>
                <a:spcPct val="150000"/>
              </a:lnSpc>
              <a:buNone/>
            </a:pPr>
            <a:endParaRPr lang="en-US" sz="2400" u="sng" dirty="0">
              <a:solidFill>
                <a:srgbClr val="16325C"/>
              </a:solidFill>
            </a:endParaRPr>
          </a:p>
        </p:txBody>
      </p:sp>
      <p:pic>
        <p:nvPicPr>
          <p:cNvPr id="7" name="Picture 6" descr="twitter_iconblue.png"/>
          <p:cNvPicPr>
            <a:picLocks noChangeAspect="1"/>
          </p:cNvPicPr>
          <p:nvPr/>
        </p:nvPicPr>
        <p:blipFill>
          <a:blip r:embed="rId3" cstate="print"/>
          <a:stretch>
            <a:fillRect/>
          </a:stretch>
        </p:blipFill>
        <p:spPr>
          <a:xfrm>
            <a:off x="1212877" y="4232036"/>
            <a:ext cx="519113" cy="519113"/>
          </a:xfrm>
          <a:prstGeom prst="rect">
            <a:avLst/>
          </a:prstGeom>
        </p:spPr>
      </p:pic>
      <p:pic>
        <p:nvPicPr>
          <p:cNvPr id="8" name="Picture 7" descr="FacebookIconblue.png"/>
          <p:cNvPicPr>
            <a:picLocks noChangeAspect="1"/>
          </p:cNvPicPr>
          <p:nvPr/>
        </p:nvPicPr>
        <p:blipFill>
          <a:blip r:embed="rId4" cstate="print"/>
          <a:stretch>
            <a:fillRect/>
          </a:stretch>
        </p:blipFill>
        <p:spPr>
          <a:xfrm>
            <a:off x="1220497" y="4803157"/>
            <a:ext cx="457200" cy="457200"/>
          </a:xfrm>
          <a:prstGeom prst="rect">
            <a:avLst/>
          </a:prstGeom>
        </p:spPr>
      </p:pic>
      <p:pic>
        <p:nvPicPr>
          <p:cNvPr id="9" name="Picture 8" descr="Arrowblue.png"/>
          <p:cNvPicPr>
            <a:picLocks noChangeAspect="1"/>
          </p:cNvPicPr>
          <p:nvPr/>
        </p:nvPicPr>
        <p:blipFill>
          <a:blip r:embed="rId5" cstate="print"/>
          <a:stretch>
            <a:fillRect/>
          </a:stretch>
        </p:blipFill>
        <p:spPr>
          <a:xfrm flipH="1">
            <a:off x="1182397" y="5281368"/>
            <a:ext cx="533400" cy="533400"/>
          </a:xfrm>
          <a:prstGeom prst="rect">
            <a:avLst/>
          </a:prstGeom>
        </p:spPr>
      </p:pic>
      <p:sp>
        <p:nvSpPr>
          <p:cNvPr id="3" name="Slide Number Placeholder 2"/>
          <p:cNvSpPr>
            <a:spLocks noGrp="1"/>
          </p:cNvSpPr>
          <p:nvPr>
            <p:ph type="sldNum" sz="quarter" idx="12"/>
          </p:nvPr>
        </p:nvSpPr>
        <p:spPr>
          <a:xfrm>
            <a:off x="6567854" y="6356349"/>
            <a:ext cx="2133600" cy="365125"/>
          </a:xfrm>
        </p:spPr>
        <p:txBody>
          <a:bodyPr/>
          <a:lstStyle/>
          <a:p>
            <a:fld id="{596AF2E0-91DA-4931-862E-4AFFCAA2E86C}" type="slidenum">
              <a:rPr lang="en-US" smtClean="0"/>
              <a:pPr/>
              <a:t>33</a:t>
            </a:fld>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8163" y="5849194"/>
            <a:ext cx="511596" cy="468438"/>
          </a:xfrm>
          <a:prstGeom prst="rect">
            <a:avLst/>
          </a:prstGeom>
        </p:spPr>
      </p:pic>
      <p:pic>
        <p:nvPicPr>
          <p:cNvPr id="11" name="Picture 10" descr="NewLogoColor.jpg">
            <a:extLst>
              <a:ext uri="{FF2B5EF4-FFF2-40B4-BE49-F238E27FC236}">
                <a16:creationId xmlns:a16="http://schemas.microsoft.com/office/drawing/2014/main" id="{643869D2-35C0-4A4E-9891-31186472F3C0}"/>
              </a:ext>
            </a:extLst>
          </p:cNvPr>
          <p:cNvPicPr>
            <a:picLocks noChangeAspect="1"/>
          </p:cNvPicPr>
          <p:nvPr/>
        </p:nvPicPr>
        <p:blipFill>
          <a:blip r:embed="rId7" cstate="print">
            <a:clrChange>
              <a:clrFrom>
                <a:srgbClr val="FEFEFE"/>
              </a:clrFrom>
              <a:clrTo>
                <a:srgbClr val="FEFEFE">
                  <a:alpha val="0"/>
                </a:srgbClr>
              </a:clrTo>
            </a:clrChange>
          </a:blip>
          <a:stretch>
            <a:fillRect/>
          </a:stretch>
        </p:blipFill>
        <p:spPr>
          <a:xfrm>
            <a:off x="3600734" y="1217767"/>
            <a:ext cx="1942532" cy="193637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73D525B-9854-44C2-9067-5810414069F6}"/>
              </a:ext>
            </a:extLst>
          </p:cNvPr>
          <p:cNvSpPr txBox="1"/>
          <p:nvPr/>
        </p:nvSpPr>
        <p:spPr>
          <a:xfrm>
            <a:off x="457200" y="3446005"/>
            <a:ext cx="8229600" cy="461665"/>
          </a:xfrm>
          <a:prstGeom prst="rect">
            <a:avLst/>
          </a:prstGeom>
          <a:noFill/>
        </p:spPr>
        <p:txBody>
          <a:bodyPr wrap="square" rtlCol="0">
            <a:spAutoFit/>
          </a:bodyPr>
          <a:lstStyle/>
          <a:p>
            <a:pPr algn="ctr"/>
            <a:r>
              <a:rPr lang="en-US" sz="2400" dirty="0"/>
              <a:t>RIEMA Grants: </a:t>
            </a:r>
            <a:r>
              <a:rPr lang="en-US" sz="2400" u="sng" dirty="0">
                <a:solidFill>
                  <a:schemeClr val="accent1">
                    <a:lumMod val="50000"/>
                  </a:schemeClr>
                </a:solidFill>
              </a:rPr>
              <a:t>EMA.Grants@ema.ri.gov</a:t>
            </a:r>
            <a:endParaRPr lang="en-US" u="sng" dirty="0">
              <a:solidFill>
                <a:schemeClr val="accent1">
                  <a:lumMod val="50000"/>
                </a:schemeClr>
              </a:solidFill>
            </a:endParaRPr>
          </a:p>
        </p:txBody>
      </p:sp>
    </p:spTree>
    <p:extLst>
      <p:ext uri="{BB962C8B-B14F-4D97-AF65-F5344CB8AC3E}">
        <p14:creationId xmlns:p14="http://schemas.microsoft.com/office/powerpoint/2010/main" val="265741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4</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143000"/>
            <a:ext cx="8229600" cy="4953000"/>
          </a:xfrm>
        </p:spPr>
        <p:txBody>
          <a:bodyPr>
            <a:normAutofit/>
          </a:bodyPr>
          <a:lstStyle/>
          <a:p>
            <a:pPr marL="0" indent="0" algn="ctr">
              <a:buNone/>
            </a:pPr>
            <a:r>
              <a:rPr lang="en-US" b="1" dirty="0"/>
              <a:t>ELIGIBLE NSGP APPLICANTS</a:t>
            </a:r>
          </a:p>
          <a:p>
            <a:pPr marL="0" indent="0" algn="ctr">
              <a:buNone/>
            </a:pPr>
            <a:endParaRPr lang="en-US" sz="1600" dirty="0"/>
          </a:p>
          <a:p>
            <a:pPr lvl="0">
              <a:spcBef>
                <a:spcPts val="0"/>
              </a:spcBef>
              <a:spcAft>
                <a:spcPts val="600"/>
              </a:spcAft>
            </a:pPr>
            <a:r>
              <a:rPr lang="en-US" sz="2400" dirty="0"/>
              <a:t>Only 501(c)(3) Nonprofit organizations at high-risk of terrorist attack.</a:t>
            </a:r>
          </a:p>
          <a:p>
            <a:pPr lvl="1">
              <a:spcBef>
                <a:spcPts val="0"/>
              </a:spcBef>
            </a:pPr>
            <a:r>
              <a:rPr lang="en-US" dirty="0"/>
              <a:t>Applicants must provide proof of 501(c)(3) status </a:t>
            </a:r>
            <a:r>
              <a:rPr lang="en-US" b="1" u="sng" dirty="0"/>
              <a:t>or</a:t>
            </a:r>
          </a:p>
          <a:p>
            <a:pPr lvl="1">
              <a:spcBef>
                <a:spcPts val="0"/>
              </a:spcBef>
              <a:spcAft>
                <a:spcPts val="1200"/>
              </a:spcAft>
            </a:pPr>
            <a:r>
              <a:rPr lang="en-US" dirty="0"/>
              <a:t>Provide letter of exemption from IRS/Department of the Treasury.</a:t>
            </a:r>
          </a:p>
          <a:p>
            <a:pPr lvl="0">
              <a:spcBef>
                <a:spcPts val="0"/>
              </a:spcBef>
            </a:pPr>
            <a:r>
              <a:rPr lang="en-US" sz="2400" dirty="0"/>
              <a:t>Applicants must self-identify as one of the following:</a:t>
            </a:r>
          </a:p>
          <a:p>
            <a:pPr lvl="1">
              <a:spcBef>
                <a:spcPts val="0"/>
              </a:spcBef>
            </a:pPr>
            <a:r>
              <a:rPr lang="en-US" dirty="0"/>
              <a:t>Ideology-based/Spiritual/Religious</a:t>
            </a:r>
          </a:p>
          <a:p>
            <a:pPr lvl="1">
              <a:spcBef>
                <a:spcPts val="0"/>
              </a:spcBef>
            </a:pPr>
            <a:r>
              <a:rPr lang="en-US" dirty="0"/>
              <a:t>Educational</a:t>
            </a:r>
          </a:p>
          <a:p>
            <a:pPr lvl="1">
              <a:spcBef>
                <a:spcPts val="0"/>
              </a:spcBef>
            </a:pPr>
            <a:r>
              <a:rPr lang="en-US" dirty="0"/>
              <a:t>Medical</a:t>
            </a:r>
          </a:p>
          <a:p>
            <a:pPr lvl="1">
              <a:spcBef>
                <a:spcPts val="0"/>
              </a:spcBef>
            </a:pPr>
            <a:r>
              <a:rPr lang="en-US" dirty="0"/>
              <a:t>Other</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372494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5</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57200" y="1143000"/>
            <a:ext cx="8229600" cy="5029200"/>
          </a:xfrm>
        </p:spPr>
        <p:txBody>
          <a:bodyPr>
            <a:normAutofit fontScale="85000" lnSpcReduction="10000"/>
          </a:bodyPr>
          <a:lstStyle/>
          <a:p>
            <a:pPr marL="0" indent="0" algn="ctr">
              <a:buNone/>
            </a:pPr>
            <a:r>
              <a:rPr lang="en-US" b="1" dirty="0"/>
              <a:t>ELIGIBLE APPLICANTS AT HIGH-RISK OF TERRORIST ATTACK</a:t>
            </a:r>
          </a:p>
          <a:p>
            <a:pPr marL="0" indent="0">
              <a:buNone/>
            </a:pPr>
            <a:endParaRPr lang="en-US" sz="2000" b="1" dirty="0"/>
          </a:p>
          <a:p>
            <a:pPr marL="0" indent="0">
              <a:lnSpc>
                <a:spcPct val="110000"/>
              </a:lnSpc>
              <a:spcBef>
                <a:spcPts val="0"/>
              </a:spcBef>
              <a:spcAft>
                <a:spcPts val="600"/>
              </a:spcAft>
              <a:buNone/>
            </a:pPr>
            <a:r>
              <a:rPr lang="en-US" sz="2400" i="1" dirty="0"/>
              <a:t>May include, but is not limited to:</a:t>
            </a:r>
          </a:p>
          <a:p>
            <a:pPr lvl="0">
              <a:lnSpc>
                <a:spcPct val="120000"/>
              </a:lnSpc>
              <a:spcBef>
                <a:spcPts val="0"/>
              </a:spcBef>
              <a:spcAft>
                <a:spcPts val="1200"/>
              </a:spcAft>
            </a:pPr>
            <a:r>
              <a:rPr lang="en-US" sz="2400" dirty="0"/>
              <a:t>Identification and substantiation of prior threats or attacks by a terrorist organization, network, or cell against the applicant or closely related organizations; </a:t>
            </a:r>
          </a:p>
          <a:p>
            <a:pPr lvl="0">
              <a:lnSpc>
                <a:spcPct val="120000"/>
              </a:lnSpc>
              <a:spcBef>
                <a:spcPts val="0"/>
              </a:spcBef>
              <a:spcAft>
                <a:spcPts val="1200"/>
              </a:spcAft>
            </a:pPr>
            <a:r>
              <a:rPr lang="en-US" sz="2400" dirty="0"/>
              <a:t>Symbolic value of the site(s) as a highly recognized national or historical institution that renders the site as possible target of terrorism;</a:t>
            </a:r>
          </a:p>
          <a:p>
            <a:pPr lvl="0">
              <a:lnSpc>
                <a:spcPct val="120000"/>
              </a:lnSpc>
              <a:spcBef>
                <a:spcPts val="0"/>
              </a:spcBef>
              <a:spcAft>
                <a:spcPts val="1200"/>
              </a:spcAft>
            </a:pPr>
            <a:r>
              <a:rPr lang="en-US" sz="2400" dirty="0"/>
              <a:t>Role of the applicant in responding to or recovering from terrorist attacks;</a:t>
            </a:r>
          </a:p>
          <a:p>
            <a:pPr lvl="0">
              <a:lnSpc>
                <a:spcPct val="120000"/>
              </a:lnSpc>
              <a:spcBef>
                <a:spcPts val="0"/>
              </a:spcBef>
              <a:spcAft>
                <a:spcPts val="1200"/>
              </a:spcAft>
            </a:pPr>
            <a:r>
              <a:rPr lang="en-US" sz="2400" dirty="0"/>
              <a:t>Findings from previously conducted risk assessments including threat or vulnerability, police reports and/or insurance claims.</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281373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6</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143000"/>
            <a:ext cx="8229600" cy="4953000"/>
          </a:xfrm>
        </p:spPr>
        <p:txBody>
          <a:bodyPr>
            <a:normAutofit fontScale="92500" lnSpcReduction="10000"/>
          </a:bodyPr>
          <a:lstStyle/>
          <a:p>
            <a:pPr marL="0" indent="0" algn="ctr">
              <a:buNone/>
            </a:pPr>
            <a:r>
              <a:rPr lang="en-US" sz="3000" b="1" dirty="0"/>
              <a:t>FUNDING GUIDELINES</a:t>
            </a:r>
          </a:p>
          <a:p>
            <a:pPr marL="0" indent="0" algn="ctr">
              <a:buNone/>
            </a:pPr>
            <a:endParaRPr lang="en-US" sz="2200" dirty="0"/>
          </a:p>
          <a:p>
            <a:pPr lvl="0">
              <a:lnSpc>
                <a:spcPct val="120000"/>
              </a:lnSpc>
              <a:spcBef>
                <a:spcPts val="0"/>
              </a:spcBef>
              <a:spcAft>
                <a:spcPts val="1200"/>
              </a:spcAft>
            </a:pPr>
            <a:r>
              <a:rPr lang="en-US" sz="2600" dirty="0"/>
              <a:t>NSGP allowable costs are focused on target hardening activities.  Funding can be used for the acquisition and installation of security on real property (including buildings and improvements) owned or leased by the nonprofit organization, specifically for prevention of and/or protection against the risk of a terrorist attack.  </a:t>
            </a:r>
          </a:p>
          <a:p>
            <a:pPr lvl="0">
              <a:lnSpc>
                <a:spcPct val="120000"/>
              </a:lnSpc>
              <a:spcBef>
                <a:spcPts val="0"/>
              </a:spcBef>
            </a:pPr>
            <a:r>
              <a:rPr lang="en-US" sz="2600" dirty="0"/>
              <a:t>The equipment is limited to two categories:  Physical Security Enhancement Equipment (AEL Section 14) and Inspection &amp; Screening Systems (AEL Section 15).</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181158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6AF2E0-91DA-4931-862E-4AFFCAA2E86C}" type="slidenum">
              <a:rPr lang="en-US" smtClean="0"/>
              <a:pPr/>
              <a:t>7</a:t>
            </a:fld>
            <a:endParaRPr lang="en-US" dirty="0"/>
          </a:p>
        </p:txBody>
      </p:sp>
      <p:sp>
        <p:nvSpPr>
          <p:cNvPr id="4" name="Content Placeholder 3">
            <a:extLst>
              <a:ext uri="{FF2B5EF4-FFF2-40B4-BE49-F238E27FC236}">
                <a16:creationId xmlns:a16="http://schemas.microsoft.com/office/drawing/2014/main" id="{6C2B7027-719D-4B88-854B-9032BEDB2809}"/>
              </a:ext>
            </a:extLst>
          </p:cNvPr>
          <p:cNvSpPr>
            <a:spLocks noGrp="1"/>
          </p:cNvSpPr>
          <p:nvPr>
            <p:ph idx="1"/>
          </p:nvPr>
        </p:nvSpPr>
        <p:spPr>
          <a:xfrm>
            <a:off x="442912" y="1143000"/>
            <a:ext cx="8229600" cy="5053781"/>
          </a:xfrm>
        </p:spPr>
        <p:txBody>
          <a:bodyPr>
            <a:normAutofit fontScale="92500" lnSpcReduction="10000"/>
          </a:bodyPr>
          <a:lstStyle/>
          <a:p>
            <a:pPr marL="0" indent="0" algn="ctr">
              <a:buNone/>
            </a:pPr>
            <a:r>
              <a:rPr lang="en-US" sz="3000" b="1" dirty="0"/>
              <a:t>KEY CHANGES</a:t>
            </a:r>
          </a:p>
          <a:p>
            <a:pPr marL="0" indent="0" algn="ctr">
              <a:buNone/>
            </a:pPr>
            <a:endParaRPr lang="en-US" sz="1500" dirty="0"/>
          </a:p>
          <a:p>
            <a:pPr lvl="0">
              <a:lnSpc>
                <a:spcPct val="110000"/>
              </a:lnSpc>
              <a:spcBef>
                <a:spcPts val="0"/>
              </a:spcBef>
              <a:spcAft>
                <a:spcPts val="600"/>
              </a:spcAft>
            </a:pPr>
            <a:r>
              <a:rPr lang="en-US" sz="1700" dirty="0"/>
              <a:t>States may no longer establish a cap on individual subawards that differs from the maximum award amount determined by FEMA.  The maximum award amount remains at $150,000 per site for up to three sites, for a potential total of $450,000 per nonprofit organization.</a:t>
            </a:r>
          </a:p>
          <a:p>
            <a:pPr lvl="0">
              <a:lnSpc>
                <a:spcPct val="110000"/>
              </a:lnSpc>
              <a:spcBef>
                <a:spcPts val="0"/>
              </a:spcBef>
              <a:spcAft>
                <a:spcPts val="600"/>
              </a:spcAft>
            </a:pPr>
            <a:r>
              <a:rPr lang="en-US" sz="1700" dirty="0"/>
              <a:t>Security Self-Assessment Form (aka Vulnerability Assessment)</a:t>
            </a:r>
          </a:p>
          <a:p>
            <a:pPr lvl="0">
              <a:lnSpc>
                <a:spcPct val="110000"/>
              </a:lnSpc>
              <a:spcBef>
                <a:spcPts val="0"/>
              </a:spcBef>
              <a:spcAft>
                <a:spcPts val="600"/>
              </a:spcAft>
            </a:pPr>
            <a:r>
              <a:rPr lang="en-US" sz="1700" dirty="0"/>
              <a:t>Bonus Review Points</a:t>
            </a:r>
          </a:p>
          <a:p>
            <a:pPr lvl="1">
              <a:lnSpc>
                <a:spcPct val="110000"/>
              </a:lnSpc>
              <a:spcBef>
                <a:spcPts val="0"/>
              </a:spcBef>
              <a:spcAft>
                <a:spcPts val="600"/>
              </a:spcAft>
            </a:pPr>
            <a:r>
              <a:rPr lang="en-US" sz="1700" u="sng" dirty="0"/>
              <a:t>Underserved Communities</a:t>
            </a:r>
          </a:p>
          <a:p>
            <a:pPr lvl="2">
              <a:lnSpc>
                <a:spcPct val="110000"/>
              </a:lnSpc>
              <a:spcBef>
                <a:spcPts val="0"/>
              </a:spcBef>
              <a:spcAft>
                <a:spcPts val="600"/>
              </a:spcAft>
              <a:buFont typeface="Wingdings" panose="05000000000000000000" pitchFamily="2" charset="2"/>
              <a:buChar char="q"/>
            </a:pPr>
            <a:r>
              <a:rPr lang="en-US" sz="1700" dirty="0"/>
              <a:t>Nonprofit organizations located within an underserved community will have up to 15 points added to their project review score. FEMA will use the Centers for Disease Control and Prevention’s Social Vulnerability Index (SVI) tool to determine each sub-applicant’s social vulnerability ranking. Sub-applicants in communities with a “High” SVI ranking will receive 10 additional points, and sub-applicants in communities with a “Very High” SVI ranking will receive 15 additional points.</a:t>
            </a:r>
          </a:p>
          <a:p>
            <a:pPr lvl="1">
              <a:lnSpc>
                <a:spcPct val="110000"/>
              </a:lnSpc>
              <a:spcBef>
                <a:spcPts val="0"/>
              </a:spcBef>
              <a:spcAft>
                <a:spcPts val="600"/>
              </a:spcAft>
            </a:pPr>
            <a:r>
              <a:rPr lang="en-US" sz="1700" u="sng" dirty="0"/>
              <a:t>New Recipients</a:t>
            </a:r>
          </a:p>
          <a:p>
            <a:pPr lvl="2">
              <a:lnSpc>
                <a:spcPct val="110000"/>
              </a:lnSpc>
              <a:spcBef>
                <a:spcPts val="0"/>
              </a:spcBef>
              <a:spcAft>
                <a:spcPts val="600"/>
              </a:spcAft>
              <a:buFont typeface="Wingdings" panose="05000000000000000000" pitchFamily="2" charset="2"/>
              <a:buChar char="q"/>
            </a:pPr>
            <a:r>
              <a:rPr lang="en-US" sz="1700" dirty="0"/>
              <a:t>Nonprofit organizations that have not previously received NSGP funding will have 15 points added to their project score.</a:t>
            </a:r>
          </a:p>
          <a:p>
            <a:pPr marL="0" indent="0">
              <a:buNone/>
            </a:pPr>
            <a:endParaRPr lang="en-US" dirty="0"/>
          </a:p>
        </p:txBody>
      </p:sp>
      <p:sp>
        <p:nvSpPr>
          <p:cNvPr id="6" name="Title 1">
            <a:extLst>
              <a:ext uri="{FF2B5EF4-FFF2-40B4-BE49-F238E27FC236}">
                <a16:creationId xmlns:a16="http://schemas.microsoft.com/office/drawing/2014/main" id="{4509FF3C-019F-4132-8082-EA6F9C468878}"/>
              </a:ext>
            </a:extLst>
          </p:cNvPr>
          <p:cNvSpPr>
            <a:spLocks noGrp="1"/>
          </p:cNvSpPr>
          <p:nvPr>
            <p:ph type="title"/>
          </p:nvPr>
        </p:nvSpPr>
        <p:spPr>
          <a:xfrm>
            <a:off x="471488" y="0"/>
            <a:ext cx="8229600" cy="1143000"/>
          </a:xfrm>
        </p:spPr>
        <p:txBody>
          <a:bodyPr>
            <a:normAutofit fontScale="90000"/>
          </a:bodyPr>
          <a:lstStyle/>
          <a:p>
            <a:r>
              <a:rPr lang="en-US" sz="4000" dirty="0"/>
              <a:t>2023 Nonprofit Security Grant Program</a:t>
            </a:r>
          </a:p>
        </p:txBody>
      </p:sp>
    </p:spTree>
    <p:extLst>
      <p:ext uri="{BB962C8B-B14F-4D97-AF65-F5344CB8AC3E}">
        <p14:creationId xmlns:p14="http://schemas.microsoft.com/office/powerpoint/2010/main" val="379034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DF48-E631-4D6C-8D58-59A99DFD9333}"/>
              </a:ext>
            </a:extLst>
          </p:cNvPr>
          <p:cNvSpPr>
            <a:spLocks noGrp="1"/>
          </p:cNvSpPr>
          <p:nvPr>
            <p:ph type="title"/>
          </p:nvPr>
        </p:nvSpPr>
        <p:spPr>
          <a:xfrm>
            <a:off x="457200" y="15846"/>
            <a:ext cx="8229600" cy="1095404"/>
          </a:xfrm>
        </p:spPr>
        <p:txBody>
          <a:bodyPr>
            <a:normAutofit/>
          </a:bodyPr>
          <a:lstStyle/>
          <a:p>
            <a:r>
              <a:rPr lang="en-US" sz="3600" dirty="0"/>
              <a:t>Security Self-Assessment Form</a:t>
            </a:r>
          </a:p>
        </p:txBody>
      </p:sp>
      <p:pic>
        <p:nvPicPr>
          <p:cNvPr id="6" name="Content Placeholder 5" descr="Graphical user interface&#10;&#10;Description automatically generated with low confidence">
            <a:extLst>
              <a:ext uri="{FF2B5EF4-FFF2-40B4-BE49-F238E27FC236}">
                <a16:creationId xmlns:a16="http://schemas.microsoft.com/office/drawing/2014/main" id="{88DBD451-4410-4BCF-8EA2-EEF4C51FAD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19200"/>
            <a:ext cx="7339914" cy="5029200"/>
          </a:xfrm>
        </p:spPr>
      </p:pic>
      <p:sp>
        <p:nvSpPr>
          <p:cNvPr id="4" name="Slide Number Placeholder 3">
            <a:extLst>
              <a:ext uri="{FF2B5EF4-FFF2-40B4-BE49-F238E27FC236}">
                <a16:creationId xmlns:a16="http://schemas.microsoft.com/office/drawing/2014/main" id="{341B8D7B-08CB-4593-B2CD-6621FF867A3D}"/>
              </a:ext>
            </a:extLst>
          </p:cNvPr>
          <p:cNvSpPr>
            <a:spLocks noGrp="1"/>
          </p:cNvSpPr>
          <p:nvPr>
            <p:ph type="sldNum" sz="quarter" idx="12"/>
          </p:nvPr>
        </p:nvSpPr>
        <p:spPr/>
        <p:txBody>
          <a:bodyPr/>
          <a:lstStyle/>
          <a:p>
            <a:fld id="{596AF2E0-91DA-4931-862E-4AFFCAA2E86C}" type="slidenum">
              <a:rPr lang="en-US" smtClean="0"/>
              <a:pPr/>
              <a:t>8</a:t>
            </a:fld>
            <a:endParaRPr lang="en-US" dirty="0"/>
          </a:p>
        </p:txBody>
      </p:sp>
    </p:spTree>
    <p:extLst>
      <p:ext uri="{BB962C8B-B14F-4D97-AF65-F5344CB8AC3E}">
        <p14:creationId xmlns:p14="http://schemas.microsoft.com/office/powerpoint/2010/main" val="308476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EC47-0DD5-4A03-A6F9-8DFB12DE2959}"/>
              </a:ext>
            </a:extLst>
          </p:cNvPr>
          <p:cNvSpPr>
            <a:spLocks noGrp="1"/>
          </p:cNvSpPr>
          <p:nvPr>
            <p:ph type="title"/>
          </p:nvPr>
        </p:nvSpPr>
        <p:spPr/>
        <p:txBody>
          <a:bodyPr>
            <a:normAutofit/>
          </a:bodyPr>
          <a:lstStyle/>
          <a:p>
            <a:r>
              <a:rPr lang="en-US" sz="3600" dirty="0"/>
              <a:t>Security Self-Assessment Form</a:t>
            </a:r>
          </a:p>
        </p:txBody>
      </p:sp>
      <p:pic>
        <p:nvPicPr>
          <p:cNvPr id="6" name="Content Placeholder 5" descr="A picture containing calendar&#10;&#10;Description automatically generated">
            <a:extLst>
              <a:ext uri="{FF2B5EF4-FFF2-40B4-BE49-F238E27FC236}">
                <a16:creationId xmlns:a16="http://schemas.microsoft.com/office/drawing/2014/main" id="{322354EE-321C-49BF-9C60-D5128A6BD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69074"/>
            <a:ext cx="8839200" cy="3810000"/>
          </a:xfrm>
        </p:spPr>
      </p:pic>
      <p:sp>
        <p:nvSpPr>
          <p:cNvPr id="4" name="Slide Number Placeholder 3">
            <a:extLst>
              <a:ext uri="{FF2B5EF4-FFF2-40B4-BE49-F238E27FC236}">
                <a16:creationId xmlns:a16="http://schemas.microsoft.com/office/drawing/2014/main" id="{A0426A82-FA68-4F37-B189-3F51E595A69B}"/>
              </a:ext>
            </a:extLst>
          </p:cNvPr>
          <p:cNvSpPr>
            <a:spLocks noGrp="1"/>
          </p:cNvSpPr>
          <p:nvPr>
            <p:ph type="sldNum" sz="quarter" idx="12"/>
          </p:nvPr>
        </p:nvSpPr>
        <p:spPr/>
        <p:txBody>
          <a:bodyPr/>
          <a:lstStyle/>
          <a:p>
            <a:fld id="{596AF2E0-91DA-4931-862E-4AFFCAA2E86C}" type="slidenum">
              <a:rPr lang="en-US" smtClean="0"/>
              <a:pPr/>
              <a:t>9</a:t>
            </a:fld>
            <a:endParaRPr lang="en-US" dirty="0"/>
          </a:p>
        </p:txBody>
      </p:sp>
      <p:sp>
        <p:nvSpPr>
          <p:cNvPr id="7" name="TextBox 6">
            <a:extLst>
              <a:ext uri="{FF2B5EF4-FFF2-40B4-BE49-F238E27FC236}">
                <a16:creationId xmlns:a16="http://schemas.microsoft.com/office/drawing/2014/main" id="{E7F91631-4656-4648-8353-7AEF138B5DE0}"/>
              </a:ext>
            </a:extLst>
          </p:cNvPr>
          <p:cNvSpPr txBox="1"/>
          <p:nvPr/>
        </p:nvSpPr>
        <p:spPr>
          <a:xfrm>
            <a:off x="1562100" y="1186131"/>
            <a:ext cx="6019800" cy="461665"/>
          </a:xfrm>
          <a:prstGeom prst="rect">
            <a:avLst/>
          </a:prstGeom>
          <a:noFill/>
        </p:spPr>
        <p:txBody>
          <a:bodyPr wrap="square" rtlCol="0">
            <a:spAutoFit/>
          </a:bodyPr>
          <a:lstStyle/>
          <a:p>
            <a:r>
              <a:rPr lang="en-US" sz="2400" b="1" dirty="0"/>
              <a:t>SAMPLE: Question &amp; Option for Consideration</a:t>
            </a:r>
          </a:p>
        </p:txBody>
      </p:sp>
    </p:spTree>
    <p:extLst>
      <p:ext uri="{BB962C8B-B14F-4D97-AF65-F5344CB8AC3E}">
        <p14:creationId xmlns:p14="http://schemas.microsoft.com/office/powerpoint/2010/main" val="3929489087"/>
      </p:ext>
    </p:extLst>
  </p:cSld>
  <p:clrMapOvr>
    <a:masterClrMapping/>
  </p:clrMapOvr>
</p:sld>
</file>

<file path=ppt/theme/theme1.xml><?xml version="1.0" encoding="utf-8"?>
<a:theme xmlns:a="http://schemas.openxmlformats.org/drawingml/2006/main" name="RI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I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RIEMA Powerpoint Template</Template>
  <TotalTime>20561</TotalTime>
  <Words>2243</Words>
  <Application>Microsoft Office PowerPoint</Application>
  <PresentationFormat>On-screen Show (4:3)</PresentationFormat>
  <Paragraphs>338</Paragraphs>
  <Slides>33</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Courier New</vt:lpstr>
      <vt:lpstr>Symbol</vt:lpstr>
      <vt:lpstr>var(--font-sans-vf)</vt:lpstr>
      <vt:lpstr>var(--font-serif-vf)</vt:lpstr>
      <vt:lpstr>Wingdings</vt:lpstr>
      <vt:lpstr>RIEMA Powerpoint Template</vt:lpstr>
      <vt:lpstr>1_RIEMA Powerpoint Template</vt:lpstr>
      <vt:lpstr>Rhode Island  Nonprofit Security Grant Program</vt:lpstr>
      <vt:lpstr>2023 Nonprofit Security Grant Program</vt:lpstr>
      <vt:lpstr>2023 Nonprofit Security Grant Program</vt:lpstr>
      <vt:lpstr>2023 Nonprofit Security Grant Program</vt:lpstr>
      <vt:lpstr>2023 Nonprofit Security Grant Program</vt:lpstr>
      <vt:lpstr>2023 Nonprofit Security Grant Program</vt:lpstr>
      <vt:lpstr>2023 Nonprofit Security Grant Program</vt:lpstr>
      <vt:lpstr>Security Self-Assessment Form</vt:lpstr>
      <vt:lpstr>Security Self-Assessment Form</vt:lpstr>
      <vt:lpstr>2023 Nonprofit Security Grant Program</vt:lpstr>
      <vt:lpstr>2023 Nonprofit Security Grant Program</vt:lpstr>
      <vt:lpstr>Allowable Costs – AEL &amp; Other</vt:lpstr>
      <vt:lpstr>Allowable Costs – AEL &amp; Other (cont’d)</vt:lpstr>
      <vt:lpstr>2023 Nonprofit Security Grant Program</vt:lpstr>
      <vt:lpstr>2023 Nonprofit Security Grant Program</vt:lpstr>
      <vt:lpstr>2023 Nonprofit Security Grant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2023 Nonprofit Security Grant Program</vt:lpstr>
      <vt:lpstr>2023 Nonprofit Security Grant Program</vt:lpstr>
      <vt:lpstr>PowerPoint Presentation</vt:lpstr>
      <vt:lpstr>PowerPoint Presentation</vt:lpstr>
      <vt:lpstr>2023 Nonprofit Security Grant Program</vt:lpstr>
      <vt:lpstr>2023 Nonprofit Security Grant Program</vt:lpstr>
      <vt:lpstr>2023 Nonprofit Security Grant Program</vt:lpstr>
      <vt:lpstr>2023 Nonprofit Security Grant Program</vt:lpstr>
      <vt:lpstr>PowerPoint Presentation</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tara.l.chicharro</dc:creator>
  <cp:lastModifiedBy>Nadeau, Timothy (EMA)</cp:lastModifiedBy>
  <cp:revision>512</cp:revision>
  <cp:lastPrinted>2023-03-13T20:50:04Z</cp:lastPrinted>
  <dcterms:created xsi:type="dcterms:W3CDTF">2013-11-15T16:52:13Z</dcterms:created>
  <dcterms:modified xsi:type="dcterms:W3CDTF">2023-05-11T19:39:18Z</dcterms:modified>
</cp:coreProperties>
</file>