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3"/>
  </p:notesMasterIdLst>
  <p:handoutMasterIdLst>
    <p:handoutMasterId r:id="rId24"/>
  </p:handoutMasterIdLst>
  <p:sldIdLst>
    <p:sldId id="275" r:id="rId2"/>
    <p:sldId id="574" r:id="rId3"/>
    <p:sldId id="570" r:id="rId4"/>
    <p:sldId id="316" r:id="rId5"/>
    <p:sldId id="376" r:id="rId6"/>
    <p:sldId id="378" r:id="rId7"/>
    <p:sldId id="374" r:id="rId8"/>
    <p:sldId id="369" r:id="rId9"/>
    <p:sldId id="573" r:id="rId10"/>
    <p:sldId id="377" r:id="rId11"/>
    <p:sldId id="372" r:id="rId12"/>
    <p:sldId id="379" r:id="rId13"/>
    <p:sldId id="577" r:id="rId14"/>
    <p:sldId id="576" r:id="rId15"/>
    <p:sldId id="598" r:id="rId16"/>
    <p:sldId id="364" r:id="rId17"/>
    <p:sldId id="579" r:id="rId18"/>
    <p:sldId id="347" r:id="rId19"/>
    <p:sldId id="354" r:id="rId20"/>
    <p:sldId id="259" r:id="rId21"/>
    <p:sldId id="283"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eau, Timothy (EMA)" initials="NT(" lastIdx="1" clrIdx="0">
    <p:extLst>
      <p:ext uri="{19B8F6BF-5375-455C-9EA6-DF929625EA0E}">
        <p15:presenceInfo xmlns:p15="http://schemas.microsoft.com/office/powerpoint/2012/main" userId="S-1-5-21-759846103-4275010335-497404063-28837" providerId="AD"/>
      </p:ext>
    </p:extLst>
  </p:cmAuthor>
  <p:cmAuthor id="2" name="Jones, Richard (EMA)" initials="JR(" lastIdx="1" clrIdx="1">
    <p:extLst>
      <p:ext uri="{19B8F6BF-5375-455C-9EA6-DF929625EA0E}">
        <p15:presenceInfo xmlns:p15="http://schemas.microsoft.com/office/powerpoint/2012/main" userId="S::Richard.Jones@EMA.RI.GOV::dd0c6fb4-899f-4a1a-b5e6-ee296955f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358341-53FC-662C-4338-E1C70CBBDE89}" v="47" dt="2024-04-30T12:36:35.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686" autoAdjust="0"/>
  </p:normalViewPr>
  <p:slideViewPr>
    <p:cSldViewPr>
      <p:cViewPr varScale="1">
        <p:scale>
          <a:sx n="107" d="100"/>
          <a:sy n="107" d="100"/>
        </p:scale>
        <p:origin x="1734" y="96"/>
      </p:cViewPr>
      <p:guideLst>
        <p:guide orient="horz" pos="2160"/>
        <p:guide pos="2880"/>
      </p:guideLst>
    </p:cSldViewPr>
  </p:slideViewPr>
  <p:outlineViewPr>
    <p:cViewPr>
      <p:scale>
        <a:sx n="33" d="100"/>
        <a:sy n="33" d="100"/>
      </p:scale>
      <p:origin x="0" y="-1530"/>
    </p:cViewPr>
  </p:outlineViewPr>
  <p:notesTextViewPr>
    <p:cViewPr>
      <p:scale>
        <a:sx n="1" d="1"/>
        <a:sy n="1" d="1"/>
      </p:scale>
      <p:origin x="0" y="0"/>
    </p:cViewPr>
  </p:notesTextViewPr>
  <p:sorterViewPr>
    <p:cViewPr>
      <p:scale>
        <a:sx n="170" d="100"/>
        <a:sy n="170" d="100"/>
      </p:scale>
      <p:origin x="0" y="-11394"/>
    </p:cViewPr>
  </p:sorterViewPr>
  <p:notesViewPr>
    <p:cSldViewPr>
      <p:cViewPr varScale="1">
        <p:scale>
          <a:sx n="65" d="100"/>
          <a:sy n="65" d="100"/>
        </p:scale>
        <p:origin x="16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ACEF13-FC24-44B2-82D8-2C9B48C389AE}"/>
              </a:ext>
            </a:extLst>
          </p:cNvPr>
          <p:cNvSpPr>
            <a:spLocks noGrp="1"/>
          </p:cNvSpPr>
          <p:nvPr>
            <p:ph type="hdr" sz="quarter"/>
          </p:nvPr>
        </p:nvSpPr>
        <p:spPr>
          <a:xfrm>
            <a:off x="2" y="3"/>
            <a:ext cx="3037523" cy="466247"/>
          </a:xfrm>
          <a:prstGeom prst="rect">
            <a:avLst/>
          </a:prstGeom>
        </p:spPr>
        <p:txBody>
          <a:bodyPr vert="horz" lIns="91308" tIns="45653" rIns="91308" bIns="45653"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1164BE-A935-40A7-AC2D-01551122EF33}"/>
              </a:ext>
            </a:extLst>
          </p:cNvPr>
          <p:cNvSpPr>
            <a:spLocks noGrp="1"/>
          </p:cNvSpPr>
          <p:nvPr>
            <p:ph type="dt" sz="quarter" idx="1"/>
          </p:nvPr>
        </p:nvSpPr>
        <p:spPr>
          <a:xfrm>
            <a:off x="3971294" y="3"/>
            <a:ext cx="3037523" cy="466247"/>
          </a:xfrm>
          <a:prstGeom prst="rect">
            <a:avLst/>
          </a:prstGeom>
        </p:spPr>
        <p:txBody>
          <a:bodyPr vert="horz" lIns="91308" tIns="45653" rIns="91308" bIns="45653" rtlCol="0"/>
          <a:lstStyle>
            <a:lvl1pPr algn="r">
              <a:defRPr sz="1200"/>
            </a:lvl1pPr>
          </a:lstStyle>
          <a:p>
            <a:fld id="{86B9DFEE-D87A-4C2E-B819-DF9A468DB712}" type="datetimeFigureOut">
              <a:rPr lang="en-US" smtClean="0"/>
              <a:t>4/30/2024</a:t>
            </a:fld>
            <a:endParaRPr lang="en-US" dirty="0"/>
          </a:p>
        </p:txBody>
      </p:sp>
      <p:sp>
        <p:nvSpPr>
          <p:cNvPr id="4" name="Footer Placeholder 3">
            <a:extLst>
              <a:ext uri="{FF2B5EF4-FFF2-40B4-BE49-F238E27FC236}">
                <a16:creationId xmlns:a16="http://schemas.microsoft.com/office/drawing/2014/main" id="{FBB413AC-78AD-4E9A-BA5F-00FD8CE3AB0E}"/>
              </a:ext>
            </a:extLst>
          </p:cNvPr>
          <p:cNvSpPr>
            <a:spLocks noGrp="1"/>
          </p:cNvSpPr>
          <p:nvPr>
            <p:ph type="ftr" sz="quarter" idx="2"/>
          </p:nvPr>
        </p:nvSpPr>
        <p:spPr>
          <a:xfrm>
            <a:off x="2" y="8830155"/>
            <a:ext cx="3037523" cy="466247"/>
          </a:xfrm>
          <a:prstGeom prst="rect">
            <a:avLst/>
          </a:prstGeom>
        </p:spPr>
        <p:txBody>
          <a:bodyPr vert="horz" lIns="91308" tIns="45653" rIns="91308" bIns="45653" rtlCol="0" anchor="b"/>
          <a:lstStyle>
            <a:lvl1pPr algn="l">
              <a:defRPr sz="1200"/>
            </a:lvl1pPr>
          </a:lstStyle>
          <a:p>
            <a:endParaRPr lang="en-US" dirty="0"/>
          </a:p>
        </p:txBody>
      </p:sp>
    </p:spTree>
    <p:extLst>
      <p:ext uri="{BB962C8B-B14F-4D97-AF65-F5344CB8AC3E}">
        <p14:creationId xmlns:p14="http://schemas.microsoft.com/office/powerpoint/2010/main" val="373498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fontAlgn="auto">
              <a:spcBef>
                <a:spcPts val="0"/>
              </a:spcBef>
              <a:spcAft>
                <a:spcPts val="0"/>
              </a:spcAft>
              <a:defRPr sz="1200">
                <a:latin typeface="+mn-lt"/>
              </a:defRPr>
            </a:lvl1pPr>
          </a:lstStyle>
          <a:p>
            <a:pPr>
              <a:defRPr/>
            </a:pPr>
            <a:fld id="{68C3B361-282D-4E00-BC6E-04C84107AD35}" type="datetimeFigureOut">
              <a:rPr lang="en-US"/>
              <a:pPr>
                <a:defRPr/>
              </a:pPr>
              <a:t>4/30/2024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3" tIns="46572" rIns="93143" bIns="46572"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3" tIns="46572" rIns="93143" bIns="4657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43" tIns="46572" rIns="93143" bIns="4657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43" tIns="46572" rIns="93143" bIns="46572" rtlCol="0" anchor="b"/>
          <a:lstStyle>
            <a:lvl1pPr algn="r" fontAlgn="auto">
              <a:spcBef>
                <a:spcPts val="0"/>
              </a:spcBef>
              <a:spcAft>
                <a:spcPts val="0"/>
              </a:spcAft>
              <a:defRPr sz="1200">
                <a:latin typeface="+mn-lt"/>
              </a:defRPr>
            </a:lvl1pPr>
          </a:lstStyle>
          <a:p>
            <a:pPr>
              <a:defRPr/>
            </a:pPr>
            <a:fld id="{8D8811FF-435D-4D35-8DC7-222C38616A6B}" type="slidenum">
              <a:rPr lang="en-US"/>
              <a:pPr>
                <a:defRPr/>
              </a:pPr>
              <a:t>‹#›</a:t>
            </a:fld>
            <a:endParaRPr lang="en-US" dirty="0"/>
          </a:p>
        </p:txBody>
      </p:sp>
    </p:spTree>
    <p:extLst>
      <p:ext uri="{BB962C8B-B14F-4D97-AF65-F5344CB8AC3E}">
        <p14:creationId xmlns:p14="http://schemas.microsoft.com/office/powerpoint/2010/main" val="92130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1</a:t>
            </a:fld>
            <a:endParaRPr lang="en-US" dirty="0"/>
          </a:p>
        </p:txBody>
      </p:sp>
    </p:spTree>
    <p:extLst>
      <p:ext uri="{BB962C8B-B14F-4D97-AF65-F5344CB8AC3E}">
        <p14:creationId xmlns:p14="http://schemas.microsoft.com/office/powerpoint/2010/main" val="33120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3</a:t>
            </a:fld>
            <a:endParaRPr lang="en-US" dirty="0"/>
          </a:p>
        </p:txBody>
      </p:sp>
    </p:spTree>
    <p:extLst>
      <p:ext uri="{BB962C8B-B14F-4D97-AF65-F5344CB8AC3E}">
        <p14:creationId xmlns:p14="http://schemas.microsoft.com/office/powerpoint/2010/main" val="386583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15</a:t>
            </a:fld>
            <a:endParaRPr lang="en-US" dirty="0"/>
          </a:p>
        </p:txBody>
      </p:sp>
    </p:spTree>
    <p:extLst>
      <p:ext uri="{BB962C8B-B14F-4D97-AF65-F5344CB8AC3E}">
        <p14:creationId xmlns:p14="http://schemas.microsoft.com/office/powerpoint/2010/main" val="164268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21</a:t>
            </a:fld>
            <a:endParaRPr lang="en-US" dirty="0"/>
          </a:p>
        </p:txBody>
      </p:sp>
    </p:spTree>
    <p:extLst>
      <p:ext uri="{BB962C8B-B14F-4D97-AF65-F5344CB8AC3E}">
        <p14:creationId xmlns:p14="http://schemas.microsoft.com/office/powerpoint/2010/main" val="260454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spTree>
    <p:extLst>
      <p:ext uri="{BB962C8B-B14F-4D97-AF65-F5344CB8AC3E}">
        <p14:creationId xmlns:p14="http://schemas.microsoft.com/office/powerpoint/2010/main" val="332958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27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6629400" y="228600"/>
            <a:ext cx="0" cy="579120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5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37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7378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2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9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60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478780" y="1447800"/>
            <a:ext cx="29502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3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483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63" y="152400"/>
            <a:ext cx="8229600" cy="8683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1"/>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p:nvSpPr>
        <p:spPr bwMode="auto">
          <a:xfrm>
            <a:off x="762000" y="6174305"/>
            <a:ext cx="63246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p:nvCxnSpPr>
        <p:spPr>
          <a:xfrm>
            <a:off x="838200" y="6248400"/>
            <a:ext cx="784860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9" name="Picture 8" descr="RIEMAlogoConcept1.jpg"/>
          <p:cNvPicPr/>
          <p:nvPr userDrawn="1"/>
        </p:nvPicPr>
        <p:blipFill>
          <a:blip r:embed="rId13" cstate="print"/>
          <a:stretch>
            <a:fillRect/>
          </a:stretch>
        </p:blipFill>
        <p:spPr>
          <a:xfrm>
            <a:off x="153035" y="6201235"/>
            <a:ext cx="570865" cy="570865"/>
          </a:xfrm>
          <a:prstGeom prst="rect">
            <a:avLst/>
          </a:prstGeom>
        </p:spPr>
      </p:pic>
    </p:spTree>
    <p:extLst>
      <p:ext uri="{BB962C8B-B14F-4D97-AF65-F5344CB8AC3E}">
        <p14:creationId xmlns:p14="http://schemas.microsoft.com/office/powerpoint/2010/main" val="23503232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timothy.nadeau@ema.ri.gov" TargetMode="External"/><Relationship Id="rId5" Type="http://schemas.openxmlformats.org/officeDocument/2006/relationships/hyperlink" Target="mailto:denise.manni@ema.ri.gov" TargetMode="External"/><Relationship Id="rId4" Type="http://schemas.openxmlformats.org/officeDocument/2006/relationships/hyperlink" Target="mailto:ema.grants@ema.ri.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hyperlink" Target="https://riema.wufoo.com/for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am.gov/" TargetMode="External"/><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209800"/>
          </a:xfrm>
        </p:spPr>
        <p:txBody>
          <a:bodyPr>
            <a:normAutofit fontScale="90000"/>
          </a:bodyPr>
          <a:lstStyle/>
          <a:p>
            <a:pPr algn="ctr">
              <a:defRPr/>
            </a:pPr>
            <a:r>
              <a:rPr lang="en-US" b="1" dirty="0">
                <a:effectLst>
                  <a:outerShdw blurRad="38100" dist="38100" dir="2700000" algn="tl">
                    <a:srgbClr val="000000">
                      <a:alpha val="43137"/>
                    </a:srgbClr>
                  </a:outerShdw>
                </a:effectLst>
              </a:rPr>
              <a:t>FY 2022 State and Local Cybersecurity Grant Program (SLCGP)Roll-Out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8200" y="5715000"/>
            <a:ext cx="7467600" cy="457200"/>
          </a:xfrm>
        </p:spPr>
        <p:txBody>
          <a:bodyPr>
            <a:noAutofit/>
          </a:bodyPr>
          <a:lstStyle/>
          <a:p>
            <a:r>
              <a:rPr lang="en-US" sz="2400" b="1" dirty="0">
                <a:solidFill>
                  <a:schemeClr val="tx1"/>
                </a:solidFill>
              </a:rPr>
              <a:t>May 1 , 2024 (10AM-11AM EST)</a:t>
            </a:r>
          </a:p>
          <a:p>
            <a:endParaRPr lang="en-US" sz="2000" b="1" i="1" dirty="0">
              <a:solidFill>
                <a:schemeClr val="tx1"/>
              </a:solidFill>
            </a:endParaRPr>
          </a:p>
        </p:txBody>
      </p:sp>
      <p:pic>
        <p:nvPicPr>
          <p:cNvPr id="4" name="Picture 2" descr="C:\Users\peter.gaynor\Desktop\RIEMA Logo jpeg High Res.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29038" y="2438400"/>
            <a:ext cx="2085924" cy="2079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D2ED2E-2102-485B-9B2B-1923E73D9044}"/>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575801" y="4714966"/>
            <a:ext cx="2039161" cy="884045"/>
          </a:xfrm>
          <a:prstGeom prst="rect">
            <a:avLst/>
          </a:prstGeom>
        </p:spPr>
      </p:pic>
    </p:spTree>
    <p:extLst>
      <p:ext uri="{BB962C8B-B14F-4D97-AF65-F5344CB8AC3E}">
        <p14:creationId xmlns:p14="http://schemas.microsoft.com/office/powerpoint/2010/main" val="18743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52DE-FE22-4E1E-9FAC-AB2CA60B5851}"/>
              </a:ext>
            </a:extLst>
          </p:cNvPr>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4" name="TextBox 3">
            <a:extLst>
              <a:ext uri="{FF2B5EF4-FFF2-40B4-BE49-F238E27FC236}">
                <a16:creationId xmlns:a16="http://schemas.microsoft.com/office/drawing/2014/main" id="{688D5E12-F577-471D-BDBD-2430E7C9339E}"/>
              </a:ext>
            </a:extLst>
          </p:cNvPr>
          <p:cNvSpPr txBox="1"/>
          <p:nvPr/>
        </p:nvSpPr>
        <p:spPr>
          <a:xfrm>
            <a:off x="8382000" y="6400800"/>
            <a:ext cx="609600" cy="369332"/>
          </a:xfrm>
          <a:prstGeom prst="rect">
            <a:avLst/>
          </a:prstGeom>
          <a:noFill/>
        </p:spPr>
        <p:txBody>
          <a:bodyPr wrap="square" rtlCol="0">
            <a:spAutoFit/>
          </a:bodyPr>
          <a:lstStyle/>
          <a:p>
            <a:pPr algn="ctr"/>
            <a:r>
              <a:rPr lang="en-US" dirty="0">
                <a:latin typeface="Cambria" panose="02040503050406030204" pitchFamily="18" charset="0"/>
              </a:rPr>
              <a:t>10</a:t>
            </a:r>
          </a:p>
        </p:txBody>
      </p:sp>
      <p:pic>
        <p:nvPicPr>
          <p:cNvPr id="10" name="Content Placeholder 9">
            <a:extLst>
              <a:ext uri="{FF2B5EF4-FFF2-40B4-BE49-F238E27FC236}">
                <a16:creationId xmlns:a16="http://schemas.microsoft.com/office/drawing/2014/main" id="{F66C14C1-CD0D-4B53-AB16-B85C87E58167}"/>
              </a:ext>
            </a:extLst>
          </p:cNvPr>
          <p:cNvPicPr>
            <a:picLocks noGrp="1" noChangeAspect="1"/>
          </p:cNvPicPr>
          <p:nvPr>
            <p:ph idx="1"/>
          </p:nvPr>
        </p:nvPicPr>
        <p:blipFill>
          <a:blip r:embed="rId2"/>
          <a:stretch>
            <a:fillRect/>
          </a:stretch>
        </p:blipFill>
        <p:spPr>
          <a:xfrm>
            <a:off x="1785937" y="1066800"/>
            <a:ext cx="5572125" cy="4953000"/>
          </a:xfrm>
        </p:spPr>
      </p:pic>
    </p:spTree>
    <p:extLst>
      <p:ext uri="{BB962C8B-B14F-4D97-AF65-F5344CB8AC3E}">
        <p14:creationId xmlns:p14="http://schemas.microsoft.com/office/powerpoint/2010/main" val="87782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48200"/>
          </a:xfrm>
        </p:spPr>
        <p:txBody>
          <a:bodyPr>
            <a:normAutofit/>
          </a:bodyPr>
          <a:lstStyle/>
          <a:p>
            <a:pPr>
              <a:spcAft>
                <a:spcPts val="1200"/>
              </a:spcAft>
            </a:pPr>
            <a:r>
              <a:rPr lang="en-US" sz="2000" b="1" dirty="0">
                <a:latin typeface="+mn-lt"/>
              </a:rPr>
              <a:t>Subsequent notification from RIEMA may place requirements on your application or you may be required to provide more milestones.  The application process includes:</a:t>
            </a:r>
          </a:p>
          <a:p>
            <a:pPr lvl="1">
              <a:spcBef>
                <a:spcPts val="0"/>
              </a:spcBef>
              <a:spcAft>
                <a:spcPts val="600"/>
              </a:spcAft>
              <a:buFont typeface="Courier New" panose="02070309020205020404" pitchFamily="49" charset="0"/>
              <a:buChar char="o"/>
            </a:pPr>
            <a:r>
              <a:rPr lang="en-US" sz="2000" b="1" dirty="0">
                <a:latin typeface="+mn-lt"/>
              </a:rPr>
              <a:t>POETE (</a:t>
            </a:r>
            <a:r>
              <a:rPr lang="en-US" sz="2000" b="1" i="1" dirty="0">
                <a:latin typeface="+mn-lt"/>
              </a:rPr>
              <a:t>Planning, Organization, Equipment, Training, Exercise</a:t>
            </a:r>
            <a:r>
              <a:rPr lang="en-US" sz="2000" b="1" dirty="0">
                <a:latin typeface="+mn-lt"/>
              </a:rPr>
              <a:t>)</a:t>
            </a:r>
          </a:p>
          <a:p>
            <a:pPr lvl="1">
              <a:spcBef>
                <a:spcPts val="0"/>
              </a:spcBef>
              <a:spcAft>
                <a:spcPts val="600"/>
              </a:spcAft>
              <a:buFont typeface="Courier New" panose="02070309020205020404" pitchFamily="49" charset="0"/>
              <a:buChar char="o"/>
            </a:pPr>
            <a:r>
              <a:rPr lang="en-US" sz="2000" b="1" dirty="0">
                <a:latin typeface="+mn-lt"/>
              </a:rPr>
              <a:t>Investment Overview (</a:t>
            </a:r>
            <a:r>
              <a:rPr lang="en-US" sz="2000" b="1" i="1" dirty="0">
                <a:latin typeface="+mn-lt"/>
              </a:rPr>
              <a:t>dollar amount of federal funding requested</a:t>
            </a:r>
            <a:r>
              <a:rPr lang="en-US" sz="2000" b="1" dirty="0">
                <a:latin typeface="+mn-lt"/>
              </a:rPr>
              <a:t>)</a:t>
            </a:r>
          </a:p>
          <a:p>
            <a:pPr lvl="1">
              <a:spcBef>
                <a:spcPts val="0"/>
              </a:spcBef>
              <a:spcAft>
                <a:spcPts val="600"/>
              </a:spcAft>
              <a:buFont typeface="Courier New" panose="02070309020205020404" pitchFamily="49" charset="0"/>
              <a:buChar char="o"/>
            </a:pPr>
            <a:r>
              <a:rPr lang="en-US" sz="2000" b="1" dirty="0">
                <a:latin typeface="+mn-lt"/>
              </a:rPr>
              <a:t>Goals/ Milestones (</a:t>
            </a:r>
            <a:r>
              <a:rPr lang="en-US" sz="2000" b="1" i="1" dirty="0">
                <a:latin typeface="+mn-lt"/>
              </a:rPr>
              <a:t>please include 4 milestones in the application</a:t>
            </a:r>
            <a:r>
              <a:rPr lang="en-US" sz="2000" b="1" dirty="0">
                <a:latin typeface="+mn-lt"/>
              </a:rPr>
              <a:t>)</a:t>
            </a:r>
          </a:p>
          <a:p>
            <a:pPr lvl="1">
              <a:spcBef>
                <a:spcPts val="0"/>
              </a:spcBef>
              <a:spcAft>
                <a:spcPts val="600"/>
              </a:spcAft>
              <a:buFont typeface="Courier New" panose="02070309020205020404" pitchFamily="49" charset="0"/>
              <a:buChar char="o"/>
            </a:pPr>
            <a:r>
              <a:rPr lang="en-US" sz="2000" b="1" dirty="0">
                <a:latin typeface="+mn-lt"/>
              </a:rPr>
              <a:t>Project Implementation (</a:t>
            </a:r>
            <a:r>
              <a:rPr lang="en-US" sz="2000" b="1" i="1" dirty="0">
                <a:latin typeface="+mn-lt"/>
              </a:rPr>
              <a:t>provide brief description of project, project goal and its regional benefits</a:t>
            </a:r>
            <a:r>
              <a:rPr lang="en-US" sz="2000" b="1" dirty="0">
                <a:latin typeface="+mn-lt"/>
              </a:rPr>
              <a:t>)</a:t>
            </a:r>
          </a:p>
          <a:p>
            <a:pPr lvl="1">
              <a:spcBef>
                <a:spcPts val="0"/>
              </a:spcBef>
              <a:spcAft>
                <a:spcPts val="600"/>
              </a:spcAft>
              <a:buFont typeface="Courier New" panose="02070309020205020404" pitchFamily="49" charset="0"/>
              <a:buChar char="o"/>
            </a:pPr>
            <a:r>
              <a:rPr lang="en-US" sz="2000" b="1" dirty="0">
                <a:latin typeface="+mn-lt"/>
              </a:rPr>
              <a:t>Project Type:</a:t>
            </a:r>
            <a:r>
              <a:rPr lang="en-US" sz="2000" b="1" i="1" dirty="0">
                <a:latin typeface="+mn-lt"/>
              </a:rPr>
              <a:t> (4) Cyber Awareness Training / MFA/ .Gov / Alternate Cybersecurity Initiative</a:t>
            </a:r>
            <a:endParaRPr lang="en-US" sz="2000" b="1" dirty="0">
              <a:latin typeface="+mn-lt"/>
            </a:endParaRPr>
          </a:p>
          <a:p>
            <a:pPr lvl="1">
              <a:spcBef>
                <a:spcPts val="0"/>
              </a:spcBef>
              <a:buFont typeface="Courier New" panose="02070309020205020404" pitchFamily="49" charset="0"/>
              <a:buChar char="o"/>
            </a:pPr>
            <a:r>
              <a:rPr lang="en-US" sz="2000" b="1" dirty="0">
                <a:latin typeface="+mn-lt"/>
              </a:rPr>
              <a:t>Assurance forms, to include EHP information and other requirements </a:t>
            </a:r>
          </a:p>
          <a:p>
            <a:pPr marL="457200" lvl="1" indent="0">
              <a:buNone/>
            </a:pPr>
            <a:endParaRPr lang="en-US" sz="2000" dirty="0">
              <a:solidFill>
                <a:srgbClr val="FF0000"/>
              </a:solidFill>
            </a:endParaRPr>
          </a:p>
          <a:p>
            <a:pPr marL="457200" lvl="1" indent="0">
              <a:buNone/>
            </a:pPr>
            <a:endParaRPr lang="en-US" dirty="0"/>
          </a:p>
        </p:txBody>
      </p:sp>
      <p:sp>
        <p:nvSpPr>
          <p:cNvPr id="5" name="Title 1"/>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6" name="TextBox 5"/>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11</a:t>
            </a:r>
          </a:p>
        </p:txBody>
      </p:sp>
    </p:spTree>
    <p:extLst>
      <p:ext uri="{BB962C8B-B14F-4D97-AF65-F5344CB8AC3E}">
        <p14:creationId xmlns:p14="http://schemas.microsoft.com/office/powerpoint/2010/main" val="80725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Autofit/>
          </a:bodyPr>
          <a:lstStyle/>
          <a:p>
            <a:pPr algn="ctr">
              <a:spcBef>
                <a:spcPts val="600"/>
              </a:spcBef>
              <a:spcAft>
                <a:spcPts val="1200"/>
              </a:spcAft>
              <a:buNone/>
            </a:pPr>
            <a:r>
              <a:rPr lang="en-US" sz="2600" b="1" dirty="0">
                <a:latin typeface="+mn-lt"/>
              </a:rPr>
              <a:t>SLCGP Requirements</a:t>
            </a:r>
          </a:p>
          <a:p>
            <a:pPr>
              <a:spcBef>
                <a:spcPts val="600"/>
              </a:spcBef>
              <a:spcAft>
                <a:spcPts val="1200"/>
              </a:spcAft>
              <a:buNone/>
            </a:pPr>
            <a:r>
              <a:rPr lang="en-US" sz="2000" b="1" u="sng" dirty="0">
                <a:latin typeface="+mn-lt"/>
              </a:rPr>
              <a:t>All SLCGP sub-recipients</a:t>
            </a:r>
          </a:p>
          <a:p>
            <a:pPr marL="517525" defTabSz="344488">
              <a:spcBef>
                <a:spcPts val="800"/>
              </a:spcBef>
              <a:spcAft>
                <a:spcPts val="600"/>
              </a:spcAft>
            </a:pPr>
            <a:r>
              <a:rPr lang="en-US" sz="2000" b="1" u="sng" dirty="0">
                <a:latin typeface="+mn-lt"/>
              </a:rPr>
              <a:t>Nationwide Cyber Security Review</a:t>
            </a:r>
            <a:r>
              <a:rPr lang="en-US" sz="2000" b="1" dirty="0">
                <a:latin typeface="+mn-lt"/>
              </a:rPr>
              <a:t> (NCSR) - confirmation due to RIEMA by…. </a:t>
            </a:r>
            <a:r>
              <a:rPr lang="en-US" sz="2000" b="1" i="1" dirty="0">
                <a:latin typeface="+mn-lt"/>
              </a:rPr>
              <a:t>Failure to comply with the NCSR requirements may result in termination of the entire grant agreement.</a:t>
            </a:r>
          </a:p>
          <a:p>
            <a:pPr marL="517525" defTabSz="344488">
              <a:spcBef>
                <a:spcPts val="800"/>
              </a:spcBef>
              <a:spcAft>
                <a:spcPts val="600"/>
              </a:spcAft>
            </a:pPr>
            <a:r>
              <a:rPr lang="en-US" sz="2000" b="1" dirty="0">
                <a:latin typeface="+mn-lt"/>
              </a:rPr>
              <a:t>Cybersecurity Assessment-Ongoing Requirement-Recipients and sub-recipients are required to complete the NCSR, which is open annually from October to December, by the end of calendar year 2024 in order for agencies to benchmark and measure progress of improving their cybersecurity posture.  The Chief Information Officer (CIO), Chief Information Security Officer (CISO), or equivalent for each recipient and subrecipient should complete the NCSR.  If there is no CIO or CISO, the most senior cybersecurity professional should complete the assessment</a:t>
            </a:r>
            <a:r>
              <a:rPr lang="en-US" sz="2000" dirty="0">
                <a:latin typeface="+mn-lt"/>
              </a:rPr>
              <a:t>. </a:t>
            </a:r>
            <a:r>
              <a:rPr lang="en-US" sz="2000" i="1" dirty="0">
                <a:latin typeface="+mn-lt"/>
              </a:rPr>
              <a:t>For more Information, visit Nationwide Cybersecurity Review (NCSR) (cisecurity.org)</a:t>
            </a:r>
          </a:p>
          <a:p>
            <a:pPr marL="517525" defTabSz="344488">
              <a:spcBef>
                <a:spcPts val="800"/>
              </a:spcBef>
              <a:spcAft>
                <a:spcPts val="600"/>
              </a:spcAft>
            </a:pPr>
            <a:endParaRPr lang="en-US" sz="2000" dirty="0">
              <a:latin typeface="+mn-lt"/>
            </a:endParaRPr>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228600"/>
            <a:ext cx="8229600" cy="457199"/>
          </a:xfrm>
        </p:spPr>
        <p:txBody>
          <a:bodyPr>
            <a:noAutofit/>
          </a:bodyPr>
          <a:lstStyle/>
          <a:p>
            <a:pPr algn="ctr" fontAlgn="auto">
              <a:spcAft>
                <a:spcPts val="0"/>
              </a:spcAft>
            </a:pPr>
            <a:r>
              <a:rPr lang="en-US" sz="2800" dirty="0">
                <a:cs typeface="Arial" panose="020B0604020202020204" pitchFamily="34" charset="0"/>
              </a:rPr>
              <a:t>2022 State and Local Cybersecurity Grant Program</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12</a:t>
            </a:r>
          </a:p>
        </p:txBody>
      </p:sp>
    </p:spTree>
    <p:extLst>
      <p:ext uri="{BB962C8B-B14F-4D97-AF65-F5344CB8AC3E}">
        <p14:creationId xmlns:p14="http://schemas.microsoft.com/office/powerpoint/2010/main" val="130741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CC5F9-9BC2-7916-D4F7-EA6F9117905B}"/>
              </a:ext>
            </a:extLst>
          </p:cNvPr>
          <p:cNvSpPr>
            <a:spLocks noGrp="1"/>
          </p:cNvSpPr>
          <p:nvPr>
            <p:ph type="title"/>
          </p:nvPr>
        </p:nvSpPr>
        <p:spPr/>
        <p:txBody>
          <a:bodyPr>
            <a:normAutofit/>
          </a:bodyPr>
          <a:lstStyle/>
          <a:p>
            <a:r>
              <a:rPr lang="en-US" sz="2800" dirty="0">
                <a:cs typeface="Arial" panose="020B0604020202020204" pitchFamily="34" charset="0"/>
              </a:rPr>
              <a:t>2022 State and Local Cybersecurity Grant Program</a:t>
            </a:r>
            <a:endParaRPr lang="en-US" sz="2800" dirty="0"/>
          </a:p>
        </p:txBody>
      </p:sp>
      <p:sp>
        <p:nvSpPr>
          <p:cNvPr id="3" name="Content Placeholder 2">
            <a:extLst>
              <a:ext uri="{FF2B5EF4-FFF2-40B4-BE49-F238E27FC236}">
                <a16:creationId xmlns:a16="http://schemas.microsoft.com/office/drawing/2014/main" id="{78AE48E0-4FFB-619F-A747-AF4448D5510F}"/>
              </a:ext>
            </a:extLst>
          </p:cNvPr>
          <p:cNvSpPr>
            <a:spLocks noGrp="1"/>
          </p:cNvSpPr>
          <p:nvPr>
            <p:ph idx="1"/>
          </p:nvPr>
        </p:nvSpPr>
        <p:spPr/>
        <p:txBody>
          <a:bodyPr>
            <a:normAutofit/>
          </a:bodyPr>
          <a:lstStyle/>
          <a:p>
            <a:pPr marL="0" indent="0" algn="ctr">
              <a:buNone/>
            </a:pPr>
            <a:r>
              <a:rPr lang="en-US" sz="2600" b="1" dirty="0">
                <a:latin typeface="+mn-lt"/>
              </a:rPr>
              <a:t>SLCGP Requirements Continued (</a:t>
            </a:r>
            <a:r>
              <a:rPr lang="en-US" sz="2600" b="1" i="1" dirty="0">
                <a:latin typeface="+mn-lt"/>
              </a:rPr>
              <a:t>Local Only</a:t>
            </a:r>
            <a:r>
              <a:rPr lang="en-US" sz="2600" b="1" dirty="0">
                <a:latin typeface="+mn-lt"/>
              </a:rPr>
              <a:t>)</a:t>
            </a:r>
          </a:p>
          <a:p>
            <a:endParaRPr lang="en-US" sz="2600" dirty="0"/>
          </a:p>
          <a:p>
            <a:pPr>
              <a:spcBef>
                <a:spcPts val="0"/>
              </a:spcBef>
              <a:spcAft>
                <a:spcPts val="1200"/>
              </a:spcAft>
            </a:pPr>
            <a:r>
              <a:rPr lang="en-US" sz="2000" b="1" dirty="0">
                <a:latin typeface="+mn-lt"/>
              </a:rPr>
              <a:t>Vendor Registration-”Ocean State Procures”</a:t>
            </a:r>
          </a:p>
          <a:p>
            <a:pPr>
              <a:spcBef>
                <a:spcPts val="0"/>
              </a:spcBef>
              <a:spcAft>
                <a:spcPts val="1200"/>
              </a:spcAft>
            </a:pPr>
            <a:r>
              <a:rPr lang="en-US" sz="2000" b="1" dirty="0">
                <a:latin typeface="+mn-lt"/>
              </a:rPr>
              <a:t>W9 entry/registration is a requirement in order to be reimbursed</a:t>
            </a:r>
          </a:p>
          <a:p>
            <a:pPr>
              <a:spcBef>
                <a:spcPts val="0"/>
              </a:spcBef>
              <a:spcAft>
                <a:spcPts val="1200"/>
              </a:spcAft>
            </a:pPr>
            <a:r>
              <a:rPr lang="en-US" sz="2000" b="1" dirty="0">
                <a:latin typeface="+mn-lt"/>
              </a:rPr>
              <a:t>As a registered OSP vendor, you will gain access to the OSP Vendor Portal where you can:</a:t>
            </a:r>
          </a:p>
          <a:p>
            <a:pPr>
              <a:spcBef>
                <a:spcPts val="0"/>
              </a:spcBef>
              <a:spcAft>
                <a:spcPts val="1200"/>
              </a:spcAft>
            </a:pPr>
            <a:r>
              <a:rPr lang="en-US" sz="2000" b="1" dirty="0">
                <a:latin typeface="+mn-lt"/>
              </a:rPr>
              <a:t>Maintain your OSP vendor profile including your entity/business and contact information</a:t>
            </a:r>
          </a:p>
          <a:p>
            <a:pPr>
              <a:spcBef>
                <a:spcPts val="0"/>
              </a:spcBef>
              <a:spcAft>
                <a:spcPts val="1200"/>
              </a:spcAft>
            </a:pPr>
            <a:r>
              <a:rPr lang="en-US" sz="2000" b="1" dirty="0">
                <a:latin typeface="+mn-lt"/>
              </a:rPr>
              <a:t>Upload important business documents such as your W-9 Form</a:t>
            </a:r>
          </a:p>
          <a:p>
            <a:pPr>
              <a:spcBef>
                <a:spcPts val="0"/>
              </a:spcBef>
              <a:spcAft>
                <a:spcPts val="1200"/>
              </a:spcAft>
            </a:pPr>
            <a:r>
              <a:rPr lang="en-US" sz="2000" b="1" dirty="0">
                <a:latin typeface="+mn-lt"/>
              </a:rPr>
              <a:t>View and respond online to posted solicitations</a:t>
            </a:r>
          </a:p>
        </p:txBody>
      </p:sp>
      <p:sp>
        <p:nvSpPr>
          <p:cNvPr id="4" name="TextBox 3">
            <a:extLst>
              <a:ext uri="{FF2B5EF4-FFF2-40B4-BE49-F238E27FC236}">
                <a16:creationId xmlns:a16="http://schemas.microsoft.com/office/drawing/2014/main" id="{8A0BD7AE-B1BC-4C44-977A-9CFA44D9651D}"/>
              </a:ext>
            </a:extLst>
          </p:cNvPr>
          <p:cNvSpPr txBox="1"/>
          <p:nvPr/>
        </p:nvSpPr>
        <p:spPr>
          <a:xfrm>
            <a:off x="8534400" y="6477000"/>
            <a:ext cx="565731"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368193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D771-E754-F1F5-BEA1-03773CDAA084}"/>
              </a:ext>
            </a:extLst>
          </p:cNvPr>
          <p:cNvSpPr>
            <a:spLocks noGrp="1"/>
          </p:cNvSpPr>
          <p:nvPr>
            <p:ph type="title"/>
          </p:nvPr>
        </p:nvSpPr>
        <p:spPr/>
        <p:txBody>
          <a:bodyPr>
            <a:normAutofit/>
          </a:bodyPr>
          <a:lstStyle/>
          <a:p>
            <a:r>
              <a:rPr lang="en-US" sz="2800" dirty="0"/>
              <a:t>2022 State and Local Cybersecurity Grant Program</a:t>
            </a:r>
          </a:p>
        </p:txBody>
      </p:sp>
      <p:sp>
        <p:nvSpPr>
          <p:cNvPr id="3" name="Content Placeholder 2">
            <a:extLst>
              <a:ext uri="{FF2B5EF4-FFF2-40B4-BE49-F238E27FC236}">
                <a16:creationId xmlns:a16="http://schemas.microsoft.com/office/drawing/2014/main" id="{D2FC1C1C-C435-1229-4B42-077C42AB69FE}"/>
              </a:ext>
            </a:extLst>
          </p:cNvPr>
          <p:cNvSpPr>
            <a:spLocks noGrp="1"/>
          </p:cNvSpPr>
          <p:nvPr>
            <p:ph idx="1"/>
          </p:nvPr>
        </p:nvSpPr>
        <p:spPr>
          <a:xfrm>
            <a:off x="457200" y="914400"/>
            <a:ext cx="8228063" cy="5562599"/>
          </a:xfrm>
        </p:spPr>
        <p:txBody>
          <a:bodyPr>
            <a:normAutofit fontScale="70000" lnSpcReduction="20000"/>
          </a:bodyPr>
          <a:lstStyle/>
          <a:p>
            <a:pPr marL="0" indent="0" algn="ctr">
              <a:lnSpc>
                <a:spcPct val="120000"/>
              </a:lnSpc>
              <a:spcBef>
                <a:spcPts val="0"/>
              </a:spcBef>
              <a:spcAft>
                <a:spcPts val="1200"/>
              </a:spcAft>
              <a:buNone/>
            </a:pPr>
            <a:r>
              <a:rPr lang="en-US" sz="2900" b="1" dirty="0">
                <a:latin typeface="+mn-lt"/>
              </a:rPr>
              <a:t>SLCGP Requirements Continued</a:t>
            </a:r>
            <a:endParaRPr lang="en-US" sz="2900" b="1" dirty="0"/>
          </a:p>
          <a:p>
            <a:pPr>
              <a:lnSpc>
                <a:spcPct val="120000"/>
              </a:lnSpc>
              <a:spcBef>
                <a:spcPts val="0"/>
              </a:spcBef>
              <a:spcAft>
                <a:spcPts val="600"/>
              </a:spcAft>
            </a:pPr>
            <a:r>
              <a:rPr lang="en-US" sz="2600" b="1" dirty="0">
                <a:latin typeface="+mn-lt"/>
              </a:rPr>
              <a:t>Maintain Grant Files; Forms; for SLCGP Program (RIEMA Website), files need to contain at a minimum : Copies of Grant Award Statement; EHP Approval Letter; Copies/Records of Purchases and transactions involving the grant.</a:t>
            </a:r>
          </a:p>
          <a:p>
            <a:r>
              <a:rPr lang="en-US" sz="2600" b="1" dirty="0">
                <a:latin typeface="+mn-lt"/>
              </a:rPr>
              <a:t>Grant Progress Reports:</a:t>
            </a:r>
          </a:p>
          <a:p>
            <a:pPr lvl="1">
              <a:buFont typeface="Wingdings" panose="05000000000000000000" pitchFamily="2" charset="2"/>
              <a:buChar char="q"/>
            </a:pPr>
            <a:r>
              <a:rPr lang="en-US" sz="2600" b="1" dirty="0">
                <a:latin typeface="+mn-lt"/>
              </a:rPr>
              <a:t>Grant Progress Report Form (due quarterly by sub-recipient; Jan/April/July/Oct)-indicating the status of the project/include trainings, equipment purchases and other relevant information</a:t>
            </a:r>
          </a:p>
          <a:p>
            <a:pPr lvl="1">
              <a:buFont typeface="Wingdings" panose="05000000000000000000" pitchFamily="2" charset="2"/>
              <a:buChar char="q"/>
            </a:pPr>
            <a:r>
              <a:rPr lang="en-US" sz="2600" b="1" dirty="0">
                <a:latin typeface="+mn-lt"/>
              </a:rPr>
              <a:t>Only report on what’s happening within the quarter only; financial status/current expenditures/current grant balance etc.</a:t>
            </a:r>
          </a:p>
          <a:p>
            <a:pPr lvl="1">
              <a:lnSpc>
                <a:spcPct val="120000"/>
              </a:lnSpc>
              <a:spcBef>
                <a:spcPts val="0"/>
              </a:spcBef>
              <a:spcAft>
                <a:spcPts val="600"/>
              </a:spcAft>
              <a:buFont typeface="Wingdings" panose="05000000000000000000" pitchFamily="2" charset="2"/>
              <a:buChar char="q"/>
            </a:pPr>
            <a:r>
              <a:rPr lang="en-US" sz="2600" b="1" dirty="0">
                <a:latin typeface="+mn-lt"/>
              </a:rPr>
              <a:t>Not having progress still indicates progress; for ex. Project stalled due to/ bidding process delays due to/awaiting vendor bids etc.</a:t>
            </a:r>
          </a:p>
          <a:p>
            <a:r>
              <a:rPr lang="en-US" sz="2600" b="1" dirty="0">
                <a:latin typeface="+mn-lt"/>
              </a:rPr>
              <a:t>Grant Reimbursement Requests:</a:t>
            </a:r>
          </a:p>
          <a:p>
            <a:pPr lvl="1">
              <a:buFont typeface="Wingdings" panose="05000000000000000000" pitchFamily="2" charset="2"/>
              <a:buChar char="q"/>
            </a:pPr>
            <a:r>
              <a:rPr lang="en-US" sz="2600" b="1" dirty="0">
                <a:latin typeface="+mn-lt"/>
              </a:rPr>
              <a:t>Grant Reimbursement Form </a:t>
            </a:r>
          </a:p>
          <a:p>
            <a:pPr lvl="1">
              <a:buFont typeface="Wingdings" panose="05000000000000000000" pitchFamily="2" charset="2"/>
              <a:buChar char="q"/>
            </a:pPr>
            <a:r>
              <a:rPr lang="en-US" sz="2600" b="1" dirty="0">
                <a:latin typeface="+mn-lt"/>
              </a:rPr>
              <a:t>Proof of Purchase</a:t>
            </a:r>
          </a:p>
          <a:p>
            <a:pPr lvl="1">
              <a:buFont typeface="Wingdings" panose="05000000000000000000" pitchFamily="2" charset="2"/>
              <a:buChar char="q"/>
            </a:pPr>
            <a:r>
              <a:rPr lang="en-US" sz="2600" b="1" dirty="0">
                <a:latin typeface="+mn-lt"/>
              </a:rPr>
              <a:t>Proof of Payment</a:t>
            </a:r>
          </a:p>
          <a:p>
            <a:pPr lvl="1">
              <a:buFont typeface="Wingdings" panose="05000000000000000000" pitchFamily="2" charset="2"/>
              <a:buChar char="q"/>
            </a:pPr>
            <a:r>
              <a:rPr lang="en-US" sz="2600" b="1" dirty="0">
                <a:latin typeface="+mn-lt"/>
              </a:rPr>
              <a:t>Copy of ad, proposals, invoices, vendor quotes</a:t>
            </a:r>
          </a:p>
          <a:p>
            <a:pPr lvl="1">
              <a:buFont typeface="Wingdings" panose="05000000000000000000" pitchFamily="2" charset="2"/>
              <a:buChar char="q"/>
            </a:pPr>
            <a:r>
              <a:rPr lang="en-US" sz="2600" b="1" dirty="0">
                <a:latin typeface="+mn-lt"/>
              </a:rPr>
              <a:t>Training Certificates</a:t>
            </a:r>
          </a:p>
          <a:p>
            <a:pPr marL="0" indent="0">
              <a:buNone/>
            </a:pPr>
            <a:endParaRPr lang="en-US" sz="2000" dirty="0"/>
          </a:p>
        </p:txBody>
      </p:sp>
      <p:sp>
        <p:nvSpPr>
          <p:cNvPr id="4" name="TextBox 3">
            <a:extLst>
              <a:ext uri="{FF2B5EF4-FFF2-40B4-BE49-F238E27FC236}">
                <a16:creationId xmlns:a16="http://schemas.microsoft.com/office/drawing/2014/main" id="{CE2CCAD5-2AE2-46EA-B45B-8A87E2100CE1}"/>
              </a:ext>
            </a:extLst>
          </p:cNvPr>
          <p:cNvSpPr txBox="1"/>
          <p:nvPr/>
        </p:nvSpPr>
        <p:spPr>
          <a:xfrm>
            <a:off x="8685263" y="6477000"/>
            <a:ext cx="441146" cy="369332"/>
          </a:xfrm>
          <a:prstGeom prst="rect">
            <a:avLst/>
          </a:prstGeom>
          <a:noFill/>
        </p:spPr>
        <p:txBody>
          <a:bodyPr wrap="none" rtlCol="0">
            <a:spAutoFit/>
          </a:bodyPr>
          <a:lstStyle/>
          <a:p>
            <a:r>
              <a:rPr lang="en-US" dirty="0"/>
              <a:t>14</a:t>
            </a:r>
          </a:p>
        </p:txBody>
      </p:sp>
    </p:spTree>
    <p:extLst>
      <p:ext uri="{BB962C8B-B14F-4D97-AF65-F5344CB8AC3E}">
        <p14:creationId xmlns:p14="http://schemas.microsoft.com/office/powerpoint/2010/main" val="52256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3DAB-0DD2-4C25-B732-173340E590E9}"/>
              </a:ext>
            </a:extLst>
          </p:cNvPr>
          <p:cNvSpPr>
            <a:spLocks noGrp="1"/>
          </p:cNvSpPr>
          <p:nvPr>
            <p:ph type="title"/>
          </p:nvPr>
        </p:nvSpPr>
        <p:spPr>
          <a:xfrm>
            <a:off x="457200" y="228600"/>
            <a:ext cx="8229600" cy="609600"/>
          </a:xfrm>
        </p:spPr>
        <p:txBody>
          <a:bodyPr>
            <a:normAutofit/>
          </a:bodyPr>
          <a:lstStyle/>
          <a:p>
            <a:r>
              <a:rPr lang="en-US" sz="2400" dirty="0">
                <a:effectLst>
                  <a:outerShdw blurRad="38100" dist="38100" dir="2700000" algn="tl">
                    <a:srgbClr val="000000">
                      <a:alpha val="43137"/>
                    </a:srgbClr>
                  </a:outerShdw>
                </a:effectLst>
              </a:rPr>
              <a:t>FY2022 State and Local Cybersecurity Grant Program </a:t>
            </a:r>
            <a:endParaRPr lang="en-US" sz="2400" dirty="0"/>
          </a:p>
        </p:txBody>
      </p:sp>
      <p:sp>
        <p:nvSpPr>
          <p:cNvPr id="6" name="Content Placeholder 5">
            <a:extLst>
              <a:ext uri="{FF2B5EF4-FFF2-40B4-BE49-F238E27FC236}">
                <a16:creationId xmlns:a16="http://schemas.microsoft.com/office/drawing/2014/main" id="{AF990DFF-D11B-48E5-ACC4-9A270310404D}"/>
              </a:ext>
            </a:extLst>
          </p:cNvPr>
          <p:cNvSpPr>
            <a:spLocks noGrp="1"/>
          </p:cNvSpPr>
          <p:nvPr>
            <p:ph sz="half" idx="1"/>
          </p:nvPr>
        </p:nvSpPr>
        <p:spPr/>
        <p:txBody>
          <a:bodyPr/>
          <a:lstStyle/>
          <a:p>
            <a:endParaRPr lang="en-US" dirty="0"/>
          </a:p>
        </p:txBody>
      </p:sp>
      <p:sp>
        <p:nvSpPr>
          <p:cNvPr id="7" name="Content Placeholder 6">
            <a:extLst>
              <a:ext uri="{FF2B5EF4-FFF2-40B4-BE49-F238E27FC236}">
                <a16:creationId xmlns:a16="http://schemas.microsoft.com/office/drawing/2014/main" id="{4E1850E4-F7D0-4BE5-8278-509E3151E86E}"/>
              </a:ext>
            </a:extLst>
          </p:cNvPr>
          <p:cNvSpPr>
            <a:spLocks noGrp="1"/>
          </p:cNvSpPr>
          <p:nvPr>
            <p:ph sz="half" idx="2"/>
          </p:nvPr>
        </p:nvSpPr>
        <p:spPr/>
        <p:txBody>
          <a:bodyPr/>
          <a:lstStyle/>
          <a:p>
            <a:endParaRPr lang="en-US" dirty="0"/>
          </a:p>
        </p:txBody>
      </p:sp>
      <p:sp>
        <p:nvSpPr>
          <p:cNvPr id="4" name="Footer Placeholder 3">
            <a:extLst>
              <a:ext uri="{FF2B5EF4-FFF2-40B4-BE49-F238E27FC236}">
                <a16:creationId xmlns:a16="http://schemas.microsoft.com/office/drawing/2014/main" id="{8C103F67-6D9A-4031-B893-EBE20F3FC346}"/>
              </a:ext>
            </a:extLst>
          </p:cNvPr>
          <p:cNvSpPr>
            <a:spLocks noGrp="1"/>
          </p:cNvSpPr>
          <p:nvPr>
            <p:ph type="ftr" sz="quarter" idx="11"/>
          </p:nvPr>
        </p:nvSpPr>
        <p:spPr>
          <a:xfrm>
            <a:off x="1143000" y="6356350"/>
            <a:ext cx="7543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cap="small" baseline="0">
                <a:solidFill>
                  <a:srgbClr val="00000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3094F48B-B421-4260-A945-FDCB2CBFFEAD}"/>
              </a:ext>
            </a:extLst>
          </p:cNvPr>
          <p:cNvSpPr>
            <a:spLocks noGrp="1"/>
          </p:cNvSpPr>
          <p:nvPr>
            <p:ph type="sldNum" sz="quarter" idx="12"/>
          </p:nvPr>
        </p:nvSpPr>
        <p:spPr>
          <a:xfrm>
            <a:off x="8305800" y="635062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15</a:t>
            </a:r>
          </a:p>
        </p:txBody>
      </p:sp>
      <p:graphicFrame>
        <p:nvGraphicFramePr>
          <p:cNvPr id="8" name="Object 7">
            <a:extLst>
              <a:ext uri="{FF2B5EF4-FFF2-40B4-BE49-F238E27FC236}">
                <a16:creationId xmlns:a16="http://schemas.microsoft.com/office/drawing/2014/main" id="{A70DCEC6-3A2F-4EB2-8302-5D1EEE4CD3CB}"/>
              </a:ext>
            </a:extLst>
          </p:cNvPr>
          <p:cNvGraphicFramePr>
            <a:graphicFrameLocks noChangeAspect="1"/>
          </p:cNvGraphicFramePr>
          <p:nvPr/>
        </p:nvGraphicFramePr>
        <p:xfrm>
          <a:off x="457200" y="1600200"/>
          <a:ext cx="4038600" cy="4572000"/>
        </p:xfrm>
        <a:graphic>
          <a:graphicData uri="http://schemas.openxmlformats.org/presentationml/2006/ole">
            <mc:AlternateContent xmlns:mc="http://schemas.openxmlformats.org/markup-compatibility/2006">
              <mc:Choice xmlns:v="urn:schemas-microsoft-com:vml" Requires="v">
                <p:oleObj spid="_x0000_s1126" name="Acrobat Document" r:id="rId4" imgW="5829210" imgH="7543561" progId="AcroExch.Document.DC">
                  <p:embed/>
                </p:oleObj>
              </mc:Choice>
              <mc:Fallback>
                <p:oleObj name="Acrobat Document" r:id="rId4" imgW="5829210" imgH="7543561" progId="AcroExch.Document.DC">
                  <p:embed/>
                  <p:pic>
                    <p:nvPicPr>
                      <p:cNvPr id="8" name="Object 7">
                        <a:extLst>
                          <a:ext uri="{FF2B5EF4-FFF2-40B4-BE49-F238E27FC236}">
                            <a16:creationId xmlns:a16="http://schemas.microsoft.com/office/drawing/2014/main" id="{A70DCEC6-3A2F-4EB2-8302-5D1EEE4CD3CB}"/>
                          </a:ext>
                        </a:extLst>
                      </p:cNvPr>
                      <p:cNvPicPr/>
                      <p:nvPr/>
                    </p:nvPicPr>
                    <p:blipFill>
                      <a:blip r:embed="rId5"/>
                      <a:stretch>
                        <a:fillRect/>
                      </a:stretch>
                    </p:blipFill>
                    <p:spPr>
                      <a:xfrm>
                        <a:off x="457200" y="1600200"/>
                        <a:ext cx="4038600" cy="4572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C405A86-76F5-40BF-8CCC-7F384ACBCDEA}"/>
              </a:ext>
            </a:extLst>
          </p:cNvPr>
          <p:cNvGraphicFramePr>
            <a:graphicFrameLocks noChangeAspect="1"/>
          </p:cNvGraphicFramePr>
          <p:nvPr/>
        </p:nvGraphicFramePr>
        <p:xfrm>
          <a:off x="4644887" y="1600199"/>
          <a:ext cx="4038600" cy="4571999"/>
        </p:xfrm>
        <a:graphic>
          <a:graphicData uri="http://schemas.openxmlformats.org/presentationml/2006/ole">
            <mc:AlternateContent xmlns:mc="http://schemas.openxmlformats.org/markup-compatibility/2006">
              <mc:Choice xmlns:v="urn:schemas-microsoft-com:vml" Requires="v">
                <p:oleObj spid="_x0000_s1127" name="Acrobat Document" r:id="rId6" imgW="5829210" imgH="7543561" progId="AcroExch.Document.DC">
                  <p:embed/>
                </p:oleObj>
              </mc:Choice>
              <mc:Fallback>
                <p:oleObj name="Acrobat Document" r:id="rId6" imgW="5829210" imgH="7543561" progId="AcroExch.Document.DC">
                  <p:embed/>
                  <p:pic>
                    <p:nvPicPr>
                      <p:cNvPr id="9" name="Object 8">
                        <a:extLst>
                          <a:ext uri="{FF2B5EF4-FFF2-40B4-BE49-F238E27FC236}">
                            <a16:creationId xmlns:a16="http://schemas.microsoft.com/office/drawing/2014/main" id="{EC405A86-76F5-40BF-8CCC-7F384ACBCDEA}"/>
                          </a:ext>
                        </a:extLst>
                      </p:cNvPr>
                      <p:cNvPicPr/>
                      <p:nvPr/>
                    </p:nvPicPr>
                    <p:blipFill>
                      <a:blip r:embed="rId7"/>
                      <a:stretch>
                        <a:fillRect/>
                      </a:stretch>
                    </p:blipFill>
                    <p:spPr>
                      <a:xfrm>
                        <a:off x="4644887" y="1600199"/>
                        <a:ext cx="4038600" cy="4571999"/>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9BC01728-B1D0-4ED4-B6ED-4DDB55AEDA06}"/>
              </a:ext>
            </a:extLst>
          </p:cNvPr>
          <p:cNvSpPr txBox="1"/>
          <p:nvPr/>
        </p:nvSpPr>
        <p:spPr>
          <a:xfrm>
            <a:off x="457200" y="1230867"/>
            <a:ext cx="4038600" cy="369332"/>
          </a:xfrm>
          <a:prstGeom prst="rect">
            <a:avLst/>
          </a:prstGeom>
          <a:noFill/>
        </p:spPr>
        <p:txBody>
          <a:bodyPr wrap="square" rtlCol="0">
            <a:spAutoFit/>
          </a:bodyPr>
          <a:lstStyle/>
          <a:p>
            <a:pPr algn="ctr"/>
            <a:r>
              <a:rPr lang="en-US" b="1" u="sng" dirty="0"/>
              <a:t>Grant Progress Report Form</a:t>
            </a:r>
          </a:p>
        </p:txBody>
      </p:sp>
      <p:sp>
        <p:nvSpPr>
          <p:cNvPr id="11" name="TextBox 10">
            <a:extLst>
              <a:ext uri="{FF2B5EF4-FFF2-40B4-BE49-F238E27FC236}">
                <a16:creationId xmlns:a16="http://schemas.microsoft.com/office/drawing/2014/main" id="{E6408482-AB38-4199-97B8-219D2FA06579}"/>
              </a:ext>
            </a:extLst>
          </p:cNvPr>
          <p:cNvSpPr txBox="1"/>
          <p:nvPr/>
        </p:nvSpPr>
        <p:spPr>
          <a:xfrm>
            <a:off x="4644887" y="1230867"/>
            <a:ext cx="4038600" cy="369332"/>
          </a:xfrm>
          <a:prstGeom prst="rect">
            <a:avLst/>
          </a:prstGeom>
          <a:noFill/>
        </p:spPr>
        <p:txBody>
          <a:bodyPr wrap="square" rtlCol="0">
            <a:spAutoFit/>
          </a:bodyPr>
          <a:lstStyle/>
          <a:p>
            <a:pPr algn="ctr"/>
            <a:r>
              <a:rPr lang="en-US" b="1" u="sng" dirty="0"/>
              <a:t>Grant Reimbursement Request Form</a:t>
            </a:r>
          </a:p>
        </p:txBody>
      </p:sp>
    </p:spTree>
    <p:extLst>
      <p:ext uri="{BB962C8B-B14F-4D97-AF65-F5344CB8AC3E}">
        <p14:creationId xmlns:p14="http://schemas.microsoft.com/office/powerpoint/2010/main" val="264649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2"/>
            <a:ext cx="8229600" cy="457200"/>
          </a:xfrm>
        </p:spPr>
        <p:txBody>
          <a:bodyPr>
            <a:normAutofit fontScale="90000"/>
          </a:bodyPr>
          <a:lstStyle/>
          <a:p>
            <a:pPr algn="ctr"/>
            <a:r>
              <a:rPr lang="en-US" sz="3100" dirty="0">
                <a:cs typeface="Arial" panose="020B0604020202020204" pitchFamily="34" charset="0"/>
              </a:rPr>
              <a:t>2022 State and Local Cybersecurity Grant Program</a:t>
            </a:r>
            <a:br>
              <a:rPr lang="en-US" dirty="0"/>
            </a:br>
            <a:endParaRPr lang="en-US" dirty="0"/>
          </a:p>
        </p:txBody>
      </p:sp>
      <p:sp>
        <p:nvSpPr>
          <p:cNvPr id="3" name="Content Placeholder 2"/>
          <p:cNvSpPr>
            <a:spLocks noGrp="1"/>
          </p:cNvSpPr>
          <p:nvPr>
            <p:ph idx="1"/>
          </p:nvPr>
        </p:nvSpPr>
        <p:spPr>
          <a:xfrm>
            <a:off x="457200" y="1066800"/>
            <a:ext cx="8229600" cy="5181599"/>
          </a:xfrm>
        </p:spPr>
        <p:txBody>
          <a:bodyPr>
            <a:normAutofit/>
          </a:bodyPr>
          <a:lstStyle/>
          <a:p>
            <a:pPr marL="0" indent="0" algn="ctr">
              <a:buNone/>
            </a:pPr>
            <a:r>
              <a:rPr lang="en-US" sz="2400" b="1" dirty="0">
                <a:latin typeface="+mn-lt"/>
              </a:rPr>
              <a:t>Environmental and Historic Preservation (EHP)</a:t>
            </a:r>
          </a:p>
          <a:p>
            <a:pPr marL="0" indent="0" algn="ctr">
              <a:buNone/>
            </a:pPr>
            <a:endParaRPr lang="en-US" sz="1600" b="1" dirty="0">
              <a:latin typeface="+mn-lt"/>
            </a:endParaRPr>
          </a:p>
          <a:p>
            <a:pPr marL="0" indent="0">
              <a:spcAft>
                <a:spcPts val="600"/>
              </a:spcAft>
              <a:buNone/>
            </a:pPr>
            <a:r>
              <a:rPr lang="en-US" sz="2000" b="1" dirty="0">
                <a:latin typeface="+mn-lt"/>
              </a:rPr>
              <a:t>DHS/FEMA is required to consider the effects of its actions on the environment and/or historic properties: </a:t>
            </a:r>
          </a:p>
          <a:p>
            <a:r>
              <a:rPr lang="en-US" sz="2000" b="1" dirty="0">
                <a:latin typeface="+mn-lt"/>
              </a:rPr>
              <a:t>Including but not limited to construction of communication towers, modification or renovation of existing buildings, structures and facilities, or new construction including replacement of facilities.</a:t>
            </a:r>
          </a:p>
          <a:p>
            <a:r>
              <a:rPr lang="en-US" sz="2000" b="1" dirty="0">
                <a:latin typeface="+mn-lt"/>
              </a:rPr>
              <a:t>Involves the submission of a detailed project description that explains the goals and objectives of the proposed project along with supporting documentation.</a:t>
            </a:r>
          </a:p>
          <a:p>
            <a:r>
              <a:rPr lang="en-US" sz="2000" b="1" dirty="0">
                <a:latin typeface="+mn-lt"/>
              </a:rPr>
              <a:t>Documentation required includes GPS coordinates, ground level and overhead photographs (screenshot from web-based map program), and detailed drawings. </a:t>
            </a:r>
          </a:p>
        </p:txBody>
      </p:sp>
      <p:sp>
        <p:nvSpPr>
          <p:cNvPr id="5" name="TextBox 4"/>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16</a:t>
            </a:r>
          </a:p>
        </p:txBody>
      </p:sp>
    </p:spTree>
    <p:extLst>
      <p:ext uri="{BB962C8B-B14F-4D97-AF65-F5344CB8AC3E}">
        <p14:creationId xmlns:p14="http://schemas.microsoft.com/office/powerpoint/2010/main" val="351484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158C-C1DD-A7CF-DC50-87B8B8B05DA0}"/>
              </a:ext>
            </a:extLst>
          </p:cNvPr>
          <p:cNvSpPr>
            <a:spLocks noGrp="1"/>
          </p:cNvSpPr>
          <p:nvPr>
            <p:ph type="title"/>
          </p:nvPr>
        </p:nvSpPr>
        <p:spPr/>
        <p:txBody>
          <a:bodyPr>
            <a:normAutofit/>
          </a:bodyPr>
          <a:lstStyle/>
          <a:p>
            <a:r>
              <a:rPr lang="en-US" sz="2800" dirty="0">
                <a:cs typeface="Arial" panose="020B0604020202020204" pitchFamily="34" charset="0"/>
              </a:rPr>
              <a:t>2022 State and Local Cybersecurity Grant Program</a:t>
            </a:r>
            <a:endParaRPr lang="en-US" sz="2800" dirty="0"/>
          </a:p>
        </p:txBody>
      </p:sp>
      <p:sp>
        <p:nvSpPr>
          <p:cNvPr id="3" name="Content Placeholder 2">
            <a:extLst>
              <a:ext uri="{FF2B5EF4-FFF2-40B4-BE49-F238E27FC236}">
                <a16:creationId xmlns:a16="http://schemas.microsoft.com/office/drawing/2014/main" id="{737ECBDC-060A-29ED-DBFA-B2D9BA23D84C}"/>
              </a:ext>
            </a:extLst>
          </p:cNvPr>
          <p:cNvSpPr>
            <a:spLocks noGrp="1"/>
          </p:cNvSpPr>
          <p:nvPr>
            <p:ph idx="1"/>
          </p:nvPr>
        </p:nvSpPr>
        <p:spPr/>
        <p:txBody>
          <a:bodyPr>
            <a:normAutofit/>
          </a:bodyPr>
          <a:lstStyle/>
          <a:p>
            <a:pPr marL="0" indent="0" algn="ctr">
              <a:spcAft>
                <a:spcPts val="1800"/>
              </a:spcAft>
              <a:buNone/>
            </a:pPr>
            <a:r>
              <a:rPr lang="en-US" sz="2400" b="1" dirty="0">
                <a:latin typeface="+mn-lt"/>
              </a:rPr>
              <a:t>Procurement</a:t>
            </a:r>
          </a:p>
          <a:p>
            <a:r>
              <a:rPr lang="en-US" sz="2000" b="1" dirty="0">
                <a:latin typeface="+mn-lt"/>
              </a:rPr>
              <a:t>Procurement under Federal Awards requires certain processes to ensure fair and open competition.  The entity can not simply award the work without going through the proper procurement procedures.  These procedures include advertising when applicable  and requesting multiple quotes for products and/or services.</a:t>
            </a:r>
          </a:p>
          <a:p>
            <a:r>
              <a:rPr lang="en-US" sz="2000" b="1" dirty="0">
                <a:latin typeface="+mn-lt"/>
              </a:rPr>
              <a:t>If your entity has their own purchasing policy, it is required to have it approved by RIEMA in advance and remain on file with us.</a:t>
            </a:r>
          </a:p>
          <a:p>
            <a:r>
              <a:rPr lang="en-US" sz="2000" b="1" dirty="0">
                <a:latin typeface="+mn-lt"/>
              </a:rPr>
              <a:t>If your entity does not have a purchasing policy , you will need to follow the State of RI’s purchasing policy.  Highlights include purchases under $5,000 will require 3 written quotes (refusals count as a quote) and purchases over $5,000 must be advertised.</a:t>
            </a:r>
          </a:p>
          <a:p>
            <a:r>
              <a:rPr lang="en-US" sz="2000" b="1" dirty="0">
                <a:latin typeface="+mn-lt"/>
              </a:rPr>
              <a:t>Any additional questions can be directed to Denise Manni and Tim Nadeau.</a:t>
            </a:r>
          </a:p>
          <a:p>
            <a:endParaRPr lang="en-US" sz="2000" dirty="0"/>
          </a:p>
        </p:txBody>
      </p:sp>
      <p:sp>
        <p:nvSpPr>
          <p:cNvPr id="5" name="TextBox 4">
            <a:extLst>
              <a:ext uri="{FF2B5EF4-FFF2-40B4-BE49-F238E27FC236}">
                <a16:creationId xmlns:a16="http://schemas.microsoft.com/office/drawing/2014/main" id="{CF143F6B-F16C-4D98-964A-68F4D8C948C0}"/>
              </a:ext>
            </a:extLst>
          </p:cNvPr>
          <p:cNvSpPr txBox="1"/>
          <p:nvPr/>
        </p:nvSpPr>
        <p:spPr>
          <a:xfrm>
            <a:off x="8305801" y="6324600"/>
            <a:ext cx="457200"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69563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52999"/>
          </a:xfrm>
        </p:spPr>
        <p:txBody>
          <a:bodyPr>
            <a:normAutofit/>
          </a:bodyPr>
          <a:lstStyle/>
          <a:p>
            <a:pPr algn="ctr">
              <a:spcBef>
                <a:spcPts val="800"/>
              </a:spcBef>
              <a:spcAft>
                <a:spcPts val="3600"/>
              </a:spcAft>
              <a:buNone/>
            </a:pPr>
            <a:r>
              <a:rPr lang="en-US" sz="2400" b="1" dirty="0">
                <a:latin typeface="+mn-lt"/>
              </a:rPr>
              <a:t>SLCGP 2022 Timeline</a:t>
            </a:r>
          </a:p>
          <a:p>
            <a:pPr>
              <a:spcBef>
                <a:spcPts val="800"/>
              </a:spcBef>
              <a:spcAft>
                <a:spcPts val="800"/>
              </a:spcAft>
            </a:pPr>
            <a:r>
              <a:rPr lang="en-US" sz="2400" dirty="0">
                <a:latin typeface="+mn-lt"/>
              </a:rPr>
              <a:t>Applications Due:</a:t>
            </a:r>
            <a:r>
              <a:rPr lang="en-US" sz="2400" b="1" dirty="0">
                <a:latin typeface="+mn-lt"/>
              </a:rPr>
              <a:t>  6/5/2024</a:t>
            </a:r>
          </a:p>
          <a:p>
            <a:pPr lvl="1">
              <a:spcBef>
                <a:spcPts val="800"/>
              </a:spcBef>
              <a:spcAft>
                <a:spcPts val="800"/>
              </a:spcAft>
            </a:pPr>
            <a:r>
              <a:rPr lang="en-US" sz="2400" dirty="0">
                <a:latin typeface="+mn-lt"/>
              </a:rPr>
              <a:t>(5:00 p.m. Eastern Standard Time)</a:t>
            </a:r>
          </a:p>
          <a:p>
            <a:pPr>
              <a:spcBef>
                <a:spcPts val="800"/>
              </a:spcBef>
              <a:spcAft>
                <a:spcPts val="800"/>
              </a:spcAft>
            </a:pPr>
            <a:r>
              <a:rPr lang="en-US" sz="2400" dirty="0">
                <a:latin typeface="+mn-lt"/>
              </a:rPr>
              <a:t>Application Timeline:  </a:t>
            </a:r>
            <a:r>
              <a:rPr lang="en-US" sz="2400" b="1" dirty="0">
                <a:latin typeface="+mn-lt"/>
              </a:rPr>
              <a:t>4/17/2024</a:t>
            </a:r>
            <a:r>
              <a:rPr lang="en-US" sz="2400" dirty="0">
                <a:latin typeface="+mn-lt"/>
              </a:rPr>
              <a:t> </a:t>
            </a:r>
            <a:r>
              <a:rPr lang="en-US" sz="2400" b="1" dirty="0">
                <a:latin typeface="+mn-lt"/>
              </a:rPr>
              <a:t>to 6/5/2024</a:t>
            </a:r>
          </a:p>
          <a:p>
            <a:pPr>
              <a:spcBef>
                <a:spcPts val="800"/>
              </a:spcBef>
              <a:spcAft>
                <a:spcPts val="800"/>
              </a:spcAft>
            </a:pPr>
            <a:r>
              <a:rPr lang="en-US" sz="2400" dirty="0">
                <a:latin typeface="+mn-lt"/>
              </a:rPr>
              <a:t>Awards Determination:</a:t>
            </a:r>
            <a:r>
              <a:rPr lang="en-US" sz="2400" b="1" dirty="0">
                <a:solidFill>
                  <a:srgbClr val="FF0000"/>
                </a:solidFill>
                <a:latin typeface="+mn-lt"/>
              </a:rPr>
              <a:t>  </a:t>
            </a:r>
            <a:r>
              <a:rPr lang="en-US" sz="2400" b="1" dirty="0">
                <a:latin typeface="+mn-lt"/>
              </a:rPr>
              <a:t>9/1/2024 to 9/30/2024</a:t>
            </a:r>
            <a:r>
              <a:rPr lang="en-US" sz="2400" dirty="0">
                <a:solidFill>
                  <a:srgbClr val="FF0000"/>
                </a:solidFill>
                <a:latin typeface="+mn-lt"/>
              </a:rPr>
              <a:t>        </a:t>
            </a:r>
          </a:p>
          <a:p>
            <a:pPr>
              <a:spcBef>
                <a:spcPts val="800"/>
              </a:spcBef>
              <a:spcAft>
                <a:spcPts val="800"/>
              </a:spcAft>
            </a:pPr>
            <a:r>
              <a:rPr lang="en-US" sz="2400" dirty="0">
                <a:latin typeface="+mn-lt"/>
              </a:rPr>
              <a:t>Period of Performance Start:  </a:t>
            </a:r>
            <a:r>
              <a:rPr lang="en-US" sz="2400" b="1" dirty="0">
                <a:latin typeface="+mn-lt"/>
              </a:rPr>
              <a:t>10/1/2022</a:t>
            </a:r>
          </a:p>
          <a:p>
            <a:pPr>
              <a:spcBef>
                <a:spcPts val="800"/>
              </a:spcBef>
              <a:spcAft>
                <a:spcPts val="800"/>
              </a:spcAft>
            </a:pPr>
            <a:r>
              <a:rPr lang="en-US" sz="2400" dirty="0">
                <a:latin typeface="+mn-lt"/>
              </a:rPr>
              <a:t>Period of Performance End:  </a:t>
            </a:r>
            <a:r>
              <a:rPr lang="en-US" sz="2400" b="1" dirty="0">
                <a:latin typeface="+mn-lt"/>
              </a:rPr>
              <a:t>11/30/2026</a:t>
            </a:r>
          </a:p>
          <a:p>
            <a:pPr>
              <a:spcBef>
                <a:spcPts val="800"/>
              </a:spcBef>
              <a:spcAft>
                <a:spcPts val="800"/>
              </a:spcAft>
            </a:pPr>
            <a:endParaRPr lang="en-US" sz="2400" b="1" dirty="0"/>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2" name="Rectangle 1"/>
          <p:cNvSpPr/>
          <p:nvPr/>
        </p:nvSpPr>
        <p:spPr>
          <a:xfrm>
            <a:off x="457199" y="101025"/>
            <a:ext cx="8229601" cy="523220"/>
          </a:xfrm>
          <a:prstGeom prst="rect">
            <a:avLst/>
          </a:prstGeom>
        </p:spPr>
        <p:txBody>
          <a:bodyPr wrap="square">
            <a:spAutoFit/>
          </a:bodyPr>
          <a:lstStyle/>
          <a:p>
            <a:pPr algn="ctr"/>
            <a:r>
              <a:rPr lang="en-US" sz="2800" dirty="0">
                <a:latin typeface="Cambria" panose="02040503050406030204" pitchFamily="18" charset="0"/>
                <a:cs typeface="Arial" panose="020B0604020202020204" pitchFamily="34" charset="0"/>
              </a:rPr>
              <a:t> </a:t>
            </a:r>
            <a:r>
              <a:rPr lang="en-US" sz="2000" dirty="0">
                <a:latin typeface="Cambria" panose="02040503050406030204" pitchFamily="18" charset="0"/>
                <a:cs typeface="Arial" panose="020B0604020202020204" pitchFamily="34" charset="0"/>
              </a:rPr>
              <a:t>2022 State and Local Cybersecurity Grant Program- Administration</a:t>
            </a:r>
            <a:endParaRPr lang="en-US" sz="2000" dirty="0">
              <a:latin typeface="Cambria" panose="02040503050406030204" pitchFamily="18" charset="0"/>
            </a:endParaRPr>
          </a:p>
        </p:txBody>
      </p:sp>
      <p:sp>
        <p:nvSpPr>
          <p:cNvPr id="4" name="TextBox 3"/>
          <p:cNvSpPr txBox="1"/>
          <p:nvPr/>
        </p:nvSpPr>
        <p:spPr>
          <a:xfrm>
            <a:off x="8434466" y="6400800"/>
            <a:ext cx="480934" cy="369332"/>
          </a:xfrm>
          <a:prstGeom prst="rect">
            <a:avLst/>
          </a:prstGeom>
          <a:noFill/>
        </p:spPr>
        <p:txBody>
          <a:bodyPr wrap="square" rtlCol="0">
            <a:spAutoFit/>
          </a:bodyPr>
          <a:lstStyle/>
          <a:p>
            <a:pPr algn="ctr"/>
            <a:r>
              <a:rPr lang="en-US" dirty="0">
                <a:latin typeface="Cambria" panose="02040503050406030204" pitchFamily="18" charset="0"/>
              </a:rPr>
              <a:t>18</a:t>
            </a:r>
          </a:p>
        </p:txBody>
      </p:sp>
      <p:sp>
        <p:nvSpPr>
          <p:cNvPr id="6" name="TextBox 5">
            <a:extLst>
              <a:ext uri="{FF2B5EF4-FFF2-40B4-BE49-F238E27FC236}">
                <a16:creationId xmlns:a16="http://schemas.microsoft.com/office/drawing/2014/main" id="{8D191B95-A576-54BE-D7A3-F9C1205368CC}"/>
              </a:ext>
            </a:extLst>
          </p:cNvPr>
          <p:cNvSpPr txBox="1"/>
          <p:nvPr/>
        </p:nvSpPr>
        <p:spPr>
          <a:xfrm>
            <a:off x="2286000" y="3105835"/>
            <a:ext cx="4572000" cy="369332"/>
          </a:xfrm>
          <a:prstGeom prst="rect">
            <a:avLst/>
          </a:prstGeom>
          <a:noFill/>
        </p:spPr>
        <p:txBody>
          <a:bodyPr wrap="square">
            <a:spAutoFit/>
          </a:bodyPr>
          <a:lstStyle/>
          <a:p>
            <a:r>
              <a:rPr lang="en-US" sz="1800" dirty="0">
                <a:cs typeface="Arial" panose="020B0604020202020204" pitchFamily="34" charset="0"/>
              </a:rPr>
              <a:t>    </a:t>
            </a:r>
            <a:endParaRPr lang="en-US" dirty="0"/>
          </a:p>
        </p:txBody>
      </p:sp>
    </p:spTree>
    <p:extLst>
      <p:ext uri="{BB962C8B-B14F-4D97-AF65-F5344CB8AC3E}">
        <p14:creationId xmlns:p14="http://schemas.microsoft.com/office/powerpoint/2010/main" val="1986060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REMINDERS</a:t>
            </a:r>
          </a:p>
        </p:txBody>
      </p:sp>
      <p:sp>
        <p:nvSpPr>
          <p:cNvPr id="3" name="Content Placeholder 2"/>
          <p:cNvSpPr>
            <a:spLocks noGrp="1"/>
          </p:cNvSpPr>
          <p:nvPr>
            <p:ph idx="1"/>
          </p:nvPr>
        </p:nvSpPr>
        <p:spPr>
          <a:xfrm>
            <a:off x="452251" y="1246542"/>
            <a:ext cx="8229600" cy="5151438"/>
          </a:xfrm>
        </p:spPr>
        <p:txBody>
          <a:bodyPr>
            <a:normAutofit/>
          </a:bodyPr>
          <a:lstStyle/>
          <a:p>
            <a:pPr marL="514350" indent="-514350">
              <a:buFont typeface="+mj-lt"/>
              <a:buAutoNum type="arabicPeriod"/>
            </a:pPr>
            <a:r>
              <a:rPr lang="en-US" sz="2000" b="1" dirty="0">
                <a:latin typeface="+mn-lt"/>
              </a:rPr>
              <a:t>Program funding is a win. </a:t>
            </a:r>
          </a:p>
          <a:p>
            <a:pPr marL="514350" indent="-514350">
              <a:buFont typeface="+mj-lt"/>
              <a:buAutoNum type="arabicPeriod"/>
            </a:pPr>
            <a:r>
              <a:rPr lang="en-US" sz="2000" b="1" dirty="0">
                <a:latin typeface="+mn-lt"/>
              </a:rPr>
              <a:t>Amendments</a:t>
            </a:r>
          </a:p>
          <a:p>
            <a:pPr marL="514350" indent="-514350">
              <a:buFont typeface="+mj-lt"/>
              <a:buAutoNum type="arabicPeriod"/>
            </a:pPr>
            <a:r>
              <a:rPr lang="en-US" sz="2000" b="1" dirty="0">
                <a:latin typeface="+mn-lt"/>
              </a:rPr>
              <a:t>Construction Projects will not be funded.</a:t>
            </a:r>
          </a:p>
          <a:p>
            <a:pPr marL="514350" indent="-514350">
              <a:buFont typeface="+mj-lt"/>
              <a:buAutoNum type="arabicPeriod"/>
            </a:pPr>
            <a:r>
              <a:rPr lang="en-US" sz="2000" b="1" dirty="0">
                <a:latin typeface="+mn-lt"/>
              </a:rPr>
              <a:t>Radios are not an allowable expense</a:t>
            </a:r>
            <a:endParaRPr lang="en-US" sz="2000" b="1" dirty="0">
              <a:solidFill>
                <a:srgbClr val="FF0000"/>
              </a:solidFill>
              <a:latin typeface="+mn-lt"/>
            </a:endParaRPr>
          </a:p>
          <a:p>
            <a:pPr marL="514350" indent="-514350">
              <a:buFont typeface="+mj-lt"/>
              <a:buAutoNum type="arabicPeriod"/>
            </a:pPr>
            <a:r>
              <a:rPr lang="en-US" sz="2000" b="1" dirty="0">
                <a:latin typeface="+mn-lt"/>
              </a:rPr>
              <a:t>Not all projects can be funded.</a:t>
            </a:r>
          </a:p>
          <a:p>
            <a:pPr marL="514350" indent="-514350">
              <a:buFont typeface="+mj-lt"/>
              <a:buAutoNum type="arabicPeriod"/>
            </a:pPr>
            <a:r>
              <a:rPr lang="en-US" sz="2000" b="1" dirty="0">
                <a:latin typeface="+mn-lt"/>
              </a:rPr>
              <a:t>Past funding does not guarantee future funding.</a:t>
            </a:r>
          </a:p>
          <a:p>
            <a:pPr marL="514350" indent="-514350">
              <a:buFont typeface="+mj-lt"/>
              <a:buAutoNum type="arabicPeriod"/>
            </a:pPr>
            <a:r>
              <a:rPr lang="en-US" sz="2000" b="1" dirty="0">
                <a:latin typeface="+mn-lt"/>
              </a:rPr>
              <a:t>If the funding disappears next cycle, what is your plan to sustain what you have? </a:t>
            </a:r>
          </a:p>
          <a:p>
            <a:pPr marL="514350" indent="-514350">
              <a:buFont typeface="+mj-lt"/>
              <a:buAutoNum type="arabicPeriod"/>
            </a:pPr>
            <a:r>
              <a:rPr lang="en-US" sz="2000" b="1" dirty="0">
                <a:latin typeface="+mn-lt"/>
              </a:rPr>
              <a:t>Ensure that your application for funding aligns with the guidance.</a:t>
            </a:r>
          </a:p>
          <a:p>
            <a:pPr marL="514350" indent="-514350">
              <a:buFont typeface="+mj-lt"/>
              <a:buAutoNum type="arabicPeriod"/>
            </a:pPr>
            <a:r>
              <a:rPr lang="en-US" sz="2000" b="1" dirty="0">
                <a:latin typeface="+mn-lt"/>
              </a:rPr>
              <a:t>Complete EHP requirements in a timely fashion (</a:t>
            </a:r>
            <a:r>
              <a:rPr lang="en-US" sz="2000" b="1" i="1" dirty="0">
                <a:latin typeface="+mn-lt"/>
              </a:rPr>
              <a:t>if EHP is necessary)</a:t>
            </a:r>
          </a:p>
          <a:p>
            <a:pPr marL="514350" indent="-514350">
              <a:buFont typeface="+mj-lt"/>
              <a:buAutoNum type="arabicPeriod"/>
            </a:pPr>
            <a:r>
              <a:rPr lang="en-US" sz="2000" b="1" dirty="0">
                <a:latin typeface="+mn-lt"/>
              </a:rPr>
              <a:t>Submit reimbursement requests in a timely fashion; funding may be swept once the period of performance has ended.</a:t>
            </a:r>
          </a:p>
          <a:p>
            <a:pPr marL="514350" indent="-514350">
              <a:buFont typeface="+mj-lt"/>
              <a:buAutoNum type="arabicPeriod"/>
            </a:pPr>
            <a:endParaRPr lang="en-US" sz="2000" dirty="0"/>
          </a:p>
        </p:txBody>
      </p:sp>
      <p:sp>
        <p:nvSpPr>
          <p:cNvPr id="5" name="TextBox 4"/>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19</a:t>
            </a:r>
          </a:p>
        </p:txBody>
      </p:sp>
    </p:spTree>
    <p:extLst>
      <p:ext uri="{BB962C8B-B14F-4D97-AF65-F5344CB8AC3E}">
        <p14:creationId xmlns:p14="http://schemas.microsoft.com/office/powerpoint/2010/main" val="104364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B369-9097-4397-8904-B912533034FA}"/>
              </a:ext>
            </a:extLst>
          </p:cNvPr>
          <p:cNvSpPr>
            <a:spLocks noGrp="1"/>
          </p:cNvSpPr>
          <p:nvPr>
            <p:ph type="title"/>
          </p:nvPr>
        </p:nvSpPr>
        <p:spPr/>
        <p:txBody>
          <a:bodyPr>
            <a:normAutofit/>
          </a:bodyPr>
          <a:lstStyle/>
          <a:p>
            <a:r>
              <a:rPr lang="en-US" sz="2800" dirty="0"/>
              <a:t>2022 State and Local Cybersecurity Grant Program</a:t>
            </a:r>
          </a:p>
        </p:txBody>
      </p:sp>
      <p:sp>
        <p:nvSpPr>
          <p:cNvPr id="3" name="Content Placeholder 2">
            <a:extLst>
              <a:ext uri="{FF2B5EF4-FFF2-40B4-BE49-F238E27FC236}">
                <a16:creationId xmlns:a16="http://schemas.microsoft.com/office/drawing/2014/main" id="{23CE24FC-A281-44C7-A724-569A76F93F71}"/>
              </a:ext>
            </a:extLst>
          </p:cNvPr>
          <p:cNvSpPr>
            <a:spLocks noGrp="1"/>
          </p:cNvSpPr>
          <p:nvPr>
            <p:ph idx="1"/>
          </p:nvPr>
        </p:nvSpPr>
        <p:spPr/>
        <p:txBody>
          <a:bodyPr/>
          <a:lstStyle/>
          <a:p>
            <a:pPr marL="0" indent="0" algn="ctr">
              <a:spcBef>
                <a:spcPts val="0"/>
              </a:spcBef>
              <a:spcAft>
                <a:spcPts val="600"/>
              </a:spcAft>
              <a:buNone/>
            </a:pPr>
            <a:r>
              <a:rPr lang="en-US" sz="2800" b="1" u="sng" dirty="0">
                <a:latin typeface="+mn-lt"/>
              </a:rPr>
              <a:t>SLCGP Committee Chairs</a:t>
            </a:r>
          </a:p>
          <a:p>
            <a:endParaRPr lang="en-US" sz="2400" dirty="0">
              <a:latin typeface="+mn-lt"/>
            </a:endParaRPr>
          </a:p>
          <a:p>
            <a:pPr>
              <a:spcBef>
                <a:spcPts val="1200"/>
              </a:spcBef>
              <a:spcAft>
                <a:spcPts val="600"/>
              </a:spcAft>
            </a:pPr>
            <a:r>
              <a:rPr lang="en-US" sz="2000" b="1" dirty="0">
                <a:latin typeface="+mn-lt"/>
                <a:cs typeface="Times New Roman" panose="02020603050405020304" pitchFamily="18" charset="0"/>
              </a:rPr>
              <a:t>Brian Tardiff, Chief Digital Officer | Chief Information Officer</a:t>
            </a:r>
          </a:p>
          <a:p>
            <a:pPr marL="0" indent="341313">
              <a:spcBef>
                <a:spcPts val="0"/>
              </a:spcBef>
              <a:buNone/>
            </a:pPr>
            <a:r>
              <a:rPr lang="en-US" sz="2000" b="1" dirty="0">
                <a:latin typeface="+mn-lt"/>
                <a:cs typeface="Times New Roman" panose="02020603050405020304" pitchFamily="18" charset="0"/>
              </a:rPr>
              <a:t>Rhode Island Department of Administration</a:t>
            </a:r>
          </a:p>
          <a:p>
            <a:endParaRPr lang="en-US" sz="2400" b="1" dirty="0"/>
          </a:p>
          <a:p>
            <a:pPr>
              <a:spcBef>
                <a:spcPts val="0"/>
              </a:spcBef>
              <a:spcAft>
                <a:spcPts val="600"/>
              </a:spcAft>
            </a:pPr>
            <a:r>
              <a:rPr lang="en-US" sz="2000" b="1" dirty="0">
                <a:latin typeface="+mn-lt"/>
                <a:cs typeface="Times New Roman" panose="02020603050405020304" pitchFamily="18" charset="0"/>
              </a:rPr>
              <a:t>Nathan Loura, Chief Information Security Officer</a:t>
            </a:r>
          </a:p>
          <a:p>
            <a:pPr marL="0" indent="341313">
              <a:spcBef>
                <a:spcPts val="0"/>
              </a:spcBef>
              <a:buNone/>
            </a:pPr>
            <a:r>
              <a:rPr lang="en-US" sz="2000" b="1" dirty="0">
                <a:latin typeface="+mn-lt"/>
                <a:cs typeface="Times New Roman" panose="02020603050405020304" pitchFamily="18" charset="0"/>
              </a:rPr>
              <a:t>State of RI Department of Administration</a:t>
            </a:r>
          </a:p>
          <a:p>
            <a:endParaRPr lang="en-US" sz="2400" dirty="0"/>
          </a:p>
          <a:p>
            <a:pPr>
              <a:spcBef>
                <a:spcPts val="0"/>
              </a:spcBef>
              <a:spcAft>
                <a:spcPts val="600"/>
              </a:spcAft>
            </a:pPr>
            <a:r>
              <a:rPr lang="en-US" sz="2000" b="1" dirty="0">
                <a:latin typeface="+mn-lt"/>
              </a:rPr>
              <a:t>R. Mike Tetreault, </a:t>
            </a:r>
            <a:r>
              <a:rPr lang="en-US" sz="2000" b="1" dirty="0">
                <a:effectLst/>
                <a:latin typeface="+mn-lt"/>
              </a:rPr>
              <a:t>Cybersecurity Advisor for Rhode Island</a:t>
            </a:r>
            <a:r>
              <a:rPr lang="en-US" sz="2000" b="1" dirty="0">
                <a:latin typeface="+mn-lt"/>
              </a:rPr>
              <a:t> </a:t>
            </a:r>
          </a:p>
          <a:p>
            <a:pPr marL="0" indent="341313">
              <a:spcBef>
                <a:spcPts val="0"/>
              </a:spcBef>
              <a:spcAft>
                <a:spcPts val="600"/>
              </a:spcAft>
              <a:buNone/>
            </a:pPr>
            <a:r>
              <a:rPr lang="en-US" sz="2000" b="1" dirty="0">
                <a:effectLst/>
                <a:latin typeface="+mn-lt"/>
              </a:rPr>
              <a:t>Cybersecurity and Infrastructure Security Agency</a:t>
            </a:r>
            <a:endParaRPr lang="en-US" sz="2000" b="1" dirty="0">
              <a:latin typeface="+mn-lt"/>
            </a:endParaRPr>
          </a:p>
          <a:p>
            <a:pPr marL="0" indent="341313">
              <a:spcBef>
                <a:spcPts val="0"/>
              </a:spcBef>
              <a:buNone/>
            </a:pPr>
            <a:r>
              <a:rPr lang="en-US" sz="2000" b="1" dirty="0">
                <a:effectLst/>
                <a:latin typeface="+mn-lt"/>
              </a:rPr>
              <a:t>U.S. Department of Homeland Security </a:t>
            </a:r>
            <a:endParaRPr lang="en-US" sz="2000" b="1" dirty="0">
              <a:latin typeface="+mn-lt"/>
            </a:endParaRPr>
          </a:p>
        </p:txBody>
      </p:sp>
      <p:sp>
        <p:nvSpPr>
          <p:cNvPr id="4" name="TextBox 3">
            <a:extLst>
              <a:ext uri="{FF2B5EF4-FFF2-40B4-BE49-F238E27FC236}">
                <a16:creationId xmlns:a16="http://schemas.microsoft.com/office/drawing/2014/main" id="{ED06E5A9-E295-ACF9-7BEE-950E648229B6}"/>
              </a:ext>
            </a:extLst>
          </p:cNvPr>
          <p:cNvSpPr txBox="1"/>
          <p:nvPr/>
        </p:nvSpPr>
        <p:spPr>
          <a:xfrm>
            <a:off x="8458200" y="6400800"/>
            <a:ext cx="41794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mn-lt"/>
                <a:cs typeface="Arial"/>
              </a:rPr>
              <a:t>2</a:t>
            </a:r>
            <a:endParaRPr lang="en-US" sz="2000" dirty="0">
              <a:latin typeface="+mn-lt"/>
            </a:endParaRPr>
          </a:p>
        </p:txBody>
      </p:sp>
    </p:spTree>
    <p:extLst>
      <p:ext uri="{BB962C8B-B14F-4D97-AF65-F5344CB8AC3E}">
        <p14:creationId xmlns:p14="http://schemas.microsoft.com/office/powerpoint/2010/main" val="2577604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143000" y="6356350"/>
            <a:ext cx="7543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cap="small" baseline="0">
                <a:solidFill>
                  <a:srgbClr val="00000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TextBox 4"/>
          <p:cNvSpPr txBox="1"/>
          <p:nvPr/>
        </p:nvSpPr>
        <p:spPr>
          <a:xfrm>
            <a:off x="1106184" y="4343646"/>
            <a:ext cx="7315200" cy="1697068"/>
          </a:xfrm>
          <a:prstGeom prst="rect">
            <a:avLst/>
          </a:prstGeom>
          <a:noFill/>
        </p:spPr>
        <p:txBody>
          <a:bodyPr wrap="square" rtlCol="0">
            <a:spAutoFit/>
          </a:bodyPr>
          <a:lstStyle/>
          <a:p>
            <a:pPr lvl="1">
              <a:lnSpc>
                <a:spcPct val="150000"/>
              </a:lnSpc>
              <a:buNone/>
            </a:pPr>
            <a:r>
              <a:rPr lang="en-US" sz="2400" dirty="0"/>
              <a:t>Twitter: </a:t>
            </a:r>
            <a:r>
              <a:rPr lang="en-US" sz="2400" dirty="0">
                <a:solidFill>
                  <a:srgbClr val="16325C"/>
                </a:solidFill>
              </a:rPr>
              <a:t>@RhodeIslandEMA</a:t>
            </a:r>
          </a:p>
          <a:p>
            <a:pPr lvl="1">
              <a:lnSpc>
                <a:spcPct val="150000"/>
              </a:lnSpc>
              <a:buNone/>
            </a:pPr>
            <a:r>
              <a:rPr lang="en-US" sz="2400" dirty="0"/>
              <a:t>Facebook: </a:t>
            </a:r>
            <a:r>
              <a:rPr lang="en-US" sz="2400" u="sng" dirty="0">
                <a:solidFill>
                  <a:srgbClr val="16325C"/>
                </a:solidFill>
              </a:rPr>
              <a:t>facebook.com/rhodeislandema</a:t>
            </a:r>
          </a:p>
          <a:p>
            <a:pPr lvl="1">
              <a:lnSpc>
                <a:spcPct val="150000"/>
              </a:lnSpc>
              <a:buNone/>
            </a:pPr>
            <a:r>
              <a:rPr lang="en-US" sz="2400" dirty="0"/>
              <a:t>Web: </a:t>
            </a:r>
            <a:r>
              <a:rPr lang="en-US" sz="2400" u="sng" dirty="0">
                <a:solidFill>
                  <a:srgbClr val="16325C"/>
                </a:solidFill>
              </a:rPr>
              <a:t>riema.ri.gov</a:t>
            </a:r>
          </a:p>
        </p:txBody>
      </p:sp>
      <p:pic>
        <p:nvPicPr>
          <p:cNvPr id="6" name="Picture 5" descr="NewLogoColor.jpg"/>
          <p:cNvPicPr>
            <a:picLocks noChangeAspect="1"/>
          </p:cNvPicPr>
          <p:nvPr/>
        </p:nvPicPr>
        <p:blipFill>
          <a:blip r:embed="rId2" cstate="print"/>
          <a:stretch>
            <a:fillRect/>
          </a:stretch>
        </p:blipFill>
        <p:spPr>
          <a:xfrm>
            <a:off x="3657600" y="1306481"/>
            <a:ext cx="2133600" cy="2126837"/>
          </a:xfrm>
          <a:prstGeom prst="rect">
            <a:avLst/>
          </a:prstGeom>
        </p:spPr>
      </p:pic>
      <p:pic>
        <p:nvPicPr>
          <p:cNvPr id="7" name="Picture 6" descr="twitter_iconblue.png"/>
          <p:cNvPicPr>
            <a:picLocks noChangeAspect="1"/>
          </p:cNvPicPr>
          <p:nvPr/>
        </p:nvPicPr>
        <p:blipFill>
          <a:blip r:embed="rId3" cstate="print"/>
          <a:stretch>
            <a:fillRect/>
          </a:stretch>
        </p:blipFill>
        <p:spPr>
          <a:xfrm>
            <a:off x="1157287" y="4586287"/>
            <a:ext cx="519113" cy="519113"/>
          </a:xfrm>
          <a:prstGeom prst="rect">
            <a:avLst/>
          </a:prstGeom>
        </p:spPr>
      </p:pic>
      <p:pic>
        <p:nvPicPr>
          <p:cNvPr id="8" name="Picture 7" descr="FacebookIconblue.png"/>
          <p:cNvPicPr>
            <a:picLocks noChangeAspect="1"/>
          </p:cNvPicPr>
          <p:nvPr/>
        </p:nvPicPr>
        <p:blipFill>
          <a:blip r:embed="rId4" cstate="print"/>
          <a:stretch>
            <a:fillRect/>
          </a:stretch>
        </p:blipFill>
        <p:spPr>
          <a:xfrm>
            <a:off x="1143000" y="5105400"/>
            <a:ext cx="457200" cy="457200"/>
          </a:xfrm>
          <a:prstGeom prst="rect">
            <a:avLst/>
          </a:prstGeom>
        </p:spPr>
      </p:pic>
      <p:pic>
        <p:nvPicPr>
          <p:cNvPr id="9" name="Picture 8" descr="Arrowblue.png"/>
          <p:cNvPicPr>
            <a:picLocks noChangeAspect="1"/>
          </p:cNvPicPr>
          <p:nvPr/>
        </p:nvPicPr>
        <p:blipFill>
          <a:blip r:embed="rId5" cstate="print"/>
          <a:stretch>
            <a:fillRect/>
          </a:stretch>
        </p:blipFill>
        <p:spPr>
          <a:xfrm flipH="1">
            <a:off x="1143000" y="5638800"/>
            <a:ext cx="533400" cy="533400"/>
          </a:xfrm>
          <a:prstGeom prst="rect">
            <a:avLst/>
          </a:prstGeom>
        </p:spPr>
      </p:pic>
      <p:sp>
        <p:nvSpPr>
          <p:cNvPr id="3" name="Slide Number Placeholder 2"/>
          <p:cNvSpPr>
            <a:spLocks noGrp="1"/>
          </p:cNvSpPr>
          <p:nvPr>
            <p:ph type="sldNum" sz="quarter" idx="12"/>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96AF2E0-91DA-4931-862E-4AFFCAA2E86C}" type="slidenum">
              <a:rPr lang="en-US" smtClean="0"/>
              <a:pPr algn="r"/>
              <a:t>20</a:t>
            </a:fld>
            <a:endParaRPr lang="en-US" dirty="0"/>
          </a:p>
        </p:txBody>
      </p:sp>
      <p:pic>
        <p:nvPicPr>
          <p:cNvPr id="10" name="Picture 9">
            <a:extLst>
              <a:ext uri="{FF2B5EF4-FFF2-40B4-BE49-F238E27FC236}">
                <a16:creationId xmlns:a16="http://schemas.microsoft.com/office/drawing/2014/main" id="{79094CA2-1716-4DE1-B974-8DD1D0A720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3180" y="3596799"/>
            <a:ext cx="1958020" cy="848111"/>
          </a:xfrm>
          <a:prstGeom prst="rect">
            <a:avLst/>
          </a:prstGeom>
        </p:spPr>
      </p:pic>
      <p:sp>
        <p:nvSpPr>
          <p:cNvPr id="12" name="Title 1">
            <a:extLst>
              <a:ext uri="{FF2B5EF4-FFF2-40B4-BE49-F238E27FC236}">
                <a16:creationId xmlns:a16="http://schemas.microsoft.com/office/drawing/2014/main" id="{80111A21-A8BC-4419-A5A3-D7E6F35E8A64}"/>
              </a:ext>
            </a:extLst>
          </p:cNvPr>
          <p:cNvSpPr>
            <a:spLocks noGrp="1"/>
          </p:cNvSpPr>
          <p:nvPr>
            <p:ph type="title"/>
          </p:nvPr>
        </p:nvSpPr>
        <p:spPr>
          <a:xfrm>
            <a:off x="457200" y="0"/>
            <a:ext cx="8229600" cy="848111"/>
          </a:xfrm>
        </p:spPr>
        <p:txBody>
          <a:bodyPr>
            <a:normAutofit/>
          </a:bodyPr>
          <a:lstStyle/>
          <a:p>
            <a:pPr algn="ctr"/>
            <a:r>
              <a:rPr lang="en-US" sz="2800" dirty="0">
                <a:cs typeface="Arial" panose="020B0604020202020204" pitchFamily="34" charset="0"/>
              </a:rPr>
              <a:t>2022 State and Local Cybersecurity Grant Program</a:t>
            </a:r>
            <a:endParaRPr lang="en-US" sz="2800" dirty="0">
              <a:latin typeface="Cambria" panose="02040503050406030204" pitchFamily="18" charset="0"/>
            </a:endParaRPr>
          </a:p>
        </p:txBody>
      </p:sp>
      <p:sp>
        <p:nvSpPr>
          <p:cNvPr id="13" name="TextBox 12">
            <a:extLst>
              <a:ext uri="{FF2B5EF4-FFF2-40B4-BE49-F238E27FC236}">
                <a16:creationId xmlns:a16="http://schemas.microsoft.com/office/drawing/2014/main" id="{FCAF2BA8-131F-41D5-B65B-D98C7B06E24D}"/>
              </a:ext>
            </a:extLst>
          </p:cNvPr>
          <p:cNvSpPr txBox="1"/>
          <p:nvPr/>
        </p:nvSpPr>
        <p:spPr>
          <a:xfrm>
            <a:off x="685800" y="1457711"/>
            <a:ext cx="6172200" cy="707886"/>
          </a:xfrm>
          <a:prstGeom prst="rect">
            <a:avLst/>
          </a:prstGeom>
          <a:noFill/>
        </p:spPr>
        <p:txBody>
          <a:bodyPr wrap="square">
            <a:spAutoFit/>
          </a:bodyPr>
          <a:lstStyle/>
          <a:p>
            <a:r>
              <a:rPr lang="en-US" sz="4000" b="1" dirty="0"/>
              <a:t>Questions?</a:t>
            </a:r>
            <a:endParaRPr lang="en-US" sz="4000" dirty="0"/>
          </a:p>
        </p:txBody>
      </p:sp>
    </p:spTree>
    <p:extLst>
      <p:ext uri="{BB962C8B-B14F-4D97-AF65-F5344CB8AC3E}">
        <p14:creationId xmlns:p14="http://schemas.microsoft.com/office/powerpoint/2010/main" val="209729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normAutofit/>
          </a:bodyPr>
          <a:lstStyle/>
          <a:p>
            <a:pPr marL="57150" indent="0">
              <a:buNone/>
            </a:pPr>
            <a:r>
              <a:rPr lang="en-US" sz="2400" b="1" dirty="0">
                <a:latin typeface="+mn-lt"/>
              </a:rPr>
              <a:t>Rhode Island Emergency Management Agency </a:t>
            </a:r>
          </a:p>
          <a:p>
            <a:pPr marL="57150" indent="0">
              <a:buNone/>
            </a:pPr>
            <a:r>
              <a:rPr lang="en-US" sz="2400" b="1" dirty="0">
                <a:latin typeface="+mn-lt"/>
              </a:rPr>
              <a:t>645 New London Avenue</a:t>
            </a:r>
          </a:p>
          <a:p>
            <a:pPr marL="57150" indent="0">
              <a:buNone/>
            </a:pPr>
            <a:r>
              <a:rPr lang="en-US" sz="2400" b="1" dirty="0">
                <a:latin typeface="+mn-lt"/>
              </a:rPr>
              <a:t>Cranston, RI 02920</a:t>
            </a:r>
          </a:p>
          <a:p>
            <a:pPr marL="57150" indent="0">
              <a:buNone/>
            </a:pPr>
            <a:r>
              <a:rPr lang="en-US" sz="2400" b="1" dirty="0">
                <a:latin typeface="+mn-lt"/>
              </a:rPr>
              <a:t>24-hour Phone: (401) 946-9996 </a:t>
            </a:r>
          </a:p>
          <a:p>
            <a:pPr marL="57150" indent="0">
              <a:spcAft>
                <a:spcPts val="1800"/>
              </a:spcAft>
              <a:buNone/>
            </a:pPr>
            <a:r>
              <a:rPr lang="en-US" sz="2400" b="1" dirty="0">
                <a:latin typeface="+mn-lt"/>
              </a:rPr>
              <a:t>Fax: (401) 944-1891 </a:t>
            </a:r>
          </a:p>
          <a:p>
            <a:pPr>
              <a:buNone/>
            </a:pPr>
            <a:r>
              <a:rPr lang="en-US" sz="2200" dirty="0"/>
              <a:t> </a:t>
            </a:r>
            <a:r>
              <a:rPr lang="en-US" sz="2200" b="1" dirty="0">
                <a:latin typeface="+mn-lt"/>
              </a:rPr>
              <a:t>More information may be located at: </a:t>
            </a:r>
            <a:r>
              <a:rPr lang="en-US" sz="2200" b="1" dirty="0">
                <a:latin typeface="+mn-lt"/>
                <a:hlinkClick r:id="rId3"/>
              </a:rPr>
              <a:t>http://www.riema.ri.gov</a:t>
            </a:r>
            <a:endParaRPr lang="en-US" sz="2200" b="1" dirty="0">
              <a:latin typeface="+mn-lt"/>
            </a:endParaRPr>
          </a:p>
          <a:p>
            <a:pPr marL="120650" indent="-60325">
              <a:spcAft>
                <a:spcPts val="1800"/>
              </a:spcAft>
              <a:buNone/>
            </a:pPr>
            <a:r>
              <a:rPr lang="en-US" sz="2200" b="1" dirty="0">
                <a:latin typeface="+mn-lt"/>
              </a:rPr>
              <a:t>Questions may be directed to: </a:t>
            </a:r>
            <a:r>
              <a:rPr lang="en-US" sz="2200" b="1" dirty="0">
                <a:latin typeface="+mn-lt"/>
                <a:hlinkClick r:id="rId4"/>
              </a:rPr>
              <a:t>ema.grants@ema.ri.gov</a:t>
            </a:r>
            <a:r>
              <a:rPr lang="en-US" sz="2200" b="1" dirty="0">
                <a:latin typeface="+mn-lt"/>
              </a:rPr>
              <a:t> </a:t>
            </a:r>
          </a:p>
          <a:p>
            <a:pPr marL="120650" indent="-60325">
              <a:buNone/>
            </a:pPr>
            <a:r>
              <a:rPr lang="en-US" sz="2200" b="1" u="sng" dirty="0">
                <a:latin typeface="+mn-lt"/>
              </a:rPr>
              <a:t>Points of Contact</a:t>
            </a:r>
            <a:r>
              <a:rPr lang="en-US" sz="2200" b="1" dirty="0">
                <a:latin typeface="+mn-lt"/>
              </a:rPr>
              <a:t>:</a:t>
            </a:r>
          </a:p>
          <a:p>
            <a:pPr marL="120650" indent="-60325">
              <a:buNone/>
            </a:pPr>
            <a:r>
              <a:rPr lang="en-US" sz="2200" b="1" dirty="0">
                <a:latin typeface="+mn-lt"/>
              </a:rPr>
              <a:t>Denise Manni: </a:t>
            </a:r>
            <a:r>
              <a:rPr lang="en-US" sz="2200" b="1" dirty="0">
                <a:latin typeface="+mn-lt"/>
                <a:hlinkClick r:id="rId5"/>
              </a:rPr>
              <a:t>denise.manni@ema.ri.gov</a:t>
            </a:r>
            <a:r>
              <a:rPr lang="en-US" sz="2200" b="1" dirty="0">
                <a:latin typeface="+mn-lt"/>
              </a:rPr>
              <a:t>; 401-462-7028</a:t>
            </a:r>
          </a:p>
          <a:p>
            <a:pPr marL="120650" indent="-60325">
              <a:buNone/>
            </a:pPr>
            <a:r>
              <a:rPr lang="en-US" sz="2200" b="1" dirty="0">
                <a:latin typeface="+mn-lt"/>
              </a:rPr>
              <a:t>Tim Nadeau: </a:t>
            </a:r>
            <a:r>
              <a:rPr lang="en-US" sz="2200" b="1" dirty="0">
                <a:latin typeface="+mn-lt"/>
                <a:hlinkClick r:id="rId6"/>
              </a:rPr>
              <a:t>timothy.nadeau@ema.ri.gov</a:t>
            </a:r>
            <a:r>
              <a:rPr lang="en-US" sz="2200" b="1" dirty="0">
                <a:latin typeface="+mn-lt"/>
              </a:rPr>
              <a:t>; 401-462-7535</a:t>
            </a:r>
          </a:p>
          <a:p>
            <a:pPr marL="120650" indent="-60325">
              <a:buNone/>
            </a:pPr>
            <a:endParaRPr lang="en-US" sz="2200" dirty="0"/>
          </a:p>
          <a:p>
            <a:pPr>
              <a:buNone/>
            </a:pPr>
            <a:endParaRPr lang="en-US" sz="2800" dirty="0"/>
          </a:p>
          <a:p>
            <a:pPr>
              <a:buFontTx/>
              <a:buNone/>
              <a:tabLst>
                <a:tab pos="120650" algn="l"/>
              </a:tabLst>
            </a:pPr>
            <a:endParaRPr lang="en-US" sz="2800" dirty="0"/>
          </a:p>
          <a:p>
            <a:pPr marL="57150" indent="0">
              <a:buNone/>
            </a:pPr>
            <a:endParaRPr lang="en-US" sz="2800" dirty="0"/>
          </a:p>
          <a:p>
            <a:pPr marL="57150" indent="0">
              <a:buNone/>
            </a:pPr>
            <a:endParaRPr lang="en-US" sz="2200" dirty="0"/>
          </a:p>
          <a:p>
            <a:pPr marL="57150" indent="0">
              <a:buNone/>
            </a:pPr>
            <a:endParaRPr lang="en-US" sz="2200" dirty="0"/>
          </a:p>
        </p:txBody>
      </p:sp>
      <p:sp>
        <p:nvSpPr>
          <p:cNvPr id="4" name="Rectangle 3"/>
          <p:cNvSpPr/>
          <p:nvPr/>
        </p:nvSpPr>
        <p:spPr>
          <a:xfrm>
            <a:off x="457200" y="165557"/>
            <a:ext cx="8229600" cy="461665"/>
          </a:xfrm>
          <a:prstGeom prst="rect">
            <a:avLst/>
          </a:prstGeom>
        </p:spPr>
        <p:txBody>
          <a:bodyPr wrap="square">
            <a:spAutoFit/>
          </a:bodyPr>
          <a:lstStyle/>
          <a:p>
            <a:pPr algn="ctr"/>
            <a:r>
              <a:rPr lang="en-US" sz="2400" dirty="0">
                <a:cs typeface="Arial" panose="020B0604020202020204" pitchFamily="34" charset="0"/>
              </a:rPr>
              <a:t>2022 State and Local Cybersecurity Grant Program</a:t>
            </a:r>
            <a:endParaRPr lang="en-US" sz="2400" dirty="0">
              <a:latin typeface="Cambria" panose="02040503050406030204" pitchFamily="18" charset="0"/>
            </a:endParaRPr>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21</a:t>
            </a:r>
          </a:p>
        </p:txBody>
      </p:sp>
    </p:spTree>
    <p:extLst>
      <p:ext uri="{BB962C8B-B14F-4D97-AF65-F5344CB8AC3E}">
        <p14:creationId xmlns:p14="http://schemas.microsoft.com/office/powerpoint/2010/main" val="347350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064"/>
            <a:ext cx="8229600" cy="457200"/>
          </a:xfrm>
        </p:spPr>
        <p:txBody>
          <a:bodyPr>
            <a:noAutofit/>
          </a:bodyPr>
          <a:lstStyle/>
          <a:p>
            <a:pPr algn="ctr" fontAlgn="auto">
              <a:spcAft>
                <a:spcPts val="0"/>
              </a:spcAft>
            </a:pPr>
            <a:r>
              <a:rPr lang="en-US" sz="2800" dirty="0">
                <a:cs typeface="Arial" panose="020B0604020202020204" pitchFamily="34" charset="0"/>
              </a:rPr>
              <a:t>2022 State and Local Cybersecurity Grant Program</a:t>
            </a:r>
          </a:p>
        </p:txBody>
      </p:sp>
      <p:sp>
        <p:nvSpPr>
          <p:cNvPr id="3" name="Content Placeholder 2"/>
          <p:cNvSpPr>
            <a:spLocks noGrp="1"/>
          </p:cNvSpPr>
          <p:nvPr>
            <p:ph idx="1"/>
          </p:nvPr>
        </p:nvSpPr>
        <p:spPr>
          <a:xfrm>
            <a:off x="457200" y="1600200"/>
            <a:ext cx="8229600" cy="4572000"/>
          </a:xfrm>
        </p:spPr>
        <p:txBody>
          <a:bodyPr>
            <a:normAutofit/>
          </a:bodyPr>
          <a:lstStyle/>
          <a:p>
            <a:pPr lvl="1">
              <a:buFont typeface="Arial" panose="020B0604020202020204" pitchFamily="34" charset="0"/>
              <a:buChar char="•"/>
            </a:pPr>
            <a:r>
              <a:rPr lang="en-US" sz="2400" b="1" dirty="0">
                <a:latin typeface="+mn-lt"/>
              </a:rPr>
              <a:t>SLCGP Overview  </a:t>
            </a:r>
          </a:p>
          <a:p>
            <a:pPr lvl="1">
              <a:buFont typeface="Arial" panose="020B0604020202020204" pitchFamily="34" charset="0"/>
              <a:buChar char="•"/>
            </a:pPr>
            <a:r>
              <a:rPr lang="en-US" sz="2400" b="1" dirty="0">
                <a:latin typeface="+mn-lt"/>
              </a:rPr>
              <a:t>SLCGP Objectives</a:t>
            </a:r>
          </a:p>
          <a:p>
            <a:pPr lvl="1">
              <a:buFont typeface="Arial" panose="020B0604020202020204" pitchFamily="34" charset="0"/>
              <a:buChar char="•"/>
            </a:pPr>
            <a:r>
              <a:rPr lang="en-US" sz="2400" b="1" dirty="0">
                <a:latin typeface="+mn-lt"/>
              </a:rPr>
              <a:t>Projects for Consideration</a:t>
            </a:r>
          </a:p>
          <a:p>
            <a:pPr lvl="1">
              <a:buFont typeface="Arial" panose="020B0604020202020204" pitchFamily="34" charset="0"/>
              <a:buChar char="•"/>
            </a:pPr>
            <a:r>
              <a:rPr lang="en-US" sz="2400" b="1" dirty="0">
                <a:latin typeface="+mn-lt"/>
              </a:rPr>
              <a:t>How to Apply</a:t>
            </a:r>
          </a:p>
          <a:p>
            <a:pPr lvl="1">
              <a:buFont typeface="Arial" panose="020B0604020202020204" pitchFamily="34" charset="0"/>
              <a:buChar char="•"/>
            </a:pPr>
            <a:r>
              <a:rPr lang="en-US" sz="2400" b="1" dirty="0">
                <a:latin typeface="+mn-lt"/>
              </a:rPr>
              <a:t>Requirements (Progress Reports/Reimbursements) </a:t>
            </a:r>
          </a:p>
          <a:p>
            <a:pPr lvl="1">
              <a:buFont typeface="Arial" panose="020B0604020202020204" pitchFamily="34" charset="0"/>
              <a:buChar char="•"/>
            </a:pPr>
            <a:r>
              <a:rPr lang="en-US" sz="2400" b="1" dirty="0">
                <a:latin typeface="+mn-lt"/>
              </a:rPr>
              <a:t>Environmental and Historical Preservation (EHP)</a:t>
            </a:r>
          </a:p>
          <a:p>
            <a:pPr lvl="1">
              <a:buFont typeface="Arial" panose="020B0604020202020204" pitchFamily="34" charset="0"/>
              <a:buChar char="•"/>
            </a:pPr>
            <a:r>
              <a:rPr lang="en-US" sz="2400" b="1" dirty="0">
                <a:latin typeface="+mn-lt"/>
              </a:rPr>
              <a:t>Grant Administration/Procurement</a:t>
            </a:r>
          </a:p>
          <a:p>
            <a:pPr lvl="1">
              <a:buFont typeface="Arial" panose="020B0604020202020204" pitchFamily="34" charset="0"/>
              <a:buChar char="•"/>
            </a:pPr>
            <a:r>
              <a:rPr lang="en-US" sz="2400" b="1" dirty="0">
                <a:latin typeface="+mn-lt"/>
              </a:rPr>
              <a:t>Reminders</a:t>
            </a:r>
          </a:p>
          <a:p>
            <a:pPr lvl="1">
              <a:buFont typeface="Arial" panose="020B0604020202020204" pitchFamily="34" charset="0"/>
              <a:buChar char="•"/>
            </a:pPr>
            <a:r>
              <a:rPr lang="en-US" sz="2400" b="1" dirty="0">
                <a:latin typeface="+mn-lt"/>
              </a:rPr>
              <a:t>Questions and Answers</a:t>
            </a:r>
          </a:p>
          <a:p>
            <a:pPr lvl="1">
              <a:buFont typeface="Arial" panose="020B0604020202020204" pitchFamily="34" charset="0"/>
              <a:buChar char="•"/>
            </a:pPr>
            <a:r>
              <a:rPr lang="en-US" sz="2400" b="1" dirty="0">
                <a:latin typeface="+mn-lt"/>
              </a:rPr>
              <a:t>Contact Information</a:t>
            </a:r>
          </a:p>
          <a:p>
            <a:pPr lvl="1"/>
            <a:endParaRPr lang="en-US" dirty="0"/>
          </a:p>
        </p:txBody>
      </p:sp>
      <p:sp>
        <p:nvSpPr>
          <p:cNvPr id="4" name="TextBox 3"/>
          <p:cNvSpPr txBox="1"/>
          <p:nvPr/>
        </p:nvSpPr>
        <p:spPr>
          <a:xfrm>
            <a:off x="8305800" y="6385701"/>
            <a:ext cx="762000" cy="400110"/>
          </a:xfrm>
          <a:prstGeom prst="rect">
            <a:avLst/>
          </a:prstGeom>
          <a:noFill/>
        </p:spPr>
        <p:txBody>
          <a:bodyPr wrap="square" lIns="91440" tIns="45720" rIns="91440" bIns="45720" rtlCol="0" anchor="t">
            <a:spAutoFit/>
          </a:bodyPr>
          <a:lstStyle/>
          <a:p>
            <a:pPr algn="ctr"/>
            <a:r>
              <a:rPr lang="en-US" sz="2000" dirty="0">
                <a:latin typeface="+mn-lt"/>
                <a:ea typeface="Cambria"/>
              </a:rPr>
              <a:t>3</a:t>
            </a:r>
          </a:p>
        </p:txBody>
      </p:sp>
      <p:sp>
        <p:nvSpPr>
          <p:cNvPr id="5" name="TextBox 4"/>
          <p:cNvSpPr txBox="1"/>
          <p:nvPr/>
        </p:nvSpPr>
        <p:spPr>
          <a:xfrm>
            <a:off x="3962400" y="990600"/>
            <a:ext cx="1371600" cy="738664"/>
          </a:xfrm>
          <a:prstGeom prst="rect">
            <a:avLst/>
          </a:prstGeom>
          <a:noFill/>
        </p:spPr>
        <p:txBody>
          <a:bodyPr wrap="square" rtlCol="0">
            <a:spAutoFit/>
          </a:bodyPr>
          <a:lstStyle/>
          <a:p>
            <a:r>
              <a:rPr lang="en-US" sz="2400" b="1" dirty="0">
                <a:latin typeface="+mn-lt"/>
              </a:rPr>
              <a:t>Agenda</a:t>
            </a:r>
          </a:p>
          <a:p>
            <a:endParaRPr lang="en-US" dirty="0"/>
          </a:p>
        </p:txBody>
      </p:sp>
    </p:spTree>
    <p:extLst>
      <p:ext uri="{BB962C8B-B14F-4D97-AF65-F5344CB8AC3E}">
        <p14:creationId xmlns:p14="http://schemas.microsoft.com/office/powerpoint/2010/main" val="62288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rmAutofit lnSpcReduction="10000"/>
          </a:bodyPr>
          <a:lstStyle/>
          <a:p>
            <a:pPr algn="ctr">
              <a:spcBef>
                <a:spcPts val="800"/>
              </a:spcBef>
              <a:spcAft>
                <a:spcPts val="800"/>
              </a:spcAft>
              <a:buNone/>
            </a:pPr>
            <a:r>
              <a:rPr lang="en-US" sz="2400" b="1" dirty="0">
                <a:latin typeface="+mn-lt"/>
              </a:rPr>
              <a:t>SLCGP Grant Overview</a:t>
            </a:r>
          </a:p>
          <a:p>
            <a:pPr>
              <a:spcBef>
                <a:spcPts val="1800"/>
              </a:spcBef>
              <a:spcAft>
                <a:spcPts val="800"/>
              </a:spcAft>
            </a:pPr>
            <a:r>
              <a:rPr lang="en-US" sz="2400" b="1" dirty="0">
                <a:latin typeface="+mn-lt"/>
              </a:rPr>
              <a:t>Supports the strengthening of cybersecurity practices and resilience of state, local, and territorial (SLT) governments to assist with managing and reducing systemic cyber risk.</a:t>
            </a:r>
          </a:p>
          <a:p>
            <a:pPr>
              <a:spcBef>
                <a:spcPts val="800"/>
              </a:spcBef>
              <a:spcAft>
                <a:spcPts val="800"/>
              </a:spcAft>
            </a:pPr>
            <a:r>
              <a:rPr lang="en-US" sz="2400" b="1" dirty="0">
                <a:latin typeface="+mn-lt"/>
              </a:rPr>
              <a:t>Enables FEMA and the Department of Homeland Security (DHS) to make targeted  cybersecurity investments in SLT Gov’t agencies, thus improving the security of critical infrastructure and improving the resilience of the services SLT governments provide their community.</a:t>
            </a:r>
          </a:p>
          <a:p>
            <a:pPr>
              <a:spcBef>
                <a:spcPts val="800"/>
              </a:spcBef>
              <a:spcAft>
                <a:spcPts val="1200"/>
              </a:spcAft>
            </a:pPr>
            <a:r>
              <a:rPr lang="en-US" sz="2400" b="1" dirty="0">
                <a:latin typeface="+mn-lt"/>
              </a:rPr>
              <a:t>These funds are used as pass-through funding for the State, Local, and Territorial (SLT) programs.</a:t>
            </a:r>
          </a:p>
          <a:p>
            <a:pPr>
              <a:spcBef>
                <a:spcPts val="800"/>
              </a:spcBef>
              <a:spcAft>
                <a:spcPts val="1200"/>
              </a:spcAft>
            </a:pPr>
            <a:r>
              <a:rPr lang="en-US" sz="2400" b="1" dirty="0">
                <a:latin typeface="+mn-lt"/>
              </a:rPr>
              <a:t>Grant Administration through RIEMA</a:t>
            </a:r>
          </a:p>
          <a:p>
            <a:pPr>
              <a:spcBef>
                <a:spcPts val="800"/>
              </a:spcBef>
              <a:spcAft>
                <a:spcPts val="800"/>
              </a:spcAft>
            </a:pPr>
            <a:endParaRPr lang="en-US" sz="2200" b="1" dirty="0"/>
          </a:p>
          <a:p>
            <a:endParaRPr lang="en-US" sz="2200" dirty="0"/>
          </a:p>
          <a:p>
            <a:pPr lvl="1">
              <a:buNone/>
            </a:pPr>
            <a:endParaRPr lang="en-US" sz="2200" dirty="0"/>
          </a:p>
        </p:txBody>
      </p:sp>
      <p:sp>
        <p:nvSpPr>
          <p:cNvPr id="4" name="Title 1"/>
          <p:cNvSpPr>
            <a:spLocks noGrp="1"/>
          </p:cNvSpPr>
          <p:nvPr>
            <p:ph type="title"/>
          </p:nvPr>
        </p:nvSpPr>
        <p:spPr>
          <a:xfrm>
            <a:off x="457200" y="152400"/>
            <a:ext cx="8229600" cy="457200"/>
          </a:xfrm>
        </p:spPr>
        <p:txBody>
          <a:bodyPr>
            <a:noAutofit/>
          </a:bodyPr>
          <a:lstStyle/>
          <a:p>
            <a:pPr algn="ctr" fontAlgn="auto">
              <a:spcAft>
                <a:spcPts val="0"/>
              </a:spcAft>
            </a:pPr>
            <a:r>
              <a:rPr lang="en-US" sz="2800" dirty="0">
                <a:cs typeface="Arial" panose="020B0604020202020204" pitchFamily="34" charset="0"/>
              </a:rPr>
              <a:t>2022 State and Local Cybersecurity Grant Program</a:t>
            </a:r>
          </a:p>
        </p:txBody>
      </p:sp>
      <p:sp>
        <p:nvSpPr>
          <p:cNvPr id="5" name="TextBox 4">
            <a:extLst>
              <a:ext uri="{FF2B5EF4-FFF2-40B4-BE49-F238E27FC236}">
                <a16:creationId xmlns:a16="http://schemas.microsoft.com/office/drawing/2014/main" id="{90E24BCE-C7A1-5860-C90B-7D0F7AF6E779}"/>
              </a:ext>
            </a:extLst>
          </p:cNvPr>
          <p:cNvSpPr txBox="1"/>
          <p:nvPr/>
        </p:nvSpPr>
        <p:spPr>
          <a:xfrm>
            <a:off x="8458200" y="6329553"/>
            <a:ext cx="8261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mn-lt"/>
                <a:cs typeface="Arial"/>
              </a:rPr>
              <a:t>4</a:t>
            </a:r>
            <a:endParaRPr lang="en-US" sz="2000" dirty="0">
              <a:latin typeface="+mn-lt"/>
            </a:endParaRPr>
          </a:p>
        </p:txBody>
      </p:sp>
    </p:spTree>
    <p:extLst>
      <p:ext uri="{BB962C8B-B14F-4D97-AF65-F5344CB8AC3E}">
        <p14:creationId xmlns:p14="http://schemas.microsoft.com/office/powerpoint/2010/main" val="162222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32E3-C534-4CCA-9F99-5A19511474F5}"/>
              </a:ext>
            </a:extLst>
          </p:cNvPr>
          <p:cNvSpPr>
            <a:spLocks noGrp="1"/>
          </p:cNvSpPr>
          <p:nvPr>
            <p:ph type="title"/>
          </p:nvPr>
        </p:nvSpPr>
        <p:spPr/>
        <p:txBody>
          <a:bodyPr>
            <a:normAutofit fontScale="90000"/>
          </a:bodyPr>
          <a:lstStyle/>
          <a:p>
            <a:pPr algn="ctr"/>
            <a:r>
              <a:rPr lang="en-US" sz="3200" dirty="0">
                <a:cs typeface="Arial" panose="020B0604020202020204" pitchFamily="34" charset="0"/>
              </a:rPr>
              <a:t>2022 State and Local Cybersecurity Grant Program</a:t>
            </a:r>
            <a:endParaRPr lang="en-US" sz="3200" dirty="0"/>
          </a:p>
        </p:txBody>
      </p:sp>
      <p:sp>
        <p:nvSpPr>
          <p:cNvPr id="3" name="Content Placeholder 2">
            <a:extLst>
              <a:ext uri="{FF2B5EF4-FFF2-40B4-BE49-F238E27FC236}">
                <a16:creationId xmlns:a16="http://schemas.microsoft.com/office/drawing/2014/main" id="{B446665C-FAB1-4483-BA20-ADAD41C4F2D3}"/>
              </a:ext>
            </a:extLst>
          </p:cNvPr>
          <p:cNvSpPr>
            <a:spLocks noGrp="1"/>
          </p:cNvSpPr>
          <p:nvPr>
            <p:ph idx="1"/>
          </p:nvPr>
        </p:nvSpPr>
        <p:spPr>
          <a:xfrm>
            <a:off x="457200" y="1020762"/>
            <a:ext cx="8228063" cy="5075238"/>
          </a:xfrm>
        </p:spPr>
        <p:txBody>
          <a:bodyPr>
            <a:normAutofit fontScale="92500" lnSpcReduction="10000"/>
          </a:bodyPr>
          <a:lstStyle/>
          <a:p>
            <a:pPr marL="0" indent="0" algn="ctr">
              <a:spcAft>
                <a:spcPts val="2000"/>
              </a:spcAft>
              <a:buNone/>
            </a:pPr>
            <a:r>
              <a:rPr lang="en-US" sz="2400" b="1" dirty="0">
                <a:latin typeface="+mn-lt"/>
              </a:rPr>
              <a:t>SLCGP FY 2022 Objectives</a:t>
            </a:r>
          </a:p>
          <a:p>
            <a:pPr marL="0" indent="0">
              <a:lnSpc>
                <a:spcPct val="110000"/>
              </a:lnSpc>
              <a:spcAft>
                <a:spcPts val="600"/>
              </a:spcAft>
              <a:buNone/>
            </a:pPr>
            <a:r>
              <a:rPr lang="en-US" sz="2200" b="1" i="1" dirty="0">
                <a:latin typeface="+mn-lt"/>
              </a:rPr>
              <a:t>Applicants are required to address how the following program objectives will be met in their applications:</a:t>
            </a:r>
          </a:p>
          <a:p>
            <a:pPr>
              <a:lnSpc>
                <a:spcPct val="110000"/>
              </a:lnSpc>
              <a:spcAft>
                <a:spcPts val="600"/>
              </a:spcAft>
            </a:pPr>
            <a:r>
              <a:rPr lang="en-US" sz="2200" b="1" dirty="0">
                <a:latin typeface="+mn-lt"/>
              </a:rPr>
              <a:t>Develop and establish appropriate governance structures, including developing, implementing, or revising cybersecurity plans, to improve capabilities to respond to cybersecurity incidents and ensure continuity of operations.</a:t>
            </a:r>
          </a:p>
          <a:p>
            <a:pPr>
              <a:lnSpc>
                <a:spcPct val="110000"/>
              </a:lnSpc>
              <a:spcAft>
                <a:spcPts val="600"/>
              </a:spcAft>
            </a:pPr>
            <a:r>
              <a:rPr lang="en-US" sz="2200" b="1" dirty="0">
                <a:latin typeface="+mn-lt"/>
              </a:rPr>
              <a:t>Understand your current cybersecurity posture and areas for improvement based on continuous testing, evaluation, and structured assessments.</a:t>
            </a:r>
          </a:p>
          <a:p>
            <a:pPr>
              <a:lnSpc>
                <a:spcPct val="110000"/>
              </a:lnSpc>
              <a:spcAft>
                <a:spcPts val="600"/>
              </a:spcAft>
            </a:pPr>
            <a:r>
              <a:rPr lang="en-US" sz="2200" b="1" dirty="0">
                <a:latin typeface="+mn-lt"/>
              </a:rPr>
              <a:t>Implement security protections commensurate with risk.</a:t>
            </a:r>
          </a:p>
          <a:p>
            <a:pPr>
              <a:lnSpc>
                <a:spcPct val="110000"/>
              </a:lnSpc>
              <a:spcAft>
                <a:spcPts val="600"/>
              </a:spcAft>
            </a:pPr>
            <a:r>
              <a:rPr lang="en-US" sz="2200" b="1" dirty="0">
                <a:latin typeface="+mn-lt"/>
              </a:rPr>
              <a:t>Ensure organization personnel are appropriately trained in cybersecurity commensurate with responsibility.</a:t>
            </a:r>
          </a:p>
        </p:txBody>
      </p:sp>
      <p:sp>
        <p:nvSpPr>
          <p:cNvPr id="5" name="TextBox 4">
            <a:extLst>
              <a:ext uri="{FF2B5EF4-FFF2-40B4-BE49-F238E27FC236}">
                <a16:creationId xmlns:a16="http://schemas.microsoft.com/office/drawing/2014/main" id="{2B585F23-38EF-8E66-03CB-C5E2C5A56406}"/>
              </a:ext>
            </a:extLst>
          </p:cNvPr>
          <p:cNvSpPr txBox="1"/>
          <p:nvPr/>
        </p:nvSpPr>
        <p:spPr>
          <a:xfrm>
            <a:off x="8458200" y="633984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Arial"/>
              </a:rPr>
              <a:t>5</a:t>
            </a:r>
            <a:endParaRPr lang="en-US" dirty="0"/>
          </a:p>
        </p:txBody>
      </p:sp>
    </p:spTree>
    <p:extLst>
      <p:ext uri="{BB962C8B-B14F-4D97-AF65-F5344CB8AC3E}">
        <p14:creationId xmlns:p14="http://schemas.microsoft.com/office/powerpoint/2010/main" val="108233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29200"/>
          </a:xfrm>
        </p:spPr>
        <p:txBody>
          <a:bodyPr>
            <a:normAutofit lnSpcReduction="10000"/>
          </a:bodyPr>
          <a:lstStyle/>
          <a:p>
            <a:pPr algn="ctr">
              <a:spcBef>
                <a:spcPts val="600"/>
              </a:spcBef>
              <a:spcAft>
                <a:spcPts val="600"/>
              </a:spcAft>
              <a:buNone/>
            </a:pPr>
            <a:r>
              <a:rPr lang="en-US" sz="2600" b="1" dirty="0">
                <a:latin typeface="+mn-lt"/>
              </a:rPr>
              <a:t>SLCGP Projects for Consideration</a:t>
            </a:r>
          </a:p>
          <a:p>
            <a:pPr marL="0" indent="0">
              <a:lnSpc>
                <a:spcPct val="120000"/>
              </a:lnSpc>
              <a:spcBef>
                <a:spcPts val="1800"/>
              </a:spcBef>
              <a:spcAft>
                <a:spcPts val="1200"/>
              </a:spcAft>
              <a:buNone/>
            </a:pPr>
            <a:r>
              <a:rPr lang="en-US" sz="2400" b="1" dirty="0">
                <a:latin typeface="+mn-lt"/>
              </a:rPr>
              <a:t>The RIEMA SLCGP program is directed at state, local, and territorial units of government to assist in managing and reducing systemic cyber risk.   </a:t>
            </a:r>
          </a:p>
          <a:p>
            <a:pPr marL="0" indent="0">
              <a:lnSpc>
                <a:spcPct val="120000"/>
              </a:lnSpc>
              <a:spcBef>
                <a:spcPts val="0"/>
              </a:spcBef>
              <a:spcAft>
                <a:spcPts val="600"/>
              </a:spcAft>
              <a:buNone/>
            </a:pPr>
            <a:r>
              <a:rPr lang="en-US" sz="2400" b="1" dirty="0">
                <a:latin typeface="+mn-lt"/>
              </a:rPr>
              <a:t>Projects include:</a:t>
            </a:r>
          </a:p>
          <a:p>
            <a:pPr>
              <a:spcBef>
                <a:spcPts val="800"/>
              </a:spcBef>
              <a:spcAft>
                <a:spcPts val="800"/>
              </a:spcAft>
            </a:pPr>
            <a:r>
              <a:rPr lang="en-US" sz="2400" b="1" dirty="0">
                <a:latin typeface="+mn-lt"/>
              </a:rPr>
              <a:t>Cyber Awareness Training</a:t>
            </a:r>
          </a:p>
          <a:p>
            <a:pPr>
              <a:spcBef>
                <a:spcPts val="800"/>
              </a:spcBef>
              <a:spcAft>
                <a:spcPts val="800"/>
              </a:spcAft>
            </a:pPr>
            <a:r>
              <a:rPr lang="en-US" sz="2400" b="1" dirty="0">
                <a:latin typeface="+mn-lt"/>
              </a:rPr>
              <a:t>Multi-Factor Authentication (MFA)</a:t>
            </a:r>
          </a:p>
          <a:p>
            <a:pPr>
              <a:spcBef>
                <a:spcPts val="800"/>
              </a:spcBef>
              <a:spcAft>
                <a:spcPts val="800"/>
              </a:spcAft>
            </a:pPr>
            <a:r>
              <a:rPr lang="en-US" sz="2400" b="1" dirty="0">
                <a:latin typeface="+mn-lt"/>
              </a:rPr>
              <a:t>Top-Level Domain Migration (.gov)</a:t>
            </a:r>
          </a:p>
          <a:p>
            <a:pPr>
              <a:spcBef>
                <a:spcPts val="800"/>
              </a:spcBef>
              <a:spcAft>
                <a:spcPts val="800"/>
              </a:spcAft>
            </a:pPr>
            <a:r>
              <a:rPr lang="en-US" sz="2400" b="1" dirty="0">
                <a:latin typeface="+mn-lt"/>
              </a:rPr>
              <a:t>Alternate Cybersecurity Initiative</a:t>
            </a:r>
          </a:p>
          <a:p>
            <a:pPr>
              <a:spcBef>
                <a:spcPts val="800"/>
              </a:spcBef>
              <a:spcAft>
                <a:spcPts val="800"/>
              </a:spcAft>
              <a:buNone/>
            </a:pPr>
            <a:endParaRPr lang="en-US" sz="6400" dirty="0"/>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114301"/>
            <a:ext cx="8229600" cy="457200"/>
          </a:xfrm>
        </p:spPr>
        <p:txBody>
          <a:bodyPr>
            <a:noAutofit/>
          </a:bodyPr>
          <a:lstStyle/>
          <a:p>
            <a:pPr algn="ctr" fontAlgn="auto">
              <a:spcAft>
                <a:spcPts val="0"/>
              </a:spcAft>
            </a:pPr>
            <a:r>
              <a:rPr lang="en-US" sz="2800" dirty="0">
                <a:cs typeface="Arial" panose="020B0604020202020204" pitchFamily="34" charset="0"/>
              </a:rPr>
              <a:t>2022 State and Local Cybersecurity Grant Program</a:t>
            </a:r>
          </a:p>
        </p:txBody>
      </p:sp>
      <p:sp>
        <p:nvSpPr>
          <p:cNvPr id="6" name="TextBox 5">
            <a:extLst>
              <a:ext uri="{FF2B5EF4-FFF2-40B4-BE49-F238E27FC236}">
                <a16:creationId xmlns:a16="http://schemas.microsoft.com/office/drawing/2014/main" id="{83E4E97F-F7AD-80BF-9D09-48F98A60F03A}"/>
              </a:ext>
            </a:extLst>
          </p:cNvPr>
          <p:cNvSpPr txBox="1"/>
          <p:nvPr/>
        </p:nvSpPr>
        <p:spPr>
          <a:xfrm>
            <a:off x="8434466" y="637793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Arial"/>
              </a:rPr>
              <a:t>6</a:t>
            </a:r>
            <a:endParaRPr lang="en-US" dirty="0"/>
          </a:p>
        </p:txBody>
      </p:sp>
    </p:spTree>
    <p:extLst>
      <p:ext uri="{BB962C8B-B14F-4D97-AF65-F5344CB8AC3E}">
        <p14:creationId xmlns:p14="http://schemas.microsoft.com/office/powerpoint/2010/main" val="55373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cs typeface="Arial" panose="020B0604020202020204" pitchFamily="34" charset="0"/>
              </a:rPr>
              <a:t>2022 State and Local Cybersecurity Grant Program</a:t>
            </a:r>
            <a:endParaRPr lang="en-US" sz="2800" dirty="0"/>
          </a:p>
        </p:txBody>
      </p:sp>
      <p:sp>
        <p:nvSpPr>
          <p:cNvPr id="3" name="Content Placeholder 2"/>
          <p:cNvSpPr>
            <a:spLocks noGrp="1"/>
          </p:cNvSpPr>
          <p:nvPr>
            <p:ph idx="1"/>
          </p:nvPr>
        </p:nvSpPr>
        <p:spPr>
          <a:xfrm>
            <a:off x="455664" y="914401"/>
            <a:ext cx="8378370" cy="5791199"/>
          </a:xfrm>
        </p:spPr>
        <p:txBody>
          <a:bodyPr>
            <a:normAutofit fontScale="62500" lnSpcReduction="20000"/>
          </a:bodyPr>
          <a:lstStyle/>
          <a:p>
            <a:pPr>
              <a:lnSpc>
                <a:spcPct val="120000"/>
              </a:lnSpc>
              <a:spcBef>
                <a:spcPts val="0"/>
              </a:spcBef>
              <a:spcAft>
                <a:spcPts val="600"/>
              </a:spcAft>
            </a:pPr>
            <a:r>
              <a:rPr lang="en-US" b="1" dirty="0">
                <a:latin typeface="+mn-lt"/>
              </a:rPr>
              <a:t>Projects for consideration need to meet RIEMA’s vision for a well-prepared whole community participation in planning, response, recovery and mitigation through addressing state priorities</a:t>
            </a:r>
            <a:r>
              <a:rPr lang="en-US" b="1" dirty="0">
                <a:solidFill>
                  <a:srgbClr val="FF0000"/>
                </a:solidFill>
                <a:latin typeface="+mn-lt"/>
              </a:rPr>
              <a:t>.    </a:t>
            </a:r>
          </a:p>
          <a:p>
            <a:pPr>
              <a:lnSpc>
                <a:spcPct val="120000"/>
              </a:lnSpc>
              <a:spcBef>
                <a:spcPts val="0"/>
              </a:spcBef>
            </a:pPr>
            <a:r>
              <a:rPr lang="en-US" b="1" dirty="0">
                <a:latin typeface="+mn-lt"/>
              </a:rPr>
              <a:t>Maintenance and Administration (M&amp;A) costs are allowable up to 5% of sub-grant award:</a:t>
            </a:r>
          </a:p>
          <a:p>
            <a:pPr lvl="1">
              <a:lnSpc>
                <a:spcPct val="120000"/>
              </a:lnSpc>
              <a:spcBef>
                <a:spcPts val="0"/>
              </a:spcBef>
              <a:buFont typeface="Wingdings" panose="05000000000000000000" pitchFamily="2" charset="2"/>
              <a:buChar char="q"/>
            </a:pPr>
            <a:r>
              <a:rPr lang="en-US" sz="3200" b="1" dirty="0">
                <a:latin typeface="+mn-lt"/>
              </a:rPr>
              <a:t>Internal payroll policies and procedures are subject to review.</a:t>
            </a:r>
          </a:p>
          <a:p>
            <a:pPr lvl="1">
              <a:lnSpc>
                <a:spcPct val="120000"/>
              </a:lnSpc>
              <a:spcBef>
                <a:spcPts val="0"/>
              </a:spcBef>
              <a:spcAft>
                <a:spcPts val="600"/>
              </a:spcAft>
              <a:buFont typeface="Wingdings" panose="05000000000000000000" pitchFamily="2" charset="2"/>
              <a:buChar char="q"/>
            </a:pPr>
            <a:r>
              <a:rPr lang="en-US" sz="3200" b="1" dirty="0">
                <a:latin typeface="+mn-lt"/>
              </a:rPr>
              <a:t>Authorized Officials acting as Project Managers cannot attest for own time.</a:t>
            </a:r>
          </a:p>
          <a:p>
            <a:pPr marL="336550" lvl="1" indent="-336550">
              <a:lnSpc>
                <a:spcPct val="120000"/>
              </a:lnSpc>
              <a:spcBef>
                <a:spcPts val="0"/>
              </a:spcBef>
              <a:spcAft>
                <a:spcPts val="600"/>
              </a:spcAft>
              <a:buFont typeface="Arial" panose="020B0604020202020204" pitchFamily="34" charset="0"/>
              <a:buChar char="•"/>
            </a:pPr>
            <a:r>
              <a:rPr lang="en-US" sz="3200" b="1" dirty="0">
                <a:latin typeface="+mn-lt"/>
              </a:rPr>
              <a:t>Maintenance &amp; Sustainment related costs such as maintenance contracts, warranties, repair or replacement costs, upgrades, user fees are allowable.</a:t>
            </a:r>
            <a:endParaRPr lang="en-US" b="1" dirty="0">
              <a:latin typeface="+mn-lt"/>
            </a:endParaRPr>
          </a:p>
          <a:p>
            <a:pPr>
              <a:lnSpc>
                <a:spcPct val="120000"/>
              </a:lnSpc>
              <a:spcBef>
                <a:spcPts val="0"/>
              </a:spcBef>
              <a:spcAft>
                <a:spcPts val="600"/>
              </a:spcAft>
            </a:pPr>
            <a:r>
              <a:rPr lang="en-US" b="1" dirty="0">
                <a:latin typeface="+mn-lt"/>
              </a:rPr>
              <a:t>Projects need to be communicated with your local EMA Director and other relevant public officials/stakeholders about your request for federal funding.</a:t>
            </a:r>
          </a:p>
          <a:p>
            <a:pPr>
              <a:lnSpc>
                <a:spcPct val="120000"/>
              </a:lnSpc>
              <a:spcBef>
                <a:spcPts val="0"/>
              </a:spcBef>
            </a:pPr>
            <a:r>
              <a:rPr lang="en-US" b="1" dirty="0">
                <a:latin typeface="+mn-lt"/>
              </a:rPr>
              <a:t>More information about the State SLCGP allocations may be found on the RIEMA website located at: </a:t>
            </a:r>
            <a:r>
              <a:rPr lang="en-US" b="1" i="1" dirty="0">
                <a:solidFill>
                  <a:srgbClr val="FF0000"/>
                </a:solidFill>
                <a:latin typeface="+mn-lt"/>
                <a:hlinkClick r:id="rId2"/>
              </a:rPr>
              <a:t>www.riema.ri.gov</a:t>
            </a:r>
            <a:r>
              <a:rPr lang="en-US" b="1" i="1" dirty="0">
                <a:solidFill>
                  <a:srgbClr val="FF0000"/>
                </a:solidFill>
                <a:latin typeface="+mn-lt"/>
              </a:rPr>
              <a:t> </a:t>
            </a:r>
            <a:r>
              <a:rPr lang="en-US" b="1" dirty="0">
                <a:latin typeface="+mn-lt"/>
              </a:rPr>
              <a:t>including the Notice of Funding Opportunity (NOFO) and FEMA Grants Management Handbook. </a:t>
            </a:r>
          </a:p>
        </p:txBody>
      </p:sp>
      <p:sp>
        <p:nvSpPr>
          <p:cNvPr id="5" name="TextBox 4">
            <a:extLst>
              <a:ext uri="{FF2B5EF4-FFF2-40B4-BE49-F238E27FC236}">
                <a16:creationId xmlns:a16="http://schemas.microsoft.com/office/drawing/2014/main" id="{1534A811-C728-EF9F-5F11-039E2B4758AF}"/>
              </a:ext>
            </a:extLst>
          </p:cNvPr>
          <p:cNvSpPr txBox="1"/>
          <p:nvPr/>
        </p:nvSpPr>
        <p:spPr>
          <a:xfrm>
            <a:off x="8458200" y="633984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Arial"/>
                <a:cs typeface="Arial"/>
              </a:rPr>
              <a:t>7</a:t>
            </a:r>
            <a:endParaRPr lang="en-US" dirty="0">
              <a:latin typeface="Arial"/>
            </a:endParaRPr>
          </a:p>
        </p:txBody>
      </p:sp>
    </p:spTree>
    <p:extLst>
      <p:ext uri="{BB962C8B-B14F-4D97-AF65-F5344CB8AC3E}">
        <p14:creationId xmlns:p14="http://schemas.microsoft.com/office/powerpoint/2010/main" val="420431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ctr"/>
            <a:r>
              <a:rPr lang="en-US" sz="3200" dirty="0"/>
              <a:t>How to Apply</a:t>
            </a:r>
          </a:p>
        </p:txBody>
      </p:sp>
      <p:sp>
        <p:nvSpPr>
          <p:cNvPr id="3" name="Content Placeholder 2"/>
          <p:cNvSpPr>
            <a:spLocks noGrp="1"/>
          </p:cNvSpPr>
          <p:nvPr>
            <p:ph idx="1"/>
          </p:nvPr>
        </p:nvSpPr>
        <p:spPr>
          <a:xfrm>
            <a:off x="457200" y="990600"/>
            <a:ext cx="8229600" cy="5181600"/>
          </a:xfrm>
        </p:spPr>
        <p:txBody>
          <a:bodyPr>
            <a:noAutofit/>
          </a:bodyPr>
          <a:lstStyle/>
          <a:p>
            <a:pPr>
              <a:spcBef>
                <a:spcPts val="600"/>
              </a:spcBef>
            </a:pPr>
            <a:r>
              <a:rPr lang="en-US" sz="2400" dirty="0">
                <a:latin typeface="+mn-lt"/>
              </a:rPr>
              <a:t>RIEMA is using Wufoo (SurveyMonkey) link </a:t>
            </a:r>
            <a:r>
              <a:rPr lang="en-US" sz="2400" dirty="0">
                <a:latin typeface="+mn-lt"/>
                <a:hlinkClick r:id="rId2"/>
              </a:rPr>
              <a:t>https://riema.wufoo.com/forms</a:t>
            </a:r>
            <a:r>
              <a:rPr lang="en-US" sz="2400" dirty="0">
                <a:latin typeface="+mn-lt"/>
              </a:rPr>
              <a:t> for grant applications (Funding Requests) accessible through the RIEMA website located at:  </a:t>
            </a:r>
            <a:r>
              <a:rPr lang="en-US" sz="2400" i="1" dirty="0">
                <a:solidFill>
                  <a:srgbClr val="FF0000"/>
                </a:solidFill>
                <a:latin typeface="+mn-lt"/>
                <a:hlinkClick r:id="rId3"/>
              </a:rPr>
              <a:t>www.</a:t>
            </a:r>
            <a:r>
              <a:rPr lang="en-US" sz="2400" b="1" i="1" dirty="0">
                <a:solidFill>
                  <a:srgbClr val="FF0000"/>
                </a:solidFill>
                <a:latin typeface="+mn-lt"/>
                <a:hlinkClick r:id="rId3"/>
              </a:rPr>
              <a:t>riema</a:t>
            </a:r>
            <a:r>
              <a:rPr lang="en-US" sz="2400" i="1" dirty="0">
                <a:solidFill>
                  <a:srgbClr val="FF0000"/>
                </a:solidFill>
                <a:latin typeface="+mn-lt"/>
                <a:hlinkClick r:id="rId3"/>
              </a:rPr>
              <a:t>.</a:t>
            </a:r>
            <a:r>
              <a:rPr lang="en-US" sz="2400" b="1" i="1" dirty="0">
                <a:solidFill>
                  <a:srgbClr val="FF0000"/>
                </a:solidFill>
                <a:latin typeface="+mn-lt"/>
                <a:hlinkClick r:id="rId3"/>
              </a:rPr>
              <a:t>ri</a:t>
            </a:r>
            <a:r>
              <a:rPr lang="en-US" sz="2400" i="1" dirty="0">
                <a:solidFill>
                  <a:srgbClr val="FF0000"/>
                </a:solidFill>
                <a:latin typeface="+mn-lt"/>
                <a:hlinkClick r:id="rId3"/>
              </a:rPr>
              <a:t>.gov</a:t>
            </a:r>
            <a:r>
              <a:rPr lang="en-US" sz="2400" i="1" dirty="0">
                <a:solidFill>
                  <a:srgbClr val="FF0000"/>
                </a:solidFill>
                <a:latin typeface="+mn-lt"/>
              </a:rPr>
              <a:t> </a:t>
            </a:r>
          </a:p>
          <a:p>
            <a:endParaRPr lang="en-US" sz="2400" i="1" dirty="0">
              <a:solidFill>
                <a:srgbClr val="FF0000"/>
              </a:solidFill>
              <a:latin typeface="+mn-lt"/>
            </a:endParaRPr>
          </a:p>
          <a:p>
            <a:r>
              <a:rPr lang="en-US" sz="2400" dirty="0">
                <a:latin typeface="+mn-lt"/>
              </a:rPr>
              <a:t>Once you access the RIEMA website, click on the Grants and Finance Section and scroll down to the SLCGP Grant banner in order to apply for SLCGP: </a:t>
            </a:r>
            <a:r>
              <a:rPr lang="en-US" sz="2400" b="1" i="1" dirty="0">
                <a:latin typeface="+mn-lt"/>
              </a:rPr>
              <a:t>SLCGP 2022 Funding Application. (RIEMA will rollout FY23 in a few months)</a:t>
            </a:r>
          </a:p>
          <a:p>
            <a:pPr marL="0" indent="0">
              <a:buNone/>
            </a:pPr>
            <a:endParaRPr lang="en-US" sz="2400" dirty="0">
              <a:latin typeface="+mn-lt"/>
            </a:endParaRPr>
          </a:p>
          <a:p>
            <a:r>
              <a:rPr lang="en-US" sz="2400" dirty="0">
                <a:latin typeface="+mn-lt"/>
              </a:rPr>
              <a:t>Application reviews will be conducted by RIEMA and the RI Cybersecurity Planning Committee.</a:t>
            </a:r>
          </a:p>
          <a:p>
            <a:pPr marL="514350" lvl="1" indent="0">
              <a:buNone/>
            </a:pPr>
            <a:endParaRPr lang="en-US" sz="2000" dirty="0"/>
          </a:p>
          <a:p>
            <a:pPr marL="514350" indent="-457200"/>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8</a:t>
            </a:r>
          </a:p>
        </p:txBody>
      </p:sp>
    </p:spTree>
    <p:extLst>
      <p:ext uri="{BB962C8B-B14F-4D97-AF65-F5344CB8AC3E}">
        <p14:creationId xmlns:p14="http://schemas.microsoft.com/office/powerpoint/2010/main" val="427432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52DE-FE22-4E1E-9FAC-AB2CA60B5851}"/>
              </a:ext>
            </a:extLst>
          </p:cNvPr>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3" name="Content Placeholder 2">
            <a:extLst>
              <a:ext uri="{FF2B5EF4-FFF2-40B4-BE49-F238E27FC236}">
                <a16:creationId xmlns:a16="http://schemas.microsoft.com/office/drawing/2014/main" id="{7BE37F64-05F9-4616-B540-970E0F139BF8}"/>
              </a:ext>
            </a:extLst>
          </p:cNvPr>
          <p:cNvSpPr>
            <a:spLocks noGrp="1"/>
          </p:cNvSpPr>
          <p:nvPr>
            <p:ph idx="1"/>
          </p:nvPr>
        </p:nvSpPr>
        <p:spPr>
          <a:xfrm>
            <a:off x="457200" y="1066800"/>
            <a:ext cx="8229600" cy="5334000"/>
          </a:xfrm>
        </p:spPr>
        <p:txBody>
          <a:bodyPr>
            <a:normAutofit/>
          </a:bodyPr>
          <a:lstStyle/>
          <a:p>
            <a:pPr marL="400050" algn="just">
              <a:spcBef>
                <a:spcPts val="0"/>
              </a:spcBef>
              <a:spcAft>
                <a:spcPts val="1200"/>
              </a:spcAft>
            </a:pPr>
            <a:r>
              <a:rPr lang="en-US" sz="2000" b="1" kern="0" dirty="0">
                <a:latin typeface="+mn-lt"/>
              </a:rPr>
              <a:t>Applicants must apply online at </a:t>
            </a:r>
            <a:r>
              <a:rPr lang="en-US" sz="2000" b="1" kern="0" dirty="0">
                <a:latin typeface="+mn-lt"/>
                <a:hlinkClick r:id="rId2"/>
              </a:rPr>
              <a:t>www.riema.ri.gov</a:t>
            </a:r>
            <a:r>
              <a:rPr lang="en-US" sz="2000" b="1" kern="0" dirty="0">
                <a:latin typeface="+mn-lt"/>
              </a:rPr>
              <a:t>.</a:t>
            </a:r>
          </a:p>
          <a:p>
            <a:pPr marL="400050" algn="just">
              <a:spcBef>
                <a:spcPts val="0"/>
              </a:spcBef>
              <a:spcAft>
                <a:spcPts val="1200"/>
              </a:spcAft>
            </a:pPr>
            <a:r>
              <a:rPr lang="en-US" sz="2000" b="1" kern="0" dirty="0">
                <a:latin typeface="+mn-lt"/>
              </a:rPr>
              <a:t>Each project selected must have a budget figure(s) included.  All fields need to be completed in order to submit. No applications will be accepted after the application due date of June 5, 2024.  Applicants are limited to four (4) projects.</a:t>
            </a:r>
          </a:p>
          <a:p>
            <a:pPr marL="400050">
              <a:spcBef>
                <a:spcPts val="0"/>
              </a:spcBef>
              <a:spcAft>
                <a:spcPts val="1200"/>
              </a:spcAft>
            </a:pPr>
            <a:r>
              <a:rPr lang="en-US" sz="2000" b="1" dirty="0">
                <a:latin typeface="+mn-lt"/>
              </a:rPr>
              <a:t>Applicants will require being registered in the System for Award Management (SAM’s) and use of your local Unique Entity Identifier (UEI)/ formerly known as a Data Universal Numbering System (DUNS) number – please contact your city controller to determine the correct municipal UEI number to use.  </a:t>
            </a:r>
          </a:p>
          <a:p>
            <a:pPr marL="401638" indent="-401638"/>
            <a:r>
              <a:rPr lang="en-US" sz="2000" dirty="0">
                <a:latin typeface="+mn-lt"/>
              </a:rPr>
              <a:t>To ascertain whether or not your city/entity is properly registered in SAM’s go to: </a:t>
            </a:r>
            <a:r>
              <a:rPr lang="en-US" sz="2000" dirty="0">
                <a:latin typeface="+mn-lt"/>
                <a:hlinkClick r:id="rId3"/>
              </a:rPr>
              <a:t>https://www.sam.gov</a:t>
            </a:r>
            <a:r>
              <a:rPr lang="en-US" sz="2000" dirty="0">
                <a:latin typeface="+mn-lt"/>
              </a:rPr>
              <a:t>.  </a:t>
            </a:r>
            <a:r>
              <a:rPr lang="en-US" sz="2000" b="1" dirty="0">
                <a:latin typeface="+mn-lt"/>
              </a:rPr>
              <a:t>Entities that create a private profile for the UEI in SAM will need to send a copy of the active UEI to RIEMA.</a:t>
            </a:r>
          </a:p>
        </p:txBody>
      </p:sp>
      <p:sp>
        <p:nvSpPr>
          <p:cNvPr id="4" name="TextBox 3">
            <a:extLst>
              <a:ext uri="{FF2B5EF4-FFF2-40B4-BE49-F238E27FC236}">
                <a16:creationId xmlns:a16="http://schemas.microsoft.com/office/drawing/2014/main" id="{688D5E12-F577-471D-BDBD-2430E7C9339E}"/>
              </a:ext>
            </a:extLst>
          </p:cNvPr>
          <p:cNvSpPr txBox="1"/>
          <p:nvPr/>
        </p:nvSpPr>
        <p:spPr>
          <a:xfrm>
            <a:off x="8382000" y="6400800"/>
            <a:ext cx="609600" cy="369332"/>
          </a:xfrm>
          <a:prstGeom prst="rect">
            <a:avLst/>
          </a:prstGeom>
          <a:noFill/>
        </p:spPr>
        <p:txBody>
          <a:bodyPr wrap="square" rtlCol="0">
            <a:spAutoFit/>
          </a:bodyPr>
          <a:lstStyle/>
          <a:p>
            <a:pPr algn="ctr"/>
            <a:r>
              <a:rPr lang="en-US" dirty="0">
                <a:latin typeface="Cambria" panose="02040503050406030204" pitchFamily="18" charset="0"/>
              </a:rPr>
              <a:t>9</a:t>
            </a:r>
          </a:p>
        </p:txBody>
      </p:sp>
    </p:spTree>
    <p:extLst>
      <p:ext uri="{BB962C8B-B14F-4D97-AF65-F5344CB8AC3E}">
        <p14:creationId xmlns:p14="http://schemas.microsoft.com/office/powerpoint/2010/main" val="2967184747"/>
      </p:ext>
    </p:extLst>
  </p:cSld>
  <p:clrMapOvr>
    <a:masterClrMapping/>
  </p:clrMapOvr>
</p:sld>
</file>

<file path=ppt/theme/theme1.xml><?xml version="1.0" encoding="utf-8"?>
<a:theme xmlns:a="http://schemas.openxmlformats.org/drawingml/2006/main" name="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EMA PowerPoint Template</Template>
  <TotalTime>18974</TotalTime>
  <Words>1885</Words>
  <Application>Microsoft Office PowerPoint</Application>
  <PresentationFormat>On-screen Show (4:3)</PresentationFormat>
  <Paragraphs>184</Paragraphs>
  <Slides>21</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Cambria</vt:lpstr>
      <vt:lpstr>Courier New</vt:lpstr>
      <vt:lpstr>Wingdings</vt:lpstr>
      <vt:lpstr>EMA PowerPoint Template</vt:lpstr>
      <vt:lpstr>Acrobat Document</vt:lpstr>
      <vt:lpstr>FY 2022 State and Local Cybersecurity Grant Program (SLCGP)Roll-Out  </vt:lpstr>
      <vt:lpstr>2022 State and Local Cybersecurity Grant Program</vt:lpstr>
      <vt:lpstr>2022 State and Local Cybersecurity Grant Program</vt:lpstr>
      <vt:lpstr>2022 State and Local Cybersecurity Grant Program</vt:lpstr>
      <vt:lpstr>2022 State and Local Cybersecurity Grant Program</vt:lpstr>
      <vt:lpstr>2022 State and Local Cybersecurity Grant Program</vt:lpstr>
      <vt:lpstr>2022 State and Local Cybersecurity Grant Program</vt:lpstr>
      <vt:lpstr>How to Apply</vt:lpstr>
      <vt:lpstr>How to Apply (cont’d)</vt:lpstr>
      <vt:lpstr>How to Apply (cont’d)</vt:lpstr>
      <vt:lpstr>How to Apply (cont’d)</vt:lpstr>
      <vt:lpstr>2022 State and Local Cybersecurity Grant Program</vt:lpstr>
      <vt:lpstr>2022 State and Local Cybersecurity Grant Program</vt:lpstr>
      <vt:lpstr>2022 State and Local Cybersecurity Grant Program</vt:lpstr>
      <vt:lpstr>FY2022 State and Local Cybersecurity Grant Program </vt:lpstr>
      <vt:lpstr>2022 State and Local Cybersecurity Grant Program </vt:lpstr>
      <vt:lpstr>2022 State and Local Cybersecurity Grant Program</vt:lpstr>
      <vt:lpstr>PowerPoint Presentation</vt:lpstr>
      <vt:lpstr>REMINDERS</vt:lpstr>
      <vt:lpstr>2022 State and Local Cybersecurity Grant Program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Jamia McDonald</dc:creator>
  <cp:lastModifiedBy>Manni, Denise (EMA)</cp:lastModifiedBy>
  <cp:revision>823</cp:revision>
  <cp:lastPrinted>2024-04-30T17:56:55Z</cp:lastPrinted>
  <dcterms:created xsi:type="dcterms:W3CDTF">2013-05-12T17:10:32Z</dcterms:created>
  <dcterms:modified xsi:type="dcterms:W3CDTF">2024-04-30T18:57:22Z</dcterms:modified>
</cp:coreProperties>
</file>