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42"/>
  </p:notesMasterIdLst>
  <p:handoutMasterIdLst>
    <p:handoutMasterId r:id="rId43"/>
  </p:handoutMasterIdLst>
  <p:sldIdLst>
    <p:sldId id="275" r:id="rId3"/>
    <p:sldId id="283" r:id="rId4"/>
    <p:sldId id="548" r:id="rId5"/>
    <p:sldId id="560" r:id="rId6"/>
    <p:sldId id="561" r:id="rId7"/>
    <p:sldId id="563" r:id="rId8"/>
    <p:sldId id="562" r:id="rId9"/>
    <p:sldId id="588" r:id="rId10"/>
    <p:sldId id="589" r:id="rId11"/>
    <p:sldId id="590" r:id="rId12"/>
    <p:sldId id="564" r:id="rId13"/>
    <p:sldId id="584" r:id="rId14"/>
    <p:sldId id="583" r:id="rId15"/>
    <p:sldId id="624" r:id="rId16"/>
    <p:sldId id="565" r:id="rId17"/>
    <p:sldId id="566" r:id="rId18"/>
    <p:sldId id="627" r:id="rId19"/>
    <p:sldId id="628" r:id="rId20"/>
    <p:sldId id="591" r:id="rId21"/>
    <p:sldId id="257" r:id="rId22"/>
    <p:sldId id="258" r:id="rId23"/>
    <p:sldId id="606" r:id="rId24"/>
    <p:sldId id="605" r:id="rId25"/>
    <p:sldId id="625" r:id="rId26"/>
    <p:sldId id="626" r:id="rId27"/>
    <p:sldId id="567" r:id="rId28"/>
    <p:sldId id="601" r:id="rId29"/>
    <p:sldId id="570" r:id="rId30"/>
    <p:sldId id="585" r:id="rId31"/>
    <p:sldId id="586" r:id="rId32"/>
    <p:sldId id="602" r:id="rId33"/>
    <p:sldId id="603" r:id="rId34"/>
    <p:sldId id="598" r:id="rId35"/>
    <p:sldId id="599" r:id="rId36"/>
    <p:sldId id="629" r:id="rId37"/>
    <p:sldId id="596" r:id="rId38"/>
    <p:sldId id="600" r:id="rId39"/>
    <p:sldId id="587" r:id="rId40"/>
    <p:sldId id="57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D5045A-344D-4CE4-A890-A4B1335C091A}">
          <p14:sldIdLst>
            <p14:sldId id="275"/>
            <p14:sldId id="283"/>
            <p14:sldId id="548"/>
            <p14:sldId id="560"/>
            <p14:sldId id="561"/>
            <p14:sldId id="563"/>
            <p14:sldId id="562"/>
            <p14:sldId id="588"/>
            <p14:sldId id="589"/>
            <p14:sldId id="590"/>
            <p14:sldId id="564"/>
            <p14:sldId id="584"/>
            <p14:sldId id="583"/>
            <p14:sldId id="624"/>
            <p14:sldId id="565"/>
            <p14:sldId id="566"/>
            <p14:sldId id="627"/>
            <p14:sldId id="628"/>
            <p14:sldId id="591"/>
            <p14:sldId id="257"/>
            <p14:sldId id="258"/>
            <p14:sldId id="606"/>
            <p14:sldId id="605"/>
            <p14:sldId id="625"/>
            <p14:sldId id="626"/>
            <p14:sldId id="567"/>
            <p14:sldId id="601"/>
            <p14:sldId id="570"/>
            <p14:sldId id="585"/>
            <p14:sldId id="586"/>
            <p14:sldId id="602"/>
            <p14:sldId id="603"/>
            <p14:sldId id="598"/>
            <p14:sldId id="599"/>
            <p14:sldId id="629"/>
            <p14:sldId id="596"/>
            <p14:sldId id="600"/>
            <p14:sldId id="587"/>
            <p14:sldId id="5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Richard (EMA)" initials="JR(" lastIdx="8" clrIdx="0">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3F5"/>
    <a:srgbClr val="AA8C3C"/>
    <a:srgbClr val="163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86686" autoAdjust="0"/>
  </p:normalViewPr>
  <p:slideViewPr>
    <p:cSldViewPr>
      <p:cViewPr varScale="1">
        <p:scale>
          <a:sx n="98" d="100"/>
          <a:sy n="98" d="100"/>
        </p:scale>
        <p:origin x="1020" y="96"/>
      </p:cViewPr>
      <p:guideLst>
        <p:guide orient="horz" pos="2160"/>
        <p:guide pos="2880"/>
      </p:guideLst>
    </p:cSldViewPr>
  </p:slideViewPr>
  <p:outlineViewPr>
    <p:cViewPr>
      <p:scale>
        <a:sx n="33" d="100"/>
        <a:sy n="33" d="100"/>
      </p:scale>
      <p:origin x="0" y="-9096"/>
    </p:cViewPr>
  </p:outlineViewPr>
  <p:notesTextViewPr>
    <p:cViewPr>
      <p:scale>
        <a:sx n="100" d="100"/>
        <a:sy n="100" d="100"/>
      </p:scale>
      <p:origin x="0" y="0"/>
    </p:cViewPr>
  </p:notesTextViewPr>
  <p:sorterViewPr>
    <p:cViewPr>
      <p:scale>
        <a:sx n="100" d="100"/>
        <a:sy n="100" d="100"/>
      </p:scale>
      <p:origin x="0" y="-5506"/>
    </p:cViewPr>
  </p:sorterViewPr>
  <p:notesViewPr>
    <p:cSldViewPr>
      <p:cViewPr varScale="1">
        <p:scale>
          <a:sx n="96" d="100"/>
          <a:sy n="96" d="100"/>
        </p:scale>
        <p:origin x="351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9" tIns="45719" rIns="91439" bIns="45719" rtlCol="0"/>
          <a:lstStyle>
            <a:lvl1pPr algn="r">
              <a:defRPr sz="1200"/>
            </a:lvl1pPr>
          </a:lstStyle>
          <a:p>
            <a:fld id="{A4D3D3C9-44FF-42EF-B276-3947712110C6}" type="datetimeFigureOut">
              <a:rPr lang="en-US" smtClean="0"/>
              <a:t>5/20/2024</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9" tIns="45719" rIns="91439" bIns="45719" rtlCol="0" anchor="b"/>
          <a:lstStyle>
            <a:lvl1pPr algn="r">
              <a:defRPr sz="1200"/>
            </a:lvl1pPr>
          </a:lstStyle>
          <a:p>
            <a:fld id="{435799BB-F6D8-4D67-BCCF-DCB3597BC657}" type="slidenum">
              <a:rPr lang="en-US" smtClean="0"/>
              <a:t>‹#›</a:t>
            </a:fld>
            <a:endParaRPr lang="en-US" dirty="0"/>
          </a:p>
        </p:txBody>
      </p:sp>
    </p:spTree>
    <p:extLst>
      <p:ext uri="{BB962C8B-B14F-4D97-AF65-F5344CB8AC3E}">
        <p14:creationId xmlns:p14="http://schemas.microsoft.com/office/powerpoint/2010/main" val="17023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61231370-9C70-48F6-A9E8-0050D9FAD767}" type="datetimeFigureOut">
              <a:rPr lang="en-US" smtClean="0"/>
              <a:pPr/>
              <a:t>5/20/2024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D89492B-53A2-4B48-98CB-CA78672F88A5}" type="slidenum">
              <a:rPr lang="en-US" smtClean="0"/>
              <a:pPr/>
              <a:t>‹#›</a:t>
            </a:fld>
            <a:endParaRPr lang="en-US" dirty="0"/>
          </a:p>
        </p:txBody>
      </p:sp>
    </p:spTree>
    <p:extLst>
      <p:ext uri="{BB962C8B-B14F-4D97-AF65-F5344CB8AC3E}">
        <p14:creationId xmlns:p14="http://schemas.microsoft.com/office/powerpoint/2010/main" val="32077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FF00"/>
                </a:solidFill>
                <a:highlight>
                  <a:srgbClr val="FFFF00"/>
                </a:highlight>
              </a:rPr>
              <a:t>All items on ALLOWABLE COSTS – EQUIPMENT slides can be selected from a dropdown list within the NSGP 2022 application</a:t>
            </a:r>
            <a:r>
              <a:rPr lang="en-US" sz="1600" b="1" dirty="0">
                <a:highlight>
                  <a:srgbClr val="FFFF00"/>
                </a:highlight>
              </a:rPr>
              <a:t>.</a:t>
            </a:r>
          </a:p>
        </p:txBody>
      </p:sp>
      <p:sp>
        <p:nvSpPr>
          <p:cNvPr id="4" name="Slide Number Placeholder 3"/>
          <p:cNvSpPr>
            <a:spLocks noGrp="1"/>
          </p:cNvSpPr>
          <p:nvPr>
            <p:ph type="sldNum" sz="quarter" idx="5"/>
          </p:nvPr>
        </p:nvSpPr>
        <p:spPr/>
        <p:txBody>
          <a:bodyPr/>
          <a:lstStyle/>
          <a:p>
            <a:fld id="{1D89492B-53A2-4B48-98CB-CA78672F88A5}" type="slidenum">
              <a:rPr lang="en-US" smtClean="0"/>
              <a:pPr/>
              <a:t>12</a:t>
            </a:fld>
            <a:endParaRPr lang="en-US" dirty="0"/>
          </a:p>
        </p:txBody>
      </p:sp>
    </p:spTree>
    <p:extLst>
      <p:ext uri="{BB962C8B-B14F-4D97-AF65-F5344CB8AC3E}">
        <p14:creationId xmlns:p14="http://schemas.microsoft.com/office/powerpoint/2010/main" val="15418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All items on ALLOWABLE COSTS – EQUIPMENT slides can be selected from a dropdown list within the NSGP 2022 application.</a:t>
            </a:r>
          </a:p>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13</a:t>
            </a:fld>
            <a:endParaRPr lang="en-US" dirty="0"/>
          </a:p>
        </p:txBody>
      </p:sp>
    </p:spTree>
    <p:extLst>
      <p:ext uri="{BB962C8B-B14F-4D97-AF65-F5344CB8AC3E}">
        <p14:creationId xmlns:p14="http://schemas.microsoft.com/office/powerpoint/2010/main" val="364103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15</a:t>
            </a:fld>
            <a:endParaRPr lang="en-US" dirty="0"/>
          </a:p>
        </p:txBody>
      </p:sp>
    </p:spTree>
    <p:extLst>
      <p:ext uri="{BB962C8B-B14F-4D97-AF65-F5344CB8AC3E}">
        <p14:creationId xmlns:p14="http://schemas.microsoft.com/office/powerpoint/2010/main" val="341060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16</a:t>
            </a:fld>
            <a:endParaRPr lang="en-US" dirty="0"/>
          </a:p>
        </p:txBody>
      </p:sp>
    </p:spTree>
    <p:extLst>
      <p:ext uri="{BB962C8B-B14F-4D97-AF65-F5344CB8AC3E}">
        <p14:creationId xmlns:p14="http://schemas.microsoft.com/office/powerpoint/2010/main" val="87169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21</a:t>
            </a:fld>
            <a:endParaRPr lang="en-US" dirty="0"/>
          </a:p>
        </p:txBody>
      </p:sp>
    </p:spTree>
    <p:extLst>
      <p:ext uri="{BB962C8B-B14F-4D97-AF65-F5344CB8AC3E}">
        <p14:creationId xmlns:p14="http://schemas.microsoft.com/office/powerpoint/2010/main" val="102964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24</a:t>
            </a:fld>
            <a:endParaRPr lang="en-US" dirty="0"/>
          </a:p>
        </p:txBody>
      </p:sp>
    </p:spTree>
    <p:extLst>
      <p:ext uri="{BB962C8B-B14F-4D97-AF65-F5344CB8AC3E}">
        <p14:creationId xmlns:p14="http://schemas.microsoft.com/office/powerpoint/2010/main" val="379387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26</a:t>
            </a:fld>
            <a:endParaRPr lang="en-US" dirty="0"/>
          </a:p>
        </p:txBody>
      </p:sp>
    </p:spTree>
    <p:extLst>
      <p:ext uri="{BB962C8B-B14F-4D97-AF65-F5344CB8AC3E}">
        <p14:creationId xmlns:p14="http://schemas.microsoft.com/office/powerpoint/2010/main" val="255569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28</a:t>
            </a:fld>
            <a:endParaRPr lang="en-US" dirty="0"/>
          </a:p>
        </p:txBody>
      </p:sp>
    </p:spTree>
    <p:extLst>
      <p:ext uri="{BB962C8B-B14F-4D97-AF65-F5344CB8AC3E}">
        <p14:creationId xmlns:p14="http://schemas.microsoft.com/office/powerpoint/2010/main" val="93124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36</a:t>
            </a:fld>
            <a:endParaRPr lang="en-US" dirty="0"/>
          </a:p>
        </p:txBody>
      </p:sp>
    </p:spTree>
    <p:extLst>
      <p:ext uri="{BB962C8B-B14F-4D97-AF65-F5344CB8AC3E}">
        <p14:creationId xmlns:p14="http://schemas.microsoft.com/office/powerpoint/2010/main" val="256047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37</a:t>
            </a:fld>
            <a:endParaRPr lang="en-US" dirty="0"/>
          </a:p>
        </p:txBody>
      </p:sp>
    </p:spTree>
    <p:extLst>
      <p:ext uri="{BB962C8B-B14F-4D97-AF65-F5344CB8AC3E}">
        <p14:creationId xmlns:p14="http://schemas.microsoft.com/office/powerpoint/2010/main" val="48363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260454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39</a:t>
            </a:fld>
            <a:endParaRPr lang="en-US" dirty="0"/>
          </a:p>
        </p:txBody>
      </p:sp>
    </p:spTree>
    <p:extLst>
      <p:ext uri="{BB962C8B-B14F-4D97-AF65-F5344CB8AC3E}">
        <p14:creationId xmlns:p14="http://schemas.microsoft.com/office/powerpoint/2010/main" val="229476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3</a:t>
            </a:fld>
            <a:endParaRPr lang="en-US" dirty="0"/>
          </a:p>
        </p:txBody>
      </p:sp>
    </p:spTree>
    <p:extLst>
      <p:ext uri="{BB962C8B-B14F-4D97-AF65-F5344CB8AC3E}">
        <p14:creationId xmlns:p14="http://schemas.microsoft.com/office/powerpoint/2010/main" val="23797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4</a:t>
            </a:fld>
            <a:endParaRPr lang="en-US" dirty="0"/>
          </a:p>
        </p:txBody>
      </p:sp>
    </p:spTree>
    <p:extLst>
      <p:ext uri="{BB962C8B-B14F-4D97-AF65-F5344CB8AC3E}">
        <p14:creationId xmlns:p14="http://schemas.microsoft.com/office/powerpoint/2010/main" val="348109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5</a:t>
            </a:fld>
            <a:endParaRPr lang="en-US" dirty="0"/>
          </a:p>
        </p:txBody>
      </p:sp>
    </p:spTree>
    <p:extLst>
      <p:ext uri="{BB962C8B-B14F-4D97-AF65-F5344CB8AC3E}">
        <p14:creationId xmlns:p14="http://schemas.microsoft.com/office/powerpoint/2010/main" val="107224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6</a:t>
            </a:fld>
            <a:endParaRPr lang="en-US" dirty="0"/>
          </a:p>
        </p:txBody>
      </p:sp>
    </p:spTree>
    <p:extLst>
      <p:ext uri="{BB962C8B-B14F-4D97-AF65-F5344CB8AC3E}">
        <p14:creationId xmlns:p14="http://schemas.microsoft.com/office/powerpoint/2010/main" val="86341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7</a:t>
            </a:fld>
            <a:endParaRPr lang="en-US" dirty="0"/>
          </a:p>
        </p:txBody>
      </p:sp>
    </p:spTree>
    <p:extLst>
      <p:ext uri="{BB962C8B-B14F-4D97-AF65-F5344CB8AC3E}">
        <p14:creationId xmlns:p14="http://schemas.microsoft.com/office/powerpoint/2010/main" val="111482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Score Multipliers remain the same:</a:t>
            </a:r>
          </a:p>
          <a:p>
            <a:pPr marL="171450" indent="-171450">
              <a:buFont typeface="Arial" panose="020B0604020202020204" pitchFamily="34" charset="0"/>
              <a:buChar char="•"/>
            </a:pPr>
            <a:r>
              <a:rPr lang="en-US" dirty="0"/>
              <a:t>Total Score x 3 = Final Score (Faith-based Organizations/Houses of Worship)</a:t>
            </a:r>
          </a:p>
          <a:p>
            <a:pPr marL="171450" indent="-171450">
              <a:buFont typeface="Arial" panose="020B0604020202020204" pitchFamily="34" charset="0"/>
              <a:buChar char="•"/>
            </a:pPr>
            <a:r>
              <a:rPr lang="en-US" dirty="0"/>
              <a:t>Total Score x 2 = Final Score (Medical and Educational Institutions)</a:t>
            </a:r>
          </a:p>
          <a:p>
            <a:pPr marL="171450" indent="-171450">
              <a:buFont typeface="Arial" panose="020B0604020202020204" pitchFamily="34" charset="0"/>
              <a:buChar char="•"/>
            </a:pPr>
            <a:r>
              <a:rPr lang="en-US" dirty="0"/>
              <a:t>Total Score x 1 = Final Score (All other entity types)</a:t>
            </a:r>
          </a:p>
        </p:txBody>
      </p:sp>
      <p:sp>
        <p:nvSpPr>
          <p:cNvPr id="4" name="Slide Number Placeholder 3"/>
          <p:cNvSpPr>
            <a:spLocks noGrp="1"/>
          </p:cNvSpPr>
          <p:nvPr>
            <p:ph type="sldNum" sz="quarter" idx="5"/>
          </p:nvPr>
        </p:nvSpPr>
        <p:spPr/>
        <p:txBody>
          <a:bodyPr/>
          <a:lstStyle/>
          <a:p>
            <a:fld id="{1D89492B-53A2-4B48-98CB-CA78672F88A5}" type="slidenum">
              <a:rPr lang="en-US" smtClean="0"/>
              <a:pPr/>
              <a:t>8</a:t>
            </a:fld>
            <a:endParaRPr lang="en-US" dirty="0"/>
          </a:p>
        </p:txBody>
      </p:sp>
    </p:spTree>
    <p:extLst>
      <p:ext uri="{BB962C8B-B14F-4D97-AF65-F5344CB8AC3E}">
        <p14:creationId xmlns:p14="http://schemas.microsoft.com/office/powerpoint/2010/main" val="27959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11</a:t>
            </a:fld>
            <a:endParaRPr lang="en-US" dirty="0"/>
          </a:p>
        </p:txBody>
      </p:sp>
    </p:spTree>
    <p:extLst>
      <p:ext uri="{BB962C8B-B14F-4D97-AF65-F5344CB8AC3E}">
        <p14:creationId xmlns:p14="http://schemas.microsoft.com/office/powerpoint/2010/main" val="340902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B15BC9-D52C-4E57-9C6A-B825CF8864B8}" type="datetime1">
              <a:rPr lang="en-US" smtClean="0"/>
              <a:t>5/20/2024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C32058-8C06-4554-9033-8561459EEBA6}" type="datetime1">
              <a:rPr lang="en-US" smtClean="0"/>
              <a:t>5/20/2024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2F04A8-4ACC-4D0B-907B-F482A0BE9736}" type="datetime1">
              <a:rPr lang="en-US" smtClean="0"/>
              <a:t>5/20/2024</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8A74AA-4B84-44DE-A222-E9A49F672C79}" type="datetime1">
              <a:rPr lang="en-US" smtClean="0"/>
              <a:t>5/20/2024</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6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CCB000-5DB4-402A-9B28-35CB1E708F06}" type="datetime1">
              <a:rPr lang="en-US" smtClean="0"/>
              <a:t>5/20/2024</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301566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EAC9B0-4800-46B9-8C9D-BA6EA55D48D5}" type="datetime1">
              <a:rPr lang="en-US" smtClean="0"/>
              <a:t>5/20/2024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219554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4D14FF-D19A-4DDE-87FA-2E70A29B59A2}" type="datetime1">
              <a:rPr lang="en-US" smtClean="0"/>
              <a:t>5/20/2024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C086F3-F334-496C-BE56-01EDB3A32782}" type="datetime1">
              <a:rPr lang="en-US" smtClean="0"/>
              <a:t>5/20/2024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4AF8BBE-0623-47D1-9A58-F0CE58372F79}" type="datetime1">
              <a:rPr lang="en-US" smtClean="0"/>
              <a:t>5/20/2024</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C97A7D-0AAF-4CAA-B7CA-B60A97F177A9}" type="datetime1">
              <a:rPr lang="en-US" smtClean="0"/>
              <a:t>5/20/2024</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9F08B-3DE0-47AB-84ED-9F8C98F29683}" type="datetime1">
              <a:rPr lang="en-US" smtClean="0"/>
              <a:t>5/20/2024</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531DE2-4F46-44BC-8FFD-0D4557C1EE4F}" type="datetime1">
              <a:rPr lang="en-US" smtClean="0"/>
              <a:t>5/20/2024</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2D070A-3613-4FCA-926E-86182CD00C40}" type="datetime1">
              <a:rPr lang="en-US" smtClean="0"/>
              <a:t>5/20/2024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6033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6"/>
            <a:ext cx="8229600" cy="1143000"/>
          </a:xfrm>
        </p:spPr>
        <p:txBody>
          <a:bodyPr/>
          <a:lstStyle/>
          <a:p>
            <a:r>
              <a:rPr lang="en-US"/>
              <a:t>Click to edit Master title style</a:t>
            </a:r>
          </a:p>
        </p:txBody>
      </p:sp>
      <p:sp>
        <p:nvSpPr>
          <p:cNvPr id="3" name="Content Placeholder 2"/>
          <p:cNvSpPr>
            <a:spLocks noGrp="1"/>
          </p:cNvSpPr>
          <p:nvPr>
            <p:ph idx="1"/>
          </p:nvPr>
        </p:nvSpPr>
        <p:spPr>
          <a:xfrm>
            <a:off x="457200" y="1219200"/>
            <a:ext cx="8229600" cy="495300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1340BC-6F64-4AB6-895C-D1C74631D891}" type="datetime1">
              <a:rPr lang="en-US" smtClean="0"/>
              <a:t>5/20/2024</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4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6635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com/v3/__http:/Grants.gov__;!!KKphUJtCzQ!IBmMb4PWCon1eUNlFUWNeRnfpgLbtET7Xm1plLjBDzU2W1G4yl96RG8hXK6mxFglJosyJL_B6i0kCfCj6KTGUPZSxRnzEiKML-4AXA$" TargetMode="External"/><Relationship Id="rId2" Type="http://schemas.openxmlformats.org/officeDocument/2006/relationships/hyperlink" Target="http://www.grants.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mailto:denise.manni@ema.ri.gov" TargetMode="External"/><Relationship Id="rId5" Type="http://schemas.openxmlformats.org/officeDocument/2006/relationships/hyperlink" Target="mailto:rinky.royphilip.ctr@ema.ri.gov" TargetMode="External"/><Relationship Id="rId4" Type="http://schemas.openxmlformats.org/officeDocument/2006/relationships/hyperlink" Target="mailto:ema.grants@ema.ri.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www.sam.gov/"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hyperlink" Target="https://gn.ecivis.com/GO/gn_redir/T/477rje1yv4oy" TargetMode="External"/><Relationship Id="rId1" Type="http://schemas.openxmlformats.org/officeDocument/2006/relationships/slideLayout" Target="../slideLayouts/slideLayout9.xml"/><Relationship Id="rId4" Type="http://schemas.openxmlformats.org/officeDocument/2006/relationships/hyperlink" Target="mailto:EMA.Grants@ema.ri.gov"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ntroller.admin.ri.gov/grants-management/user-support"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x.com/RhodeIslandEMA" TargetMode="External"/><Relationship Id="rId7" Type="http://schemas.openxmlformats.org/officeDocument/2006/relationships/hyperlink" Target="https://controller.admin.ri.gov/grants-management/state-rhode-island-grant-funding-opportunities" TargetMode="External"/><Relationship Id="rId12"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instagram.com/rhodeislandema/" TargetMode="External"/><Relationship Id="rId11" Type="http://schemas.openxmlformats.org/officeDocument/2006/relationships/image" Target="../media/image23.jpeg"/><Relationship Id="rId5" Type="http://schemas.openxmlformats.org/officeDocument/2006/relationships/hyperlink" Target="http://www.riema.ri.gov/" TargetMode="External"/><Relationship Id="rId10" Type="http://schemas.openxmlformats.org/officeDocument/2006/relationships/image" Target="../media/image22.png"/><Relationship Id="rId4" Type="http://schemas.openxmlformats.org/officeDocument/2006/relationships/hyperlink" Target="http://www.facebook.com/rhodeislandema" TargetMode="Externa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irs.gov/charities-nonprofits/charitable-organization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creeningtool.geoplatform.gov/en/#3/33.47/-97.5"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dirty="0">
                <a:effectLst>
                  <a:outerShdw blurRad="38100" dist="38100" dir="2700000" algn="tl">
                    <a:srgbClr val="000000">
                      <a:alpha val="43137"/>
                    </a:srgbClr>
                  </a:outerShdw>
                </a:effectLst>
              </a:rPr>
              <a:t>FY 2024 Nonprofit Security  Grant Program (NSGP) 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sz="half" idx="1"/>
          </p:nvPr>
        </p:nvSpPr>
        <p:spPr>
          <a:xfrm>
            <a:off x="2895600" y="5662455"/>
            <a:ext cx="4038600" cy="488882"/>
          </a:xfrm>
        </p:spPr>
        <p:txBody>
          <a:bodyPr>
            <a:noAutofit/>
          </a:bodyPr>
          <a:lstStyle/>
          <a:p>
            <a:pPr marL="0" indent="0">
              <a:buNone/>
            </a:pPr>
            <a:r>
              <a:rPr lang="en-US" sz="2000" b="1" dirty="0">
                <a:solidFill>
                  <a:schemeClr val="tx1"/>
                </a:solidFill>
              </a:rPr>
              <a:t>May 20, 2024 (2PM-3PM EST)</a:t>
            </a:r>
          </a:p>
          <a:p>
            <a:endParaRPr lang="en-US" sz="2000" b="1" i="1" dirty="0">
              <a:solidFill>
                <a:schemeClr val="tx1"/>
              </a:solidFill>
            </a:endParaRPr>
          </a:p>
        </p:txBody>
      </p:sp>
      <p:pic>
        <p:nvPicPr>
          <p:cNvPr id="10" name="Content Placeholder 9">
            <a:extLst>
              <a:ext uri="{FF2B5EF4-FFF2-40B4-BE49-F238E27FC236}">
                <a16:creationId xmlns:a16="http://schemas.microsoft.com/office/drawing/2014/main" id="{DD497165-3C69-48F7-8F4A-44674E63A46E}"/>
              </a:ext>
            </a:extLst>
          </p:cNvPr>
          <p:cNvPicPr>
            <a:picLocks noGrp="1" noChangeAspect="1"/>
          </p:cNvPicPr>
          <p:nvPr>
            <p:ph sz="half" idx="2"/>
          </p:nvPr>
        </p:nvPicPr>
        <p:blipFill>
          <a:blip r:embed="rId3"/>
          <a:stretch>
            <a:fillRect/>
          </a:stretch>
        </p:blipFill>
        <p:spPr>
          <a:xfrm>
            <a:off x="520227" y="2043962"/>
            <a:ext cx="2352675" cy="2770075"/>
          </a:xfrm>
        </p:spPr>
      </p:pic>
      <p:sp>
        <p:nvSpPr>
          <p:cNvPr id="7" name="Footer Placeholder 6">
            <a:extLst>
              <a:ext uri="{FF2B5EF4-FFF2-40B4-BE49-F238E27FC236}">
                <a16:creationId xmlns:a16="http://schemas.microsoft.com/office/drawing/2014/main" id="{582E7236-EFA4-4810-B3EC-68DAC7C60EF2}"/>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067B15B3-BD1B-429B-8F93-6BEEDED2925B}"/>
              </a:ext>
            </a:extLst>
          </p:cNvPr>
          <p:cNvSpPr>
            <a:spLocks noGrp="1"/>
          </p:cNvSpPr>
          <p:nvPr>
            <p:ph type="sldNum" sz="quarter" idx="12"/>
          </p:nvPr>
        </p:nvSpPr>
        <p:spPr/>
        <p:txBody>
          <a:bodyPr/>
          <a:lstStyle/>
          <a:p>
            <a:endParaRPr lang="en-US" dirty="0"/>
          </a:p>
        </p:txBody>
      </p:sp>
      <p:pic>
        <p:nvPicPr>
          <p:cNvPr id="4" name="Picture 2" descr="C:\Users\peter.gaynor\Desktop\RIEMA Logo jpeg High Res.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75801" y="1791468"/>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3599182" y="4210642"/>
            <a:ext cx="2039161" cy="1020762"/>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EC47-0DD5-4A03-A6F9-8DFB12DE2959}"/>
              </a:ext>
            </a:extLst>
          </p:cNvPr>
          <p:cNvSpPr>
            <a:spLocks noGrp="1"/>
          </p:cNvSpPr>
          <p:nvPr>
            <p:ph type="title"/>
          </p:nvPr>
        </p:nvSpPr>
        <p:spPr/>
        <p:txBody>
          <a:bodyPr>
            <a:normAutofit/>
          </a:bodyPr>
          <a:lstStyle/>
          <a:p>
            <a:r>
              <a:rPr lang="en-US" sz="3600" dirty="0"/>
              <a:t>Security Self-Assessment Form</a:t>
            </a:r>
          </a:p>
        </p:txBody>
      </p:sp>
      <p:pic>
        <p:nvPicPr>
          <p:cNvPr id="6" name="Content Placeholder 5" descr="A picture containing calendar&#10;&#10;Description automatically generated">
            <a:extLst>
              <a:ext uri="{FF2B5EF4-FFF2-40B4-BE49-F238E27FC236}">
                <a16:creationId xmlns:a16="http://schemas.microsoft.com/office/drawing/2014/main" id="{322354EE-321C-49BF-9C60-D5128A6BD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69074"/>
            <a:ext cx="8839200" cy="3810000"/>
          </a:xfrm>
        </p:spPr>
      </p:pic>
      <p:sp>
        <p:nvSpPr>
          <p:cNvPr id="7" name="TextBox 6">
            <a:extLst>
              <a:ext uri="{FF2B5EF4-FFF2-40B4-BE49-F238E27FC236}">
                <a16:creationId xmlns:a16="http://schemas.microsoft.com/office/drawing/2014/main" id="{E7F91631-4656-4648-8353-7AEF138B5DE0}"/>
              </a:ext>
            </a:extLst>
          </p:cNvPr>
          <p:cNvSpPr txBox="1"/>
          <p:nvPr/>
        </p:nvSpPr>
        <p:spPr>
          <a:xfrm>
            <a:off x="1562100" y="1186131"/>
            <a:ext cx="6019800" cy="461665"/>
          </a:xfrm>
          <a:prstGeom prst="rect">
            <a:avLst/>
          </a:prstGeom>
          <a:noFill/>
        </p:spPr>
        <p:txBody>
          <a:bodyPr wrap="square" rtlCol="0">
            <a:spAutoFit/>
          </a:bodyPr>
          <a:lstStyle/>
          <a:p>
            <a:r>
              <a:rPr lang="en-US" sz="2400" b="1" dirty="0"/>
              <a:t>SAMPLE: Question &amp; Option for Consideration</a:t>
            </a:r>
          </a:p>
        </p:txBody>
      </p:sp>
      <p:sp>
        <p:nvSpPr>
          <p:cNvPr id="8" name="Footer Placeholder 7">
            <a:extLst>
              <a:ext uri="{FF2B5EF4-FFF2-40B4-BE49-F238E27FC236}">
                <a16:creationId xmlns:a16="http://schemas.microsoft.com/office/drawing/2014/main" id="{CCDEB0F4-D04E-4535-88E2-B02AA53A97F4}"/>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E813F89E-30DA-49C1-A001-7534451F25F4}"/>
              </a:ext>
            </a:extLst>
          </p:cNvPr>
          <p:cNvSpPr>
            <a:spLocks noGrp="1"/>
          </p:cNvSpPr>
          <p:nvPr>
            <p:ph type="sldNum" sz="quarter" idx="12"/>
          </p:nvPr>
        </p:nvSpPr>
        <p:spPr/>
        <p:txBody>
          <a:bodyPr/>
          <a:lstStyle/>
          <a:p>
            <a:fld id="{596AF2E0-91DA-4931-862E-4AFFCAA2E86C}" type="slidenum">
              <a:rPr lang="en-US" smtClean="0"/>
              <a:pPr/>
              <a:t>10</a:t>
            </a:fld>
            <a:endParaRPr lang="en-US" dirty="0"/>
          </a:p>
        </p:txBody>
      </p:sp>
    </p:spTree>
    <p:extLst>
      <p:ext uri="{BB962C8B-B14F-4D97-AF65-F5344CB8AC3E}">
        <p14:creationId xmlns:p14="http://schemas.microsoft.com/office/powerpoint/2010/main" val="392948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5029200"/>
          </a:xfrm>
        </p:spPr>
        <p:txBody>
          <a:bodyPr>
            <a:normAutofit/>
          </a:bodyPr>
          <a:lstStyle/>
          <a:p>
            <a:pPr marL="0" indent="0" algn="ctr">
              <a:spcAft>
                <a:spcPts val="800"/>
              </a:spcAft>
              <a:buNone/>
            </a:pPr>
            <a:r>
              <a:rPr lang="en-US" sz="2400" b="1" dirty="0"/>
              <a:t>ALLOWABLE COSTS</a:t>
            </a:r>
            <a:endParaRPr lang="en-US" sz="2400" dirty="0"/>
          </a:p>
          <a:p>
            <a:pPr lvl="0">
              <a:spcBef>
                <a:spcPts val="600"/>
              </a:spcBef>
            </a:pPr>
            <a:r>
              <a:rPr lang="en-US" sz="1600" b="1" dirty="0"/>
              <a:t>Management and Administration </a:t>
            </a:r>
            <a:r>
              <a:rPr lang="en-US" sz="1600" dirty="0"/>
              <a:t>(M&amp;A) Costs up to 5% of sub-grant award are allowed. (Must include as a line item on application)</a:t>
            </a:r>
          </a:p>
          <a:p>
            <a:pPr lvl="1">
              <a:spcBef>
                <a:spcPts val="600"/>
              </a:spcBef>
            </a:pPr>
            <a:r>
              <a:rPr lang="en-US" sz="1600" dirty="0"/>
              <a:t>Grants Mgmt. training for staff</a:t>
            </a:r>
          </a:p>
          <a:p>
            <a:pPr lvl="1">
              <a:spcBef>
                <a:spcPts val="600"/>
              </a:spcBef>
            </a:pPr>
            <a:r>
              <a:rPr lang="en-US" sz="1600" dirty="0"/>
              <a:t>Equipment and supplies to administer the grant</a:t>
            </a:r>
          </a:p>
          <a:p>
            <a:pPr lvl="1">
              <a:spcBef>
                <a:spcPts val="0"/>
              </a:spcBef>
            </a:pPr>
            <a:r>
              <a:rPr lang="en-US" sz="1600" dirty="0"/>
              <a:t>Internal payroll policies and procedures are subject to review.</a:t>
            </a:r>
          </a:p>
          <a:p>
            <a:pPr lvl="1">
              <a:spcBef>
                <a:spcPts val="0"/>
              </a:spcBef>
              <a:spcAft>
                <a:spcPts val="600"/>
              </a:spcAft>
            </a:pPr>
            <a:r>
              <a:rPr lang="en-US" sz="1600" dirty="0"/>
              <a:t>Authorized Officials acting as Project Managers </a:t>
            </a:r>
            <a:r>
              <a:rPr lang="en-US" sz="1600" u="sng" dirty="0"/>
              <a:t>cannot</a:t>
            </a:r>
            <a:r>
              <a:rPr lang="en-US" sz="1600" dirty="0"/>
              <a:t> attest for own time.</a:t>
            </a:r>
          </a:p>
          <a:p>
            <a:pPr lvl="0">
              <a:spcBef>
                <a:spcPts val="0"/>
              </a:spcBef>
              <a:spcAft>
                <a:spcPts val="600"/>
              </a:spcAft>
            </a:pPr>
            <a:r>
              <a:rPr lang="en-US" sz="1600" b="1" dirty="0"/>
              <a:t>Planning </a:t>
            </a:r>
            <a:r>
              <a:rPr lang="en-US" sz="1600" dirty="0"/>
              <a:t>activities related to the development of plans such as Response Plans, Continuity of Operations.</a:t>
            </a:r>
          </a:p>
          <a:p>
            <a:pPr lvl="0">
              <a:spcBef>
                <a:spcPts val="0"/>
              </a:spcBef>
              <a:spcAft>
                <a:spcPts val="600"/>
              </a:spcAft>
            </a:pPr>
            <a:r>
              <a:rPr lang="en-US" sz="1600" b="1" dirty="0"/>
              <a:t>Equipment</a:t>
            </a:r>
            <a:r>
              <a:rPr lang="en-US" sz="1600" dirty="0"/>
              <a:t> costs for access control equipment, surveillance, physical protective measures.</a:t>
            </a:r>
          </a:p>
          <a:p>
            <a:pPr lvl="0">
              <a:spcBef>
                <a:spcPts val="0"/>
              </a:spcBef>
              <a:spcAft>
                <a:spcPts val="600"/>
              </a:spcAft>
            </a:pPr>
            <a:r>
              <a:rPr lang="en-US" sz="1600" b="1" dirty="0"/>
              <a:t>Training</a:t>
            </a:r>
            <a:r>
              <a:rPr lang="en-US" sz="1600" dirty="0"/>
              <a:t> </a:t>
            </a:r>
            <a:r>
              <a:rPr lang="en-US" sz="1600" b="1" dirty="0"/>
              <a:t>and Exercises </a:t>
            </a:r>
            <a:r>
              <a:rPr lang="en-US" sz="1600" dirty="0"/>
              <a:t>(security-related) costs are allowed.</a:t>
            </a:r>
          </a:p>
          <a:p>
            <a:pPr lvl="0">
              <a:spcBef>
                <a:spcPts val="0"/>
              </a:spcBef>
              <a:spcAft>
                <a:spcPts val="600"/>
              </a:spcAft>
            </a:pPr>
            <a:r>
              <a:rPr lang="en-US" sz="1600" b="1" dirty="0"/>
              <a:t>Allowable training topics</a:t>
            </a:r>
            <a:r>
              <a:rPr lang="en-US" sz="1600" dirty="0"/>
              <a:t>: physical security, facility hardening, terrorism awareness/employee preparedness, active shooter.</a:t>
            </a:r>
          </a:p>
          <a:p>
            <a:pPr lvl="0">
              <a:spcBef>
                <a:spcPts val="0"/>
              </a:spcBef>
              <a:spcAft>
                <a:spcPts val="600"/>
              </a:spcAft>
            </a:pPr>
            <a:r>
              <a:rPr lang="en-US" sz="1600" b="1" dirty="0"/>
              <a:t>Maintenance &amp; Sustainment </a:t>
            </a:r>
            <a:r>
              <a:rPr lang="en-US" sz="1600" dirty="0"/>
              <a:t>related costs such as maintenance contracts and agreements, warranty coverage, repair or replacement costs, licenses, upgrades, user fees, as defined in DHS/FEMA Policy FP 205-402-125-1.</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D9ED8043-0F73-4697-99F7-4ECC3388236E}"/>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8729EB7C-FD85-4C32-9275-FF9CBDEE7A9A}"/>
              </a:ext>
            </a:extLst>
          </p:cNvPr>
          <p:cNvSpPr>
            <a:spLocks noGrp="1"/>
          </p:cNvSpPr>
          <p:nvPr>
            <p:ph type="sldNum" sz="quarter" idx="12"/>
          </p:nvPr>
        </p:nvSpPr>
        <p:spPr/>
        <p:txBody>
          <a:bodyPr/>
          <a:lstStyle/>
          <a:p>
            <a:fld id="{596AF2E0-91DA-4931-862E-4AFFCAA2E86C}" type="slidenum">
              <a:rPr lang="en-US" smtClean="0"/>
              <a:pPr/>
              <a:t>11</a:t>
            </a:fld>
            <a:endParaRPr lang="en-US" dirty="0"/>
          </a:p>
        </p:txBody>
      </p:sp>
    </p:spTree>
    <p:extLst>
      <p:ext uri="{BB962C8B-B14F-4D97-AF65-F5344CB8AC3E}">
        <p14:creationId xmlns:p14="http://schemas.microsoft.com/office/powerpoint/2010/main" val="92966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74638"/>
            <a:ext cx="8229600" cy="571668"/>
          </a:xfrm>
        </p:spPr>
        <p:txBody>
          <a:bodyPr>
            <a:normAutofit/>
          </a:bodyPr>
          <a:lstStyle/>
          <a:p>
            <a:r>
              <a:rPr lang="en-US" sz="2400" dirty="0"/>
              <a:t>Allowable Costs -Authorized Equipment List (AEL) &amp; Other</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14CI-00-COOP: System, Information Technology Contingency Operations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14EX-00-BCAN: Receptacles, Trash, Blast-Resistant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14EX-00-BSIR: Systems, Building, Blast/Shock/Impact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14SW-01-ALRM: Systems/Sensors, Alarm</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14SW-01-DOOR: Doors and Gates, 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14SW-01-LITE: Lighting, Area, Fixed</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14SW-01-PACS: System, Physical Access Control</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14SW-01-SIDP: Systems, Personnel Identification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14SW-01-SIDV: Systems, Vehicle Identification</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14SW-01-SNSR: Sensors/Alarms, System and Infrastructure Monitoring, Standalone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14SW-01-VIDA: Systems, Video Assessment, Security</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14SW-01-WALL: Barriers: Fences; Jersey Walls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15SC-00-PPSS: Systems, Personnel/Package Screening</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Code: Contract Security: Private Contract Security Personnel/Guards</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Code: M&amp;A: Management and Administration</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Planning</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Exercise</a:t>
            </a:r>
          </a:p>
          <a:p>
            <a:pPr marL="0" indent="0">
              <a:spcBef>
                <a:spcPts val="0"/>
              </a:spcBef>
              <a:spcAft>
                <a:spcPts val="600"/>
              </a:spcAft>
              <a:buNone/>
            </a:pP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Footer Placeholder 7">
            <a:extLst>
              <a:ext uri="{FF2B5EF4-FFF2-40B4-BE49-F238E27FC236}">
                <a16:creationId xmlns:a16="http://schemas.microsoft.com/office/drawing/2014/main" id="{CE1C6F74-8179-4EFE-84CA-A2AB1E2AD7B1}"/>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DC8B373E-A5DB-4E23-92F8-34446DC9BEF0}"/>
              </a:ext>
            </a:extLst>
          </p:cNvPr>
          <p:cNvSpPr>
            <a:spLocks noGrp="1"/>
          </p:cNvSpPr>
          <p:nvPr>
            <p:ph type="sldNum" sz="quarter" idx="12"/>
          </p:nvPr>
        </p:nvSpPr>
        <p:spPr/>
        <p:txBody>
          <a:bodyPr/>
          <a:lstStyle/>
          <a:p>
            <a:fld id="{596AF2E0-91DA-4931-862E-4AFFCAA2E86C}" type="slidenum">
              <a:rPr lang="en-US" smtClean="0"/>
              <a:pPr/>
              <a:t>12</a:t>
            </a:fld>
            <a:endParaRPr lang="en-US" dirty="0"/>
          </a:p>
        </p:txBody>
      </p:sp>
    </p:spTree>
    <p:extLst>
      <p:ext uri="{BB962C8B-B14F-4D97-AF65-F5344CB8AC3E}">
        <p14:creationId xmlns:p14="http://schemas.microsoft.com/office/powerpoint/2010/main" val="42374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45455"/>
            <a:ext cx="8229600" cy="563562"/>
          </a:xfrm>
        </p:spPr>
        <p:txBody>
          <a:bodyPr>
            <a:normAutofit fontScale="90000"/>
          </a:bodyPr>
          <a:lstStyle/>
          <a:p>
            <a:r>
              <a:rPr lang="en-US" sz="2400" dirty="0"/>
              <a:t>Allowable Costs - Authorized Equipment List (AEL) &amp; Other (Cont’d)</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03OE-03-MEGA: System, Public Address, Handheld or Mobile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04AP-05-CRED: System, Credentialing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04AP-09-ALRT: Systems, Public Notification and Warning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04AP-11-SAAS: Applications, Software as a Service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05AU-00-TOKN: System, Remote Authentication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05EN-00-ECRP: Software, Encryption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05HS-00-MALW: Software, Malware/Anti-Virus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05HS-00-PFWL: System, Personal Firewall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05NP-00-FWAL: Firewall, Network</a:t>
            </a:r>
          </a:p>
          <a:p>
            <a:pPr>
              <a:spcBef>
                <a:spcPts val="0"/>
              </a:spcBef>
              <a:spcAft>
                <a:spcPts val="6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05NP-00-IDPS: System, Intrusion Detection/Prevention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06CP-01-PORT: Radio, Portable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06CC-02-PAGE: Services/Systems, Paging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06CP-03-ICOM: Intercom</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06CP-03-PRAC: Accessories, Portable Radio</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10GE-00-GENR: Generators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13IT-00-ALRT: System, Alert/Notification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21GN-00-INST: Installation</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21GN-00-TRNG: Training and Awareness</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Footer Placeholder 7">
            <a:extLst>
              <a:ext uri="{FF2B5EF4-FFF2-40B4-BE49-F238E27FC236}">
                <a16:creationId xmlns:a16="http://schemas.microsoft.com/office/drawing/2014/main" id="{505DB7BC-4A16-42FE-8155-A59298B3B6DD}"/>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715AA007-2666-4D44-B1AC-445B63425A97}"/>
              </a:ext>
            </a:extLst>
          </p:cNvPr>
          <p:cNvSpPr>
            <a:spLocks noGrp="1"/>
          </p:cNvSpPr>
          <p:nvPr>
            <p:ph type="sldNum" sz="quarter" idx="12"/>
          </p:nvPr>
        </p:nvSpPr>
        <p:spPr/>
        <p:txBody>
          <a:bodyPr/>
          <a:lstStyle/>
          <a:p>
            <a:fld id="{596AF2E0-91DA-4931-862E-4AFFCAA2E86C}" type="slidenum">
              <a:rPr lang="en-US" smtClean="0"/>
              <a:pPr/>
              <a:t>13</a:t>
            </a:fld>
            <a:endParaRPr lang="en-US" dirty="0"/>
          </a:p>
        </p:txBody>
      </p:sp>
    </p:spTree>
    <p:extLst>
      <p:ext uri="{BB962C8B-B14F-4D97-AF65-F5344CB8AC3E}">
        <p14:creationId xmlns:p14="http://schemas.microsoft.com/office/powerpoint/2010/main" val="75504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43D0-35E7-4139-9793-4E8824D2F09A}"/>
              </a:ext>
            </a:extLst>
          </p:cNvPr>
          <p:cNvSpPr>
            <a:spLocks noGrp="1"/>
          </p:cNvSpPr>
          <p:nvPr>
            <p:ph type="title"/>
          </p:nvPr>
        </p:nvSpPr>
        <p:spPr/>
        <p:txBody>
          <a:bodyPr>
            <a:normAutofit/>
          </a:bodyPr>
          <a:lstStyle/>
          <a:p>
            <a:r>
              <a:rPr lang="en-US" sz="2000" dirty="0"/>
              <a:t>Allowable Costs - Authorized Equipment List (AEL) &amp; Other (Cont’d)</a:t>
            </a:r>
          </a:p>
        </p:txBody>
      </p:sp>
      <p:sp>
        <p:nvSpPr>
          <p:cNvPr id="3" name="Content Placeholder 2">
            <a:extLst>
              <a:ext uri="{FF2B5EF4-FFF2-40B4-BE49-F238E27FC236}">
                <a16:creationId xmlns:a16="http://schemas.microsoft.com/office/drawing/2014/main" id="{253E892B-2AF5-423D-97CD-996B49EAFD13}"/>
              </a:ext>
            </a:extLst>
          </p:cNvPr>
          <p:cNvSpPr>
            <a:spLocks noGrp="1"/>
          </p:cNvSpPr>
          <p:nvPr>
            <p:ph sz="half" idx="1"/>
          </p:nvPr>
        </p:nvSpPr>
        <p:spPr>
          <a:xfrm>
            <a:off x="457200" y="1600200"/>
            <a:ext cx="8229600" cy="4525963"/>
          </a:xfrm>
        </p:spPr>
        <p:txBody>
          <a:bodyPr>
            <a:normAutofit/>
          </a:bodyPr>
          <a:lstStyle/>
          <a:p>
            <a:pPr marL="0" indent="0" algn="ctr">
              <a:spcBef>
                <a:spcPts val="0"/>
              </a:spcBef>
              <a:spcAft>
                <a:spcPts val="1200"/>
              </a:spcAft>
              <a:buNone/>
            </a:pPr>
            <a:r>
              <a:rPr lang="en-US" sz="2000" b="1" dirty="0"/>
              <a:t>New Additions to Allowable Equipment</a:t>
            </a:r>
          </a:p>
          <a:p>
            <a:pPr>
              <a:spcBef>
                <a:spcPts val="0"/>
              </a:spcBef>
              <a:spcAft>
                <a:spcPts val="1200"/>
              </a:spcAft>
            </a:pPr>
            <a:endParaRPr lang="en-US" sz="1600" b="1" dirty="0"/>
          </a:p>
          <a:p>
            <a:pPr>
              <a:spcBef>
                <a:spcPts val="0"/>
              </a:spcBef>
              <a:spcAft>
                <a:spcPts val="1200"/>
              </a:spcAft>
            </a:pPr>
            <a:r>
              <a:rPr lang="en-US" sz="1600" b="1" dirty="0"/>
              <a:t>030E-03-SIGN:  Restricted Access and Caution Warning Printable Signs, Traffic Cones, Free Standing Signs, Mountable Signs etc.</a:t>
            </a:r>
          </a:p>
          <a:p>
            <a:pPr>
              <a:spcBef>
                <a:spcPts val="0"/>
              </a:spcBef>
              <a:spcAft>
                <a:spcPts val="1200"/>
              </a:spcAft>
            </a:pPr>
            <a:r>
              <a:rPr lang="en-US" sz="1600" b="1" dirty="0"/>
              <a:t>06CP-01-RPT:  Repeater - </a:t>
            </a:r>
            <a:r>
              <a:rPr lang="en-US" sz="1600" b="1" i="1" dirty="0"/>
              <a:t>Electronic</a:t>
            </a:r>
            <a:r>
              <a:rPr lang="en-US" sz="1600" b="1" dirty="0"/>
              <a:t> </a:t>
            </a:r>
            <a:r>
              <a:rPr lang="en-US" sz="1600" b="1" i="1" dirty="0"/>
              <a:t>Device that receives a weak or low-level signal and retransmits that signal to extend usable range</a:t>
            </a:r>
          </a:p>
          <a:p>
            <a:pPr>
              <a:spcBef>
                <a:spcPts val="0"/>
              </a:spcBef>
              <a:spcAft>
                <a:spcPts val="1200"/>
              </a:spcAft>
            </a:pPr>
            <a:r>
              <a:rPr lang="en-US" sz="1600" b="1" dirty="0"/>
              <a:t>10PE-00-UPS:  Supply, Uninterruptible Power (UPS) - </a:t>
            </a:r>
            <a:r>
              <a:rPr lang="en-US" sz="1600" b="1" i="1" dirty="0"/>
              <a:t>Systems that compensate for power loss to serviced equipment (for ex. Short duration battery devices)</a:t>
            </a:r>
          </a:p>
          <a:p>
            <a:pPr>
              <a:spcBef>
                <a:spcPts val="0"/>
              </a:spcBef>
              <a:spcAft>
                <a:spcPts val="1200"/>
              </a:spcAft>
            </a:pPr>
            <a:r>
              <a:rPr lang="en-US" sz="1600" b="1" dirty="0"/>
              <a:t>14SW-01-ASTN:  Network, Acoustic Sensor Triangulation</a:t>
            </a:r>
          </a:p>
        </p:txBody>
      </p:sp>
      <p:sp>
        <p:nvSpPr>
          <p:cNvPr id="5" name="Footer Placeholder 4">
            <a:extLst>
              <a:ext uri="{FF2B5EF4-FFF2-40B4-BE49-F238E27FC236}">
                <a16:creationId xmlns:a16="http://schemas.microsoft.com/office/drawing/2014/main" id="{3A125B97-10AB-44D3-A261-DAC8F61C1157}"/>
              </a:ext>
            </a:extLst>
          </p:cNvPr>
          <p:cNvSpPr>
            <a:spLocks noGrp="1"/>
          </p:cNvSpPr>
          <p:nvPr>
            <p:ph type="ftr" sz="quarter" idx="11"/>
          </p:nvPr>
        </p:nvSpPr>
        <p:spPr/>
        <p:txBody>
          <a:bodyPr/>
          <a:lstStyle/>
          <a:p>
            <a:r>
              <a:rPr lang="en-US" dirty="0"/>
              <a:t>Rhode Island Emergency Management Agency</a:t>
            </a:r>
          </a:p>
        </p:txBody>
      </p:sp>
      <p:sp>
        <p:nvSpPr>
          <p:cNvPr id="6" name="Slide Number Placeholder 5">
            <a:extLst>
              <a:ext uri="{FF2B5EF4-FFF2-40B4-BE49-F238E27FC236}">
                <a16:creationId xmlns:a16="http://schemas.microsoft.com/office/drawing/2014/main" id="{4034630A-2088-4F5A-B446-38F3B77CD621}"/>
              </a:ext>
            </a:extLst>
          </p:cNvPr>
          <p:cNvSpPr>
            <a:spLocks noGrp="1"/>
          </p:cNvSpPr>
          <p:nvPr>
            <p:ph type="sldNum" sz="quarter" idx="12"/>
          </p:nvPr>
        </p:nvSpPr>
        <p:spPr/>
        <p:txBody>
          <a:bodyPr/>
          <a:lstStyle/>
          <a:p>
            <a:fld id="{596AF2E0-91DA-4931-862E-4AFFCAA2E86C}" type="slidenum">
              <a:rPr lang="en-US" smtClean="0"/>
              <a:pPr/>
              <a:t>14</a:t>
            </a:fld>
            <a:endParaRPr lang="en-US" dirty="0"/>
          </a:p>
        </p:txBody>
      </p:sp>
    </p:spTree>
    <p:extLst>
      <p:ext uri="{BB962C8B-B14F-4D97-AF65-F5344CB8AC3E}">
        <p14:creationId xmlns:p14="http://schemas.microsoft.com/office/powerpoint/2010/main" val="221570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78862" y="1143000"/>
            <a:ext cx="8229600" cy="5213350"/>
          </a:xfrm>
        </p:spPr>
        <p:txBody>
          <a:bodyPr>
            <a:normAutofit fontScale="85000" lnSpcReduction="20000"/>
          </a:bodyPr>
          <a:lstStyle/>
          <a:p>
            <a:pPr marL="0" indent="0" algn="ctr">
              <a:lnSpc>
                <a:spcPct val="120000"/>
              </a:lnSpc>
              <a:spcBef>
                <a:spcPts val="0"/>
              </a:spcBef>
              <a:spcAft>
                <a:spcPts val="600"/>
              </a:spcAft>
              <a:buNone/>
            </a:pPr>
            <a:r>
              <a:rPr lang="en-US" b="1" dirty="0"/>
              <a:t>UNALLOWABLE COSTS</a:t>
            </a:r>
            <a:endParaRPr lang="en-US" dirty="0"/>
          </a:p>
          <a:p>
            <a:pPr marL="0" marR="0">
              <a:lnSpc>
                <a:spcPct val="110000"/>
              </a:lnSpc>
              <a:spcBef>
                <a:spcPts val="0"/>
              </a:spcBef>
              <a:spcAft>
                <a:spcPts val="300"/>
              </a:spcAft>
            </a:pPr>
            <a:r>
              <a:rPr lang="en-US" sz="1800" dirty="0">
                <a:effectLst/>
                <a:latin typeface="Calibri" panose="020F0502020204030204" pitchFamily="34" charset="0"/>
              </a:rPr>
              <a:t>The following projects and costs are considered </a:t>
            </a:r>
            <a:r>
              <a:rPr lang="en-US" sz="1800" b="1" u="sng" dirty="0">
                <a:effectLst/>
                <a:latin typeface="Calibri" panose="020F0502020204030204" pitchFamily="34" charset="0"/>
              </a:rPr>
              <a:t>ineligible</a:t>
            </a:r>
            <a:r>
              <a:rPr lang="en-US" sz="1800" dirty="0">
                <a:effectLst/>
                <a:latin typeface="Calibri" panose="020F0502020204030204" pitchFamily="34" charset="0"/>
              </a:rPr>
              <a:t> for award consideration:</a:t>
            </a:r>
          </a:p>
          <a:p>
            <a:pPr marL="0">
              <a:lnSpc>
                <a:spcPct val="110000"/>
              </a:lnSpc>
              <a:spcBef>
                <a:spcPts val="0"/>
              </a:spcBef>
              <a:spcAft>
                <a:spcPts val="300"/>
              </a:spcAft>
            </a:pPr>
            <a:r>
              <a:rPr lang="en-US" sz="1800" dirty="0">
                <a:effectLst/>
                <a:latin typeface="Calibri" panose="020F0502020204030204" pitchFamily="34" charset="0"/>
              </a:rPr>
              <a:t>Organization costs, and operational overtime costs; Organizational operating expenses;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Hiring of public safety personnel;</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General-use expenditures;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Overtime and backfill;</a:t>
            </a:r>
          </a:p>
          <a:p>
            <a:pPr marL="0" marR="0">
              <a:lnSpc>
                <a:spcPct val="110000"/>
              </a:lnSpc>
              <a:spcBef>
                <a:spcPts val="0"/>
              </a:spcBef>
              <a:spcAft>
                <a:spcPts val="300"/>
              </a:spcAft>
              <a:buFont typeface="Arial" panose="020B0604020202020204" pitchFamily="34" charset="0"/>
              <a:buChar char="•"/>
            </a:pPr>
            <a:r>
              <a:rPr lang="en-US" sz="1800" dirty="0">
                <a:latin typeface="Calibri" panose="020F0502020204030204" pitchFamily="34" charset="0"/>
              </a:rPr>
              <a:t>Travel costs</a:t>
            </a:r>
            <a:endParaRPr lang="en-US" sz="1800" dirty="0">
              <a:effectLst/>
              <a:latin typeface="Calibri" panose="020F0502020204030204" pitchFamily="34" charset="0"/>
            </a:endParaRPr>
          </a:p>
          <a:p>
            <a:pPr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do not address the implementation of programs/initiatives to build prevention and protection-focused capabilities directed at identified facilities and/or the surrounding communities;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The development of risk/vulnerability assessment models;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fund risk or vulnerability security assessments or the development of the IJ;</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in which federal agencies are the beneficiary or that enhance federal property;</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which study technology development;</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Proof-of-concept initiatives;</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Initiatives that duplicate capabilities being provided by the Federal Government;</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Reimbursement of pre-award security expenses (see Section D.12.b);</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Cameras for license plate readers/license plate reader software;</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Cameras for facial recognition software;</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Weapons or weapons-related training; and</a:t>
            </a:r>
          </a:p>
          <a:p>
            <a:pPr marL="0" marR="0">
              <a:lnSpc>
                <a:spcPct val="11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Knox boxes (small wall-mounted safe-holds keys/weapons)</a:t>
            </a:r>
          </a:p>
          <a:p>
            <a:pPr marL="0" marR="0">
              <a:spcBef>
                <a:spcPts val="0"/>
              </a:spcBef>
              <a:spcAft>
                <a:spcPts val="1200"/>
              </a:spcAft>
              <a:buFont typeface="Arial" panose="020B0604020202020204" pitchFamily="34" charset="0"/>
              <a:buChar char="•"/>
            </a:pPr>
            <a:endParaRPr lang="en-US" sz="1800" dirty="0">
              <a:effectLst/>
              <a:latin typeface="Calibri" panose="020F0502020204030204" pitchFamily="34" charset="0"/>
            </a:endParaRP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F77F482B-84D4-41CB-85DD-E7A59DD89D20}"/>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767ABA85-49DF-47FE-B733-5D255B6B5131}"/>
              </a:ext>
            </a:extLst>
          </p:cNvPr>
          <p:cNvSpPr>
            <a:spLocks noGrp="1"/>
          </p:cNvSpPr>
          <p:nvPr>
            <p:ph type="sldNum" sz="quarter" idx="12"/>
          </p:nvPr>
        </p:nvSpPr>
        <p:spPr/>
        <p:txBody>
          <a:bodyPr/>
          <a:lstStyle/>
          <a:p>
            <a:fld id="{596AF2E0-91DA-4931-862E-4AFFCAA2E86C}" type="slidenum">
              <a:rPr lang="en-US" smtClean="0"/>
              <a:pPr/>
              <a:t>15</a:t>
            </a:fld>
            <a:endParaRPr lang="en-US" dirty="0"/>
          </a:p>
        </p:txBody>
      </p:sp>
    </p:spTree>
    <p:extLst>
      <p:ext uri="{BB962C8B-B14F-4D97-AF65-F5344CB8AC3E}">
        <p14:creationId xmlns:p14="http://schemas.microsoft.com/office/powerpoint/2010/main" val="97586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5137150"/>
          </a:xfrm>
        </p:spPr>
        <p:txBody>
          <a:bodyPr>
            <a:normAutofit fontScale="70000" lnSpcReduction="20000"/>
          </a:bodyPr>
          <a:lstStyle/>
          <a:p>
            <a:pPr marL="0" indent="0" algn="ctr">
              <a:spcAft>
                <a:spcPts val="1200"/>
              </a:spcAft>
              <a:buNone/>
            </a:pPr>
            <a:r>
              <a:rPr lang="en-US" sz="3800" b="1" dirty="0"/>
              <a:t>APPLICATION PROCESS/PREPARATION</a:t>
            </a:r>
          </a:p>
          <a:p>
            <a:pPr lvl="0">
              <a:lnSpc>
                <a:spcPct val="120000"/>
              </a:lnSpc>
              <a:spcBef>
                <a:spcPts val="0"/>
              </a:spcBef>
              <a:spcAft>
                <a:spcPts val="600"/>
              </a:spcAft>
            </a:pPr>
            <a:r>
              <a:rPr lang="en-US" sz="2200" b="1" dirty="0"/>
              <a:t>Investment Justification Template (IJ)/(Application) – </a:t>
            </a:r>
            <a:r>
              <a:rPr lang="en-US" sz="2200" i="1" dirty="0"/>
              <a:t>(Asks nonprofit organizations to describe the organizations risks/threats, and proposed projects/activities to mitigate security deficiencies (as identified in the Vulnerability Assessment) utilizing NSGP funding)</a:t>
            </a:r>
            <a:r>
              <a:rPr lang="en-US" sz="2200" b="1" dirty="0"/>
              <a:t>. </a:t>
            </a:r>
            <a:r>
              <a:rPr lang="en-US" sz="2200" i="1" dirty="0"/>
              <a:t>Answer questions completely and cannot refer out to any supplemental documents  as they are not submitted  to nor reviewed by FEMA</a:t>
            </a:r>
            <a:r>
              <a:rPr lang="en-US" sz="2200" b="1" dirty="0"/>
              <a:t>.</a:t>
            </a:r>
          </a:p>
          <a:p>
            <a:pPr lvl="0">
              <a:lnSpc>
                <a:spcPct val="120000"/>
              </a:lnSpc>
              <a:spcBef>
                <a:spcPts val="0"/>
              </a:spcBef>
              <a:spcAft>
                <a:spcPts val="600"/>
              </a:spcAft>
            </a:pPr>
            <a:r>
              <a:rPr lang="en-US" sz="2200" b="1" dirty="0"/>
              <a:t>Vulnerability and Risk Assessment</a:t>
            </a:r>
            <a:r>
              <a:rPr lang="en-US" sz="2200" dirty="0"/>
              <a:t> –</a:t>
            </a:r>
            <a:r>
              <a:rPr lang="en-US" sz="2200" i="1" dirty="0"/>
              <a:t> (used to identify and validate physical security deficiencies of organization/facility and is the foundation of an NSGP application)</a:t>
            </a:r>
            <a:r>
              <a:rPr lang="en-US" sz="2200" dirty="0"/>
              <a:t> -  Submit with the application.</a:t>
            </a:r>
          </a:p>
          <a:p>
            <a:pPr lvl="0">
              <a:lnSpc>
                <a:spcPct val="120000"/>
              </a:lnSpc>
              <a:spcBef>
                <a:spcPts val="0"/>
              </a:spcBef>
              <a:spcAft>
                <a:spcPts val="600"/>
              </a:spcAft>
            </a:pPr>
            <a:r>
              <a:rPr lang="en-US" sz="2200" b="1" dirty="0"/>
              <a:t>Mission Statement</a:t>
            </a:r>
            <a:r>
              <a:rPr lang="en-US" sz="2200" dirty="0"/>
              <a:t> –</a:t>
            </a:r>
            <a:r>
              <a:rPr lang="en-US" sz="2200" i="1" dirty="0"/>
              <a:t> (a formal summary of the aims and values of an organization; e.g., purpose, values, and goals-documented on official letterhead) Also include in IJ-</a:t>
            </a:r>
            <a:r>
              <a:rPr lang="en-US" sz="2200" dirty="0"/>
              <a:t>Submit with the application.</a:t>
            </a:r>
          </a:p>
          <a:p>
            <a:pPr lvl="0">
              <a:lnSpc>
                <a:spcPct val="120000"/>
              </a:lnSpc>
              <a:spcBef>
                <a:spcPts val="0"/>
              </a:spcBef>
              <a:spcAft>
                <a:spcPts val="600"/>
              </a:spcAft>
            </a:pPr>
            <a:r>
              <a:rPr lang="en-US" sz="2200" dirty="0"/>
              <a:t>501(c )(3)-proof of nonprofit organization </a:t>
            </a:r>
          </a:p>
          <a:p>
            <a:pPr lvl="0">
              <a:lnSpc>
                <a:spcPct val="120000"/>
              </a:lnSpc>
              <a:spcBef>
                <a:spcPts val="0"/>
              </a:spcBef>
              <a:spcAft>
                <a:spcPts val="600"/>
              </a:spcAft>
            </a:pPr>
            <a:r>
              <a:rPr lang="en-US" sz="2200" b="1" dirty="0"/>
              <a:t>All complete application packages must be submitted to RIEMA by </a:t>
            </a:r>
            <a:r>
              <a:rPr lang="en-US" sz="2200" b="1" dirty="0">
                <a:highlight>
                  <a:srgbClr val="FFFF00"/>
                </a:highlight>
              </a:rPr>
              <a:t>5:00 PM on June 14th. </a:t>
            </a:r>
          </a:p>
          <a:p>
            <a:pPr lvl="0">
              <a:lnSpc>
                <a:spcPct val="120000"/>
              </a:lnSpc>
              <a:spcBef>
                <a:spcPts val="0"/>
              </a:spcBef>
              <a:spcAft>
                <a:spcPts val="600"/>
              </a:spcAft>
            </a:pPr>
            <a:r>
              <a:rPr lang="en-US" sz="2200" dirty="0"/>
              <a:t>RIEMA submits all applications to the Department of Homeland Security (DHS) for federal review, final scoring and award decisions.</a:t>
            </a:r>
          </a:p>
          <a:p>
            <a:pPr lvl="0">
              <a:lnSpc>
                <a:spcPct val="120000"/>
              </a:lnSpc>
              <a:spcBef>
                <a:spcPts val="0"/>
              </a:spcBef>
              <a:spcAft>
                <a:spcPts val="600"/>
              </a:spcAft>
            </a:pPr>
            <a:r>
              <a:rPr lang="en-US" sz="2200" dirty="0"/>
              <a:t>Department of Homeland Security  (DHS) makes final award decisions in September of 2024. (official in-person roll-out in Oct 2024-RIEMA HQ)</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DB8660C6-D925-4E99-817A-7BFD637CC347}"/>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CF708F8C-05E0-43D7-BF4F-AA7A08672EA2}"/>
              </a:ext>
            </a:extLst>
          </p:cNvPr>
          <p:cNvSpPr>
            <a:spLocks noGrp="1"/>
          </p:cNvSpPr>
          <p:nvPr>
            <p:ph type="sldNum" sz="quarter" idx="12"/>
          </p:nvPr>
        </p:nvSpPr>
        <p:spPr/>
        <p:txBody>
          <a:bodyPr/>
          <a:lstStyle/>
          <a:p>
            <a:fld id="{596AF2E0-91DA-4931-862E-4AFFCAA2E86C}" type="slidenum">
              <a:rPr lang="en-US" smtClean="0"/>
              <a:pPr/>
              <a:t>16</a:t>
            </a:fld>
            <a:endParaRPr lang="en-US" dirty="0"/>
          </a:p>
        </p:txBody>
      </p:sp>
    </p:spTree>
    <p:extLst>
      <p:ext uri="{BB962C8B-B14F-4D97-AF65-F5344CB8AC3E}">
        <p14:creationId xmlns:p14="http://schemas.microsoft.com/office/powerpoint/2010/main" val="275357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2531-4C5D-E3E1-7FE1-C2CA8C158D1E}"/>
              </a:ext>
            </a:extLst>
          </p:cNvPr>
          <p:cNvSpPr>
            <a:spLocks noGrp="1"/>
          </p:cNvSpPr>
          <p:nvPr>
            <p:ph type="title"/>
          </p:nvPr>
        </p:nvSpPr>
        <p:spPr/>
        <p:txBody>
          <a:bodyPr>
            <a:normAutofit/>
          </a:bodyPr>
          <a:lstStyle/>
          <a:p>
            <a:r>
              <a:rPr lang="en-US" sz="3200" dirty="0"/>
              <a:t>2024 Nonprofit Security Grant Program</a:t>
            </a:r>
          </a:p>
        </p:txBody>
      </p:sp>
      <p:sp>
        <p:nvSpPr>
          <p:cNvPr id="3" name="Content Placeholder 2">
            <a:extLst>
              <a:ext uri="{FF2B5EF4-FFF2-40B4-BE49-F238E27FC236}">
                <a16:creationId xmlns:a16="http://schemas.microsoft.com/office/drawing/2014/main" id="{F563C86A-DB01-5359-5FFE-BF4DB522C926}"/>
              </a:ext>
            </a:extLst>
          </p:cNvPr>
          <p:cNvSpPr>
            <a:spLocks noGrp="1"/>
          </p:cNvSpPr>
          <p:nvPr>
            <p:ph idx="1"/>
          </p:nvPr>
        </p:nvSpPr>
        <p:spPr>
          <a:xfrm>
            <a:off x="457200" y="1219200"/>
            <a:ext cx="8229600" cy="5137150"/>
          </a:xfrm>
        </p:spPr>
        <p:txBody>
          <a:bodyPr>
            <a:normAutofit fontScale="70000" lnSpcReduction="20000"/>
          </a:bodyPr>
          <a:lstStyle/>
          <a:p>
            <a:pPr marL="0" marR="0" indent="0">
              <a:spcBef>
                <a:spcPts val="0"/>
              </a:spcBef>
              <a:spcAft>
                <a:spcPts val="600"/>
              </a:spcAft>
              <a:buNone/>
            </a:pPr>
            <a:r>
              <a:rPr lang="en-US" sz="1800" b="1" u="sng" dirty="0">
                <a:effectLst/>
                <a:latin typeface="Calibri" panose="020F0502020204030204" pitchFamily="34" charset="0"/>
              </a:rPr>
              <a:t>Federal Review</a:t>
            </a:r>
            <a:endParaRPr lang="en-US" sz="1800" dirty="0">
              <a:effectLst/>
              <a:latin typeface="Calibri" panose="020F0502020204030204" pitchFamily="34" charset="0"/>
            </a:endParaRPr>
          </a:p>
          <a:p>
            <a:pPr marL="0" marR="0" indent="0">
              <a:lnSpc>
                <a:spcPct val="120000"/>
              </a:lnSpc>
              <a:spcBef>
                <a:spcPts val="0"/>
              </a:spcBef>
              <a:spcAft>
                <a:spcPts val="300"/>
              </a:spcAft>
              <a:buNone/>
            </a:pPr>
            <a:r>
              <a:rPr lang="en-US" sz="1800" dirty="0">
                <a:effectLst/>
                <a:latin typeface="Calibri" panose="020F0502020204030204" pitchFamily="34" charset="0"/>
              </a:rPr>
              <a:t>The IJs submitted by each SAA will be reviewed by DHS/FEMA federal staff.  Federal staff will also verify that the nonprofit organization is located outside of a FY 2024 UASI-designated high-risk urban area. Federal reviewers will review each IJ to check for the following:</a:t>
            </a:r>
          </a:p>
          <a:p>
            <a:pPr marL="0" marR="0">
              <a:lnSpc>
                <a:spcPct val="12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Eligibility (e.g., that a potential subrecipient meets all the criteria for the FY 2024 NSGP NOFO program);</a:t>
            </a:r>
          </a:p>
          <a:p>
            <a:pPr marL="0" marR="0">
              <a:lnSpc>
                <a:spcPct val="12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Allowability of the proposed project(s); and</a:t>
            </a:r>
          </a:p>
          <a:p>
            <a:pPr marL="0" marR="0">
              <a:lnSpc>
                <a:spcPct val="120000"/>
              </a:lnSpc>
              <a:spcBef>
                <a:spcPts val="0"/>
              </a:spcBef>
              <a:spcAft>
                <a:spcPts val="600"/>
              </a:spcAft>
              <a:buFont typeface="Arial" panose="020B0604020202020204" pitchFamily="34" charset="0"/>
              <a:buChar char="•"/>
            </a:pPr>
            <a:r>
              <a:rPr lang="en-US" sz="1800" dirty="0">
                <a:effectLst/>
                <a:latin typeface="Calibri" panose="020F0502020204030204" pitchFamily="34" charset="0"/>
              </a:rPr>
              <a:t>Any derogatory information on the organization applying per Section E.1.d “Security Review.”</a:t>
            </a:r>
            <a:endParaRPr lang="en-US" sz="1800" b="1" u="sng" dirty="0">
              <a:latin typeface="Calibri" panose="020F0502020204030204" pitchFamily="34" charset="0"/>
            </a:endParaRPr>
          </a:p>
          <a:p>
            <a:pPr marL="0" marR="0" indent="0">
              <a:lnSpc>
                <a:spcPct val="120000"/>
              </a:lnSpc>
              <a:spcBef>
                <a:spcPts val="0"/>
              </a:spcBef>
              <a:spcAft>
                <a:spcPts val="600"/>
              </a:spcAft>
              <a:buNone/>
            </a:pPr>
            <a:r>
              <a:rPr lang="en-US" sz="1800" b="1" u="sng" dirty="0">
                <a:effectLst/>
                <a:latin typeface="Calibri" panose="020F0502020204030204" pitchFamily="34" charset="0"/>
              </a:rPr>
              <a:t>Ranking &amp; Prioritization</a:t>
            </a:r>
            <a:endParaRPr lang="en-US" sz="1800" dirty="0">
              <a:effectLst/>
              <a:latin typeface="Calibri" panose="020F0502020204030204" pitchFamily="34" charset="0"/>
            </a:endParaRPr>
          </a:p>
          <a:p>
            <a:pPr marL="0" marR="0" indent="0">
              <a:lnSpc>
                <a:spcPct val="120000"/>
              </a:lnSpc>
              <a:spcBef>
                <a:spcPts val="0"/>
              </a:spcBef>
              <a:spcAft>
                <a:spcPts val="300"/>
              </a:spcAft>
              <a:buNone/>
            </a:pPr>
            <a:r>
              <a:rPr lang="en-US" sz="1800" dirty="0">
                <a:effectLst/>
                <a:latin typeface="Calibri" panose="020F0502020204030204" pitchFamily="34" charset="0"/>
              </a:rPr>
              <a:t>The SAA will base the ranking on the final scores from the Prioritization Tracker as determined by the SAA’s subject-matter expertise and discretion with consideration of the following factors:</a:t>
            </a:r>
          </a:p>
          <a:p>
            <a:pPr marL="0" marR="0">
              <a:lnSpc>
                <a:spcPct val="120000"/>
              </a:lnSpc>
              <a:spcBef>
                <a:spcPts val="0"/>
              </a:spcBef>
              <a:spcAft>
                <a:spcPts val="300"/>
              </a:spcAft>
              <a:buFont typeface="Arial" panose="020B0604020202020204" pitchFamily="34" charset="0"/>
              <a:buChar char="•"/>
            </a:pPr>
            <a:r>
              <a:rPr lang="en-US" sz="1800" b="1" i="1" dirty="0">
                <a:effectLst/>
                <a:latin typeface="Calibri" panose="020F0502020204030204" pitchFamily="34" charset="0"/>
              </a:rPr>
              <a:t>Need</a:t>
            </a:r>
            <a:r>
              <a:rPr lang="en-US" sz="1800" dirty="0">
                <a:effectLst/>
                <a:latin typeface="Calibri" panose="020F0502020204030204" pitchFamily="34" charset="0"/>
              </a:rPr>
              <a:t>: The relative need for the nonprofit organization compared to the other Sub-applicants; and</a:t>
            </a:r>
          </a:p>
          <a:p>
            <a:pPr marR="0">
              <a:lnSpc>
                <a:spcPct val="120000"/>
              </a:lnSpc>
              <a:spcBef>
                <a:spcPts val="0"/>
              </a:spcBef>
              <a:spcAft>
                <a:spcPts val="300"/>
              </a:spcAft>
              <a:buFont typeface="Arial" panose="020B0604020202020204" pitchFamily="34" charset="0"/>
              <a:buChar char="•"/>
            </a:pPr>
            <a:r>
              <a:rPr lang="en-US" sz="1800" b="1" i="1" dirty="0">
                <a:effectLst/>
                <a:latin typeface="Calibri" panose="020F0502020204030204" pitchFamily="34" charset="0"/>
              </a:rPr>
              <a:t>Impact</a:t>
            </a:r>
            <a:r>
              <a:rPr lang="en-US" sz="1800" dirty="0">
                <a:effectLst/>
                <a:latin typeface="Calibri" panose="020F0502020204030204" pitchFamily="34" charset="0"/>
              </a:rPr>
              <a:t>: The feasibility of the proposed project and how effectively the proposed project addresses the identified need.</a:t>
            </a:r>
          </a:p>
          <a:p>
            <a:pPr marR="0">
              <a:lnSpc>
                <a:spcPct val="120000"/>
              </a:lnSpc>
              <a:spcBef>
                <a:spcPts val="0"/>
              </a:spcBef>
              <a:spcAft>
                <a:spcPts val="600"/>
              </a:spcAft>
            </a:pPr>
            <a:r>
              <a:rPr lang="en-US" sz="1800" dirty="0">
                <a:effectLst/>
                <a:latin typeface="Calibri" panose="020F0502020204030204" pitchFamily="34" charset="0"/>
              </a:rPr>
              <a:t>The SAA reviewers will score each question in the IJ according to the scoring matrix in Appendix A (Grants Management Handbook)</a:t>
            </a:r>
            <a:endParaRPr lang="en-US" sz="1800" b="1" u="sng" dirty="0">
              <a:effectLst/>
              <a:latin typeface="Calibri" panose="020F0502020204030204" pitchFamily="34" charset="0"/>
            </a:endParaRPr>
          </a:p>
          <a:p>
            <a:pPr marL="0" marR="0" indent="0">
              <a:lnSpc>
                <a:spcPct val="120000"/>
              </a:lnSpc>
              <a:spcBef>
                <a:spcPts val="0"/>
              </a:spcBef>
              <a:spcAft>
                <a:spcPts val="600"/>
              </a:spcAft>
              <a:buNone/>
            </a:pPr>
            <a:r>
              <a:rPr lang="en-US" sz="1800" b="1" u="sng" dirty="0">
                <a:effectLst/>
                <a:latin typeface="Calibri" panose="020F0502020204030204" pitchFamily="34" charset="0"/>
              </a:rPr>
              <a:t>Final Score Multipliers</a:t>
            </a:r>
            <a:endParaRPr lang="en-US" sz="1800" dirty="0">
              <a:effectLst/>
              <a:latin typeface="Calibri" panose="020F0502020204030204" pitchFamily="34" charset="0"/>
            </a:endParaRPr>
          </a:p>
          <a:p>
            <a:pPr marL="0" marR="0" indent="0">
              <a:lnSpc>
                <a:spcPct val="120000"/>
              </a:lnSpc>
              <a:spcBef>
                <a:spcPts val="0"/>
              </a:spcBef>
              <a:spcAft>
                <a:spcPts val="300"/>
              </a:spcAft>
              <a:buNone/>
            </a:pPr>
            <a:r>
              <a:rPr lang="en-US" sz="1800" dirty="0">
                <a:effectLst/>
                <a:latin typeface="Calibri" panose="020F0502020204030204" pitchFamily="34" charset="0"/>
              </a:rPr>
              <a:t>To calculate an application’s final score, the sub-applicant's SAA score will be multiplied:</a:t>
            </a:r>
          </a:p>
          <a:p>
            <a:pPr marR="0">
              <a:lnSpc>
                <a:spcPct val="12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By a factor of </a:t>
            </a:r>
            <a:r>
              <a:rPr lang="en-US" sz="1800" b="1" dirty="0">
                <a:effectLst/>
                <a:latin typeface="Calibri" panose="020F0502020204030204" pitchFamily="34" charset="0"/>
              </a:rPr>
              <a:t>three</a:t>
            </a:r>
            <a:r>
              <a:rPr lang="en-US" sz="1800" dirty="0">
                <a:effectLst/>
                <a:latin typeface="Calibri" panose="020F0502020204030204" pitchFamily="34" charset="0"/>
              </a:rPr>
              <a:t> for nonprofit groups that are at a high risk of terrorist or other extremist attacks due to their ideology, beliefs, or mission;</a:t>
            </a:r>
          </a:p>
          <a:p>
            <a:pPr marL="0" marR="0">
              <a:lnSpc>
                <a:spcPct val="12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By a factor of </a:t>
            </a:r>
            <a:r>
              <a:rPr lang="en-US" sz="1800" b="1" dirty="0">
                <a:effectLst/>
                <a:latin typeface="Calibri" panose="020F0502020204030204" pitchFamily="34" charset="0"/>
              </a:rPr>
              <a:t>two</a:t>
            </a:r>
            <a:r>
              <a:rPr lang="en-US" sz="1800" dirty="0">
                <a:effectLst/>
                <a:latin typeface="Calibri" panose="020F0502020204030204" pitchFamily="34" charset="0"/>
              </a:rPr>
              <a:t> for medical and educational institutions; and</a:t>
            </a:r>
          </a:p>
          <a:p>
            <a:pPr marL="0" marR="0">
              <a:lnSpc>
                <a:spcPct val="120000"/>
              </a:lnSpc>
              <a:spcBef>
                <a:spcPts val="0"/>
              </a:spcBef>
              <a:spcAft>
                <a:spcPts val="300"/>
              </a:spcAft>
              <a:buFont typeface="Arial" panose="020B0604020202020204" pitchFamily="34" charset="0"/>
              <a:buChar char="•"/>
            </a:pPr>
            <a:r>
              <a:rPr lang="en-US" sz="1800" dirty="0">
                <a:effectLst/>
                <a:latin typeface="Calibri" panose="020F0502020204030204" pitchFamily="34" charset="0"/>
              </a:rPr>
              <a:t>By a factor of </a:t>
            </a:r>
            <a:r>
              <a:rPr lang="en-US" sz="1800" b="1" dirty="0">
                <a:effectLst/>
                <a:latin typeface="Calibri" panose="020F0502020204030204" pitchFamily="34" charset="0"/>
              </a:rPr>
              <a:t>one</a:t>
            </a:r>
            <a:r>
              <a:rPr lang="en-US" sz="1800" dirty="0">
                <a:effectLst/>
                <a:latin typeface="Calibri" panose="020F0502020204030204" pitchFamily="34" charset="0"/>
              </a:rPr>
              <a:t> for all other nonprofit organizations.</a:t>
            </a:r>
          </a:p>
          <a:p>
            <a:endParaRPr lang="en-US" dirty="0"/>
          </a:p>
        </p:txBody>
      </p:sp>
      <p:sp>
        <p:nvSpPr>
          <p:cNvPr id="4" name="Footer Placeholder 3">
            <a:extLst>
              <a:ext uri="{FF2B5EF4-FFF2-40B4-BE49-F238E27FC236}">
                <a16:creationId xmlns:a16="http://schemas.microsoft.com/office/drawing/2014/main" id="{C99D44A0-77E3-010C-5DDB-DAE5D7DDA9C4}"/>
              </a:ext>
            </a:extLst>
          </p:cNvPr>
          <p:cNvSpPr>
            <a:spLocks noGrp="1"/>
          </p:cNvSpPr>
          <p:nvPr>
            <p:ph type="ftr" sz="quarter" idx="11"/>
          </p:nvPr>
        </p:nvSpPr>
        <p:spPr/>
        <p:txBody>
          <a:bodyPr/>
          <a:lstStyle/>
          <a:p>
            <a:r>
              <a:rPr lang="en-US" dirty="0"/>
              <a:t>Rhode Island Emergency Management Agency</a:t>
            </a:r>
          </a:p>
        </p:txBody>
      </p:sp>
      <p:sp>
        <p:nvSpPr>
          <p:cNvPr id="5" name="Slide Number Placeholder 4">
            <a:extLst>
              <a:ext uri="{FF2B5EF4-FFF2-40B4-BE49-F238E27FC236}">
                <a16:creationId xmlns:a16="http://schemas.microsoft.com/office/drawing/2014/main" id="{26C5110D-420D-F551-E6FD-1453478CF2A4}"/>
              </a:ext>
            </a:extLst>
          </p:cNvPr>
          <p:cNvSpPr>
            <a:spLocks noGrp="1"/>
          </p:cNvSpPr>
          <p:nvPr>
            <p:ph type="sldNum" sz="quarter" idx="12"/>
          </p:nvPr>
        </p:nvSpPr>
        <p:spPr/>
        <p:txBody>
          <a:bodyPr/>
          <a:lstStyle/>
          <a:p>
            <a:fld id="{596AF2E0-91DA-4931-862E-4AFFCAA2E86C}" type="slidenum">
              <a:rPr lang="en-US" smtClean="0"/>
              <a:pPr/>
              <a:t>17</a:t>
            </a:fld>
            <a:endParaRPr lang="en-US" dirty="0"/>
          </a:p>
        </p:txBody>
      </p:sp>
    </p:spTree>
    <p:extLst>
      <p:ext uri="{BB962C8B-B14F-4D97-AF65-F5344CB8AC3E}">
        <p14:creationId xmlns:p14="http://schemas.microsoft.com/office/powerpoint/2010/main" val="178469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FF53-D592-B764-3E47-127CA1777DD0}"/>
              </a:ext>
            </a:extLst>
          </p:cNvPr>
          <p:cNvSpPr>
            <a:spLocks noGrp="1"/>
          </p:cNvSpPr>
          <p:nvPr>
            <p:ph type="title"/>
          </p:nvPr>
        </p:nvSpPr>
        <p:spPr/>
        <p:txBody>
          <a:bodyPr>
            <a:normAutofit/>
          </a:bodyPr>
          <a:lstStyle/>
          <a:p>
            <a:r>
              <a:rPr lang="en-US" sz="3200" dirty="0"/>
              <a:t>2024 Nonprofit Security Grant Program</a:t>
            </a:r>
          </a:p>
        </p:txBody>
      </p:sp>
      <p:sp>
        <p:nvSpPr>
          <p:cNvPr id="3" name="Content Placeholder 2">
            <a:extLst>
              <a:ext uri="{FF2B5EF4-FFF2-40B4-BE49-F238E27FC236}">
                <a16:creationId xmlns:a16="http://schemas.microsoft.com/office/drawing/2014/main" id="{04FD37AE-7657-41A2-C7E6-8A76AB6DF86A}"/>
              </a:ext>
            </a:extLst>
          </p:cNvPr>
          <p:cNvSpPr>
            <a:spLocks noGrp="1"/>
          </p:cNvSpPr>
          <p:nvPr>
            <p:ph idx="1"/>
          </p:nvPr>
        </p:nvSpPr>
        <p:spPr>
          <a:xfrm>
            <a:off x="457200" y="1219200"/>
            <a:ext cx="8229600" cy="5175856"/>
          </a:xfrm>
        </p:spPr>
        <p:txBody>
          <a:bodyPr>
            <a:normAutofit/>
          </a:bodyPr>
          <a:lstStyle/>
          <a:p>
            <a:pPr marL="0" indent="0">
              <a:spcBef>
                <a:spcPts val="0"/>
              </a:spcBef>
              <a:spcAft>
                <a:spcPts val="600"/>
              </a:spcAft>
              <a:buNone/>
            </a:pPr>
            <a:r>
              <a:rPr lang="en-US" sz="2000" b="1" dirty="0"/>
              <a:t>IJ Application Tip:  </a:t>
            </a:r>
          </a:p>
          <a:p>
            <a:pPr marL="0" indent="0">
              <a:spcBef>
                <a:spcPts val="0"/>
              </a:spcBef>
              <a:spcAft>
                <a:spcPts val="1200"/>
              </a:spcAft>
              <a:buNone/>
            </a:pPr>
            <a:r>
              <a:rPr lang="en-US" sz="1800" dirty="0"/>
              <a:t>In preparation to describe how nonprofit organizations intend to use NSGP grant funding, nonprofit organizations should think broadly and holistically in their approach to security measures designed to protect buildings and safeguard people.  Some physical security control examples include locks, gates, guards (e.g., contract security).  </a:t>
            </a:r>
          </a:p>
          <a:p>
            <a:pPr marL="0" indent="0">
              <a:spcBef>
                <a:spcPts val="0"/>
              </a:spcBef>
              <a:spcAft>
                <a:spcPts val="1200"/>
              </a:spcAft>
              <a:buNone/>
            </a:pPr>
            <a:r>
              <a:rPr lang="en-US" sz="1800" dirty="0"/>
              <a:t>Although these may be effective measures, there are many additional layers to physical security that can help protect the organization, including creating comprehensive physical security plans, conducting training and exercises (e.g., active shooter, evacuation), identifying countermeasures against intrusion (e.g., access controls), preventing physical security breaches (e.g., security enhanced doors/windows), and monitoring for physical security threats (e.g., cameras, surveillance).  </a:t>
            </a:r>
          </a:p>
          <a:p>
            <a:pPr marL="0" indent="0">
              <a:spcBef>
                <a:spcPts val="0"/>
              </a:spcBef>
              <a:spcAft>
                <a:spcPts val="600"/>
              </a:spcAft>
              <a:buNone/>
            </a:pPr>
            <a:r>
              <a:rPr lang="en-US" sz="1800" dirty="0"/>
              <a:t>Descriptions of allowable costs and activities can be located in the Notice of Funding (NOFO) and the Preparedness Grants Manual (PGM).</a:t>
            </a:r>
          </a:p>
        </p:txBody>
      </p:sp>
      <p:sp>
        <p:nvSpPr>
          <p:cNvPr id="4" name="Footer Placeholder 3">
            <a:extLst>
              <a:ext uri="{FF2B5EF4-FFF2-40B4-BE49-F238E27FC236}">
                <a16:creationId xmlns:a16="http://schemas.microsoft.com/office/drawing/2014/main" id="{B5BF9181-CBF9-1126-A5F1-32AD0A8DE4ED}"/>
              </a:ext>
            </a:extLst>
          </p:cNvPr>
          <p:cNvSpPr>
            <a:spLocks noGrp="1"/>
          </p:cNvSpPr>
          <p:nvPr>
            <p:ph type="ftr" sz="quarter" idx="11"/>
          </p:nvPr>
        </p:nvSpPr>
        <p:spPr/>
        <p:txBody>
          <a:bodyPr/>
          <a:lstStyle/>
          <a:p>
            <a:r>
              <a:rPr lang="en-US" dirty="0"/>
              <a:t>Rhode Island Emergency Management Agency</a:t>
            </a:r>
          </a:p>
        </p:txBody>
      </p:sp>
      <p:sp>
        <p:nvSpPr>
          <p:cNvPr id="5" name="Slide Number Placeholder 4">
            <a:extLst>
              <a:ext uri="{FF2B5EF4-FFF2-40B4-BE49-F238E27FC236}">
                <a16:creationId xmlns:a16="http://schemas.microsoft.com/office/drawing/2014/main" id="{3993D90B-299D-9F7D-2AAE-030BBD300EDB}"/>
              </a:ext>
            </a:extLst>
          </p:cNvPr>
          <p:cNvSpPr>
            <a:spLocks noGrp="1"/>
          </p:cNvSpPr>
          <p:nvPr>
            <p:ph type="sldNum" sz="quarter" idx="12"/>
          </p:nvPr>
        </p:nvSpPr>
        <p:spPr/>
        <p:txBody>
          <a:bodyPr/>
          <a:lstStyle/>
          <a:p>
            <a:fld id="{596AF2E0-91DA-4931-862E-4AFFCAA2E86C}" type="slidenum">
              <a:rPr lang="en-US" smtClean="0"/>
              <a:pPr/>
              <a:t>18</a:t>
            </a:fld>
            <a:endParaRPr lang="en-US" dirty="0"/>
          </a:p>
        </p:txBody>
      </p:sp>
    </p:spTree>
    <p:extLst>
      <p:ext uri="{BB962C8B-B14F-4D97-AF65-F5344CB8AC3E}">
        <p14:creationId xmlns:p14="http://schemas.microsoft.com/office/powerpoint/2010/main" val="127672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DA66-104A-47D3-ABA4-F6776B6F42C9}"/>
              </a:ext>
            </a:extLst>
          </p:cNvPr>
          <p:cNvSpPr>
            <a:spLocks noGrp="1"/>
          </p:cNvSpPr>
          <p:nvPr>
            <p:ph type="title"/>
          </p:nvPr>
        </p:nvSpPr>
        <p:spPr/>
        <p:txBody>
          <a:bodyPr>
            <a:normAutofit/>
          </a:bodyPr>
          <a:lstStyle/>
          <a:p>
            <a:r>
              <a:rPr lang="en-US" sz="3600" dirty="0"/>
              <a:t>2024 Nonprofit Security Grant Program</a:t>
            </a:r>
          </a:p>
        </p:txBody>
      </p:sp>
      <p:sp>
        <p:nvSpPr>
          <p:cNvPr id="3" name="Content Placeholder 2">
            <a:extLst>
              <a:ext uri="{FF2B5EF4-FFF2-40B4-BE49-F238E27FC236}">
                <a16:creationId xmlns:a16="http://schemas.microsoft.com/office/drawing/2014/main" id="{C85A98A1-E2F0-451D-8AAE-420CFAD29F82}"/>
              </a:ext>
            </a:extLst>
          </p:cNvPr>
          <p:cNvSpPr>
            <a:spLocks noGrp="1"/>
          </p:cNvSpPr>
          <p:nvPr>
            <p:ph idx="1"/>
          </p:nvPr>
        </p:nvSpPr>
        <p:spPr>
          <a:xfrm>
            <a:off x="457200" y="1158846"/>
            <a:ext cx="8229600" cy="5013354"/>
          </a:xfrm>
        </p:spPr>
        <p:txBody>
          <a:bodyPr/>
          <a:lstStyle/>
          <a:p>
            <a:pPr marL="0" marR="0" lvl="0" indent="0" algn="ctr">
              <a:spcBef>
                <a:spcPts val="600"/>
              </a:spcBef>
              <a:spcAft>
                <a:spcPts val="0"/>
              </a:spcAft>
              <a:buNone/>
            </a:pPr>
            <a:r>
              <a:rPr lang="en-US" sz="2400" b="1" dirty="0">
                <a:effectLst/>
                <a:ea typeface="Times New Roman" panose="02020603050405020304" pitchFamily="18" charset="0"/>
              </a:rPr>
              <a:t>FEMA NSGP Application - Troubleshooting </a:t>
            </a:r>
          </a:p>
          <a:p>
            <a:pPr marL="0" marR="0" lvl="0" indent="0">
              <a:spcBef>
                <a:spcPts val="0"/>
              </a:spcBef>
              <a:spcAft>
                <a:spcPts val="0"/>
              </a:spcAft>
              <a:buNone/>
            </a:pPr>
            <a:endParaRPr lang="en-US" sz="20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According to </a:t>
            </a:r>
            <a:r>
              <a:rPr lang="en-US" sz="2000" dirty="0">
                <a:effectLst/>
                <a:latin typeface="Calibri" panose="020F0502020204030204" pitchFamily="34" charset="0"/>
                <a:ea typeface="Times New Roman" panose="02020603050405020304" pitchFamily="18" charset="0"/>
                <a:hlinkClick r:id="rId2"/>
              </a:rPr>
              <a:t>www.</a:t>
            </a:r>
            <a:r>
              <a:rPr lang="en-US" sz="2000" u="sng" dirty="0">
                <a:effectLst/>
                <a:latin typeface="Calibri" panose="020F0502020204030204" pitchFamily="34" charset="0"/>
                <a:ea typeface="Times New Roman" panose="02020603050405020304" pitchFamily="18" charset="0"/>
                <a:hlinkClick r:id="rId2"/>
              </a:rPr>
              <a:t>Grants.gov</a:t>
            </a:r>
            <a:r>
              <a:rPr lang="en-US" sz="20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[grants.gov]</a:t>
            </a:r>
            <a:r>
              <a:rPr lang="en-US" sz="2000" dirty="0">
                <a:effectLst/>
                <a:latin typeface="Calibri" panose="020F0502020204030204" pitchFamily="34" charset="0"/>
                <a:ea typeface="Times New Roman" panose="02020603050405020304" pitchFamily="18" charset="0"/>
              </a:rPr>
              <a:t>, you must have the latest version of Adobe Reader and your version of Reader needs to be the same across multiple devices (</a:t>
            </a:r>
            <a:r>
              <a:rPr lang="en-US" sz="2000" i="1" dirty="0">
                <a:effectLst/>
                <a:latin typeface="Calibri" panose="020F0502020204030204" pitchFamily="34" charset="0"/>
                <a:ea typeface="Times New Roman" panose="02020603050405020304" pitchFamily="18" charset="0"/>
              </a:rPr>
              <a:t>if using multiple devices</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Additionally, you will need to use the “save as” function to fill out the IJ (application) template when downloading from the RIEMA website. The document must be saved first, and then you can open and fill out the template and then upload into </a:t>
            </a:r>
            <a:r>
              <a:rPr lang="en-US" sz="2000" dirty="0" err="1">
                <a:effectLst/>
                <a:latin typeface="Calibri" panose="020F0502020204030204" pitchFamily="34" charset="0"/>
                <a:ea typeface="Times New Roman" panose="02020603050405020304" pitchFamily="18" charset="0"/>
              </a:rPr>
              <a:t>eCivis</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Chrome</a:t>
            </a:r>
            <a:r>
              <a:rPr lang="en-US" sz="2000" dirty="0">
                <a:effectLst/>
                <a:latin typeface="Calibri" panose="020F0502020204030204" pitchFamily="34" charset="0"/>
                <a:ea typeface="Times New Roman" panose="02020603050405020304" pitchFamily="18" charset="0"/>
              </a:rPr>
              <a:t> has been reported as problematic with regards to use. Nonprofits have reported having more success with </a:t>
            </a:r>
            <a:r>
              <a:rPr lang="en-US" sz="2000" b="1" dirty="0">
                <a:effectLst/>
                <a:latin typeface="Calibri" panose="020F0502020204030204" pitchFamily="34" charset="0"/>
                <a:ea typeface="Times New Roman" panose="02020603050405020304" pitchFamily="18" charset="0"/>
              </a:rPr>
              <a:t>Firefox</a:t>
            </a:r>
            <a:r>
              <a:rPr lang="en-US" sz="2000" dirty="0">
                <a:effectLst/>
                <a:latin typeface="Calibri" panose="020F0502020204030204" pitchFamily="34" charset="0"/>
                <a:ea typeface="Times New Roman" panose="02020603050405020304" pitchFamily="18" charset="0"/>
              </a:rPr>
              <a:t> and </a:t>
            </a:r>
            <a:r>
              <a:rPr lang="en-US" sz="2000" b="1" dirty="0">
                <a:effectLst/>
                <a:latin typeface="Calibri" panose="020F0502020204030204" pitchFamily="34" charset="0"/>
                <a:ea typeface="Times New Roman" panose="02020603050405020304" pitchFamily="18" charset="0"/>
              </a:rPr>
              <a:t>Microsoft Edge</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endParaRPr lang="en-US" dirty="0"/>
          </a:p>
        </p:txBody>
      </p:sp>
      <p:sp>
        <p:nvSpPr>
          <p:cNvPr id="7" name="Footer Placeholder 6">
            <a:extLst>
              <a:ext uri="{FF2B5EF4-FFF2-40B4-BE49-F238E27FC236}">
                <a16:creationId xmlns:a16="http://schemas.microsoft.com/office/drawing/2014/main" id="{959AC273-03BE-47B8-B736-4C6EA2B42586}"/>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00592918-F563-45AC-A4B0-9D350F8EB703}"/>
              </a:ext>
            </a:extLst>
          </p:cNvPr>
          <p:cNvSpPr>
            <a:spLocks noGrp="1"/>
          </p:cNvSpPr>
          <p:nvPr>
            <p:ph type="sldNum" sz="quarter" idx="12"/>
          </p:nvPr>
        </p:nvSpPr>
        <p:spPr/>
        <p:txBody>
          <a:bodyPr/>
          <a:lstStyle/>
          <a:p>
            <a:fld id="{596AF2E0-91DA-4931-862E-4AFFCAA2E86C}" type="slidenum">
              <a:rPr lang="en-US" smtClean="0"/>
              <a:pPr/>
              <a:t>19</a:t>
            </a:fld>
            <a:endParaRPr lang="en-US" dirty="0"/>
          </a:p>
        </p:txBody>
      </p:sp>
    </p:spTree>
    <p:extLst>
      <p:ext uri="{BB962C8B-B14F-4D97-AF65-F5344CB8AC3E}">
        <p14:creationId xmlns:p14="http://schemas.microsoft.com/office/powerpoint/2010/main" val="33645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a:bodyPr>
          <a:lstStyle/>
          <a:p>
            <a:pPr marL="57150" indent="0">
              <a:buNone/>
            </a:pPr>
            <a:endParaRPr lang="en-US" sz="2400" b="1" dirty="0">
              <a:latin typeface="+mn-lt"/>
            </a:endParaRPr>
          </a:p>
          <a:p>
            <a:pPr marL="57150" indent="0">
              <a:buNone/>
            </a:pPr>
            <a:r>
              <a:rPr lang="en-US" sz="2400" b="1" dirty="0">
                <a:latin typeface="+mn-lt"/>
              </a:rPr>
              <a:t>Rhode Island Emergency Management Agency </a:t>
            </a:r>
          </a:p>
          <a:p>
            <a:pPr marL="57150" indent="0">
              <a:buNone/>
            </a:pPr>
            <a:r>
              <a:rPr lang="en-US" sz="2400" b="1" dirty="0">
                <a:latin typeface="+mn-lt"/>
              </a:rPr>
              <a:t>645 New London Avenue</a:t>
            </a:r>
          </a:p>
          <a:p>
            <a:pPr marL="57150" indent="0">
              <a:buNone/>
            </a:pPr>
            <a:r>
              <a:rPr lang="en-US" sz="2400" b="1" dirty="0">
                <a:latin typeface="+mn-lt"/>
              </a:rPr>
              <a:t>Cranston, RI 02920</a:t>
            </a:r>
          </a:p>
          <a:p>
            <a:pPr marL="57150" indent="0">
              <a:buNone/>
            </a:pPr>
            <a:r>
              <a:rPr lang="en-US" sz="2400" b="1" dirty="0">
                <a:latin typeface="+mn-lt"/>
              </a:rPr>
              <a:t>24-hour Phone: (401) 946-9996 </a:t>
            </a:r>
          </a:p>
          <a:p>
            <a:pPr marL="57150" indent="0">
              <a:spcAft>
                <a:spcPts val="1800"/>
              </a:spcAft>
              <a:buNone/>
            </a:pPr>
            <a:r>
              <a:rPr lang="en-US" sz="2400" b="1" dirty="0">
                <a:latin typeface="+mn-lt"/>
              </a:rPr>
              <a:t>Fax: (401) 944-1891 </a:t>
            </a:r>
          </a:p>
          <a:p>
            <a:pPr>
              <a:buNone/>
            </a:pPr>
            <a:r>
              <a:rPr lang="en-US" sz="2200" dirty="0"/>
              <a:t> </a:t>
            </a:r>
            <a:r>
              <a:rPr lang="en-US" sz="2200" b="1" dirty="0">
                <a:latin typeface="+mn-lt"/>
              </a:rPr>
              <a:t>More information may be located at: </a:t>
            </a:r>
            <a:r>
              <a:rPr lang="en-US" sz="2200" b="1" dirty="0">
                <a:latin typeface="+mn-lt"/>
                <a:hlinkClick r:id="rId3"/>
              </a:rPr>
              <a:t>http://www.riema.ri.gov</a:t>
            </a:r>
            <a:endParaRPr lang="en-US" sz="2200" b="1" dirty="0">
              <a:latin typeface="+mn-lt"/>
            </a:endParaRPr>
          </a:p>
          <a:p>
            <a:pPr marL="120650" indent="-60325">
              <a:spcAft>
                <a:spcPts val="1800"/>
              </a:spcAft>
              <a:buNone/>
            </a:pPr>
            <a:r>
              <a:rPr lang="en-US" sz="2200" b="1" dirty="0">
                <a:latin typeface="+mn-lt"/>
              </a:rPr>
              <a:t>Questions may be directed to: </a:t>
            </a:r>
            <a:r>
              <a:rPr lang="en-US" sz="2200" b="1" dirty="0">
                <a:latin typeface="+mn-lt"/>
                <a:hlinkClick r:id="rId4"/>
              </a:rPr>
              <a:t>ema.grants@ema.ri.gov</a:t>
            </a:r>
            <a:r>
              <a:rPr lang="en-US" sz="2200" b="1" dirty="0">
                <a:latin typeface="+mn-lt"/>
              </a:rPr>
              <a:t> </a:t>
            </a:r>
          </a:p>
          <a:p>
            <a:pPr marL="120650" indent="-60325">
              <a:buNone/>
            </a:pPr>
            <a:r>
              <a:rPr lang="en-US" sz="2200" b="1" u="sng" dirty="0">
                <a:latin typeface="+mn-lt"/>
              </a:rPr>
              <a:t>Points of Contact</a:t>
            </a:r>
            <a:r>
              <a:rPr lang="en-US" sz="2200" b="1" dirty="0">
                <a:latin typeface="+mn-lt"/>
              </a:rPr>
              <a:t>:</a:t>
            </a:r>
          </a:p>
          <a:p>
            <a:pPr marL="120650" indent="-60325">
              <a:buNone/>
            </a:pPr>
            <a:r>
              <a:rPr lang="en-US" sz="2000" b="1" dirty="0"/>
              <a:t>Rinky Roy-Philip</a:t>
            </a:r>
            <a:r>
              <a:rPr lang="en-US" sz="2000" b="1" dirty="0">
                <a:latin typeface="+mn-lt"/>
              </a:rPr>
              <a:t>: </a:t>
            </a:r>
            <a:r>
              <a:rPr lang="en-US" sz="2000" b="1" dirty="0">
                <a:hlinkClick r:id="rId5"/>
              </a:rPr>
              <a:t>rinky.royphilip.ctr@ema.ri.gov</a:t>
            </a:r>
            <a:r>
              <a:rPr lang="en-US" sz="2000" b="1" dirty="0"/>
              <a:t>; </a:t>
            </a:r>
            <a:r>
              <a:rPr lang="en-US" sz="2000" b="1" dirty="0">
                <a:latin typeface="+mn-lt"/>
              </a:rPr>
              <a:t>401-462-7535</a:t>
            </a:r>
          </a:p>
          <a:p>
            <a:pPr marL="120650" indent="-60325">
              <a:buNone/>
            </a:pPr>
            <a:r>
              <a:rPr lang="en-US" sz="2000" b="1" dirty="0">
                <a:latin typeface="+mn-lt"/>
              </a:rPr>
              <a:t>Denise Manni: </a:t>
            </a:r>
            <a:r>
              <a:rPr lang="en-US" sz="2000" b="1" dirty="0">
                <a:latin typeface="+mn-lt"/>
                <a:hlinkClick r:id="rId6"/>
              </a:rPr>
              <a:t>denise.manni@ema.ri.gov</a:t>
            </a:r>
            <a:r>
              <a:rPr lang="en-US" sz="2000" b="1" dirty="0">
                <a:latin typeface="+mn-lt"/>
              </a:rPr>
              <a:t>; 401-462-7028</a:t>
            </a:r>
          </a:p>
          <a:p>
            <a:pPr marL="120650" indent="-60325">
              <a:buNone/>
            </a:pPr>
            <a:endParaRPr lang="en-US" sz="2200" dirty="0"/>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646331"/>
          </a:xfrm>
          <a:prstGeom prst="rect">
            <a:avLst/>
          </a:prstGeom>
        </p:spPr>
        <p:txBody>
          <a:bodyPr wrap="square">
            <a:spAutoFit/>
          </a:bodyPr>
          <a:lstStyle/>
          <a:p>
            <a:pPr algn="ctr"/>
            <a:r>
              <a:rPr lang="en-US" sz="3600" dirty="0"/>
              <a:t>2024 Nonprofit Security Grant Program</a:t>
            </a:r>
            <a:endParaRPr lang="en-US" sz="3600" dirty="0">
              <a:latin typeface="Cambria" panose="02040503050406030204" pitchFamily="18" charset="0"/>
            </a:endParaRPr>
          </a:p>
        </p:txBody>
      </p:sp>
      <p:sp>
        <p:nvSpPr>
          <p:cNvPr id="8" name="Footer Placeholder 7">
            <a:extLst>
              <a:ext uri="{FF2B5EF4-FFF2-40B4-BE49-F238E27FC236}">
                <a16:creationId xmlns:a16="http://schemas.microsoft.com/office/drawing/2014/main" id="{D9E3B76A-EB8B-43C6-8B35-120DF5B05A4C}"/>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AEEC4773-4234-44E0-863F-007DD914CE03}"/>
              </a:ext>
            </a:extLst>
          </p:cNvPr>
          <p:cNvSpPr>
            <a:spLocks noGrp="1"/>
          </p:cNvSpPr>
          <p:nvPr>
            <p:ph type="sldNum" sz="quarter" idx="12"/>
          </p:nvPr>
        </p:nvSpPr>
        <p:spPr/>
        <p:txBody>
          <a:bodyPr/>
          <a:lstStyle/>
          <a:p>
            <a:fld id="{596AF2E0-91DA-4931-862E-4AFFCAA2E86C}" type="slidenum">
              <a:rPr lang="en-US" smtClean="0"/>
              <a:pPr/>
              <a:t>2</a:t>
            </a:fld>
            <a:endParaRPr lang="en-US" dirty="0"/>
          </a:p>
        </p:txBody>
      </p:sp>
    </p:spTree>
    <p:extLst>
      <p:ext uri="{BB962C8B-B14F-4D97-AF65-F5344CB8AC3E}">
        <p14:creationId xmlns:p14="http://schemas.microsoft.com/office/powerpoint/2010/main" val="347350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E998C9-DC32-4628-A336-8965AE6EDE31}"/>
              </a:ext>
            </a:extLst>
          </p:cNvPr>
          <p:cNvPicPr>
            <a:picLocks noChangeAspect="1"/>
          </p:cNvPicPr>
          <p:nvPr/>
        </p:nvPicPr>
        <p:blipFill>
          <a:blip r:embed="rId2"/>
          <a:stretch>
            <a:fillRect/>
          </a:stretch>
        </p:blipFill>
        <p:spPr>
          <a:xfrm>
            <a:off x="457200" y="342320"/>
            <a:ext cx="8001000" cy="5710358"/>
          </a:xfrm>
          <a:prstGeom prst="rect">
            <a:avLst/>
          </a:prstGeom>
        </p:spPr>
      </p:pic>
      <p:sp>
        <p:nvSpPr>
          <p:cNvPr id="6" name="Footer Placeholder 5">
            <a:extLst>
              <a:ext uri="{FF2B5EF4-FFF2-40B4-BE49-F238E27FC236}">
                <a16:creationId xmlns:a16="http://schemas.microsoft.com/office/drawing/2014/main" id="{EC945B98-2275-4BA8-B5D0-F8C1B1CBD40C}"/>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453D840D-6617-4158-817E-2548C32B0C7C}"/>
              </a:ext>
            </a:extLst>
          </p:cNvPr>
          <p:cNvSpPr>
            <a:spLocks noGrp="1"/>
          </p:cNvSpPr>
          <p:nvPr>
            <p:ph type="sldNum" sz="quarter" idx="12"/>
          </p:nvPr>
        </p:nvSpPr>
        <p:spPr/>
        <p:txBody>
          <a:bodyPr/>
          <a:lstStyle/>
          <a:p>
            <a:fld id="{596AF2E0-91DA-4931-862E-4AFFCAA2E86C}" type="slidenum">
              <a:rPr lang="en-US" smtClean="0"/>
              <a:pPr/>
              <a:t>20</a:t>
            </a:fld>
            <a:endParaRPr lang="en-US" dirty="0"/>
          </a:p>
        </p:txBody>
      </p:sp>
      <p:sp>
        <p:nvSpPr>
          <p:cNvPr id="2" name="Rectangle 1">
            <a:extLst>
              <a:ext uri="{FF2B5EF4-FFF2-40B4-BE49-F238E27FC236}">
                <a16:creationId xmlns:a16="http://schemas.microsoft.com/office/drawing/2014/main" id="{40BEC5A2-6564-4341-ADA3-478A64A8850A}"/>
              </a:ext>
            </a:extLst>
          </p:cNvPr>
          <p:cNvSpPr/>
          <p:nvPr/>
        </p:nvSpPr>
        <p:spPr>
          <a:xfrm>
            <a:off x="7086600" y="348122"/>
            <a:ext cx="1066800" cy="56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61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29252D-0716-418C-B229-44DCA7C6CA21}"/>
              </a:ext>
            </a:extLst>
          </p:cNvPr>
          <p:cNvPicPr>
            <a:picLocks noChangeAspect="1"/>
          </p:cNvPicPr>
          <p:nvPr/>
        </p:nvPicPr>
        <p:blipFill>
          <a:blip r:embed="rId3"/>
          <a:stretch>
            <a:fillRect/>
          </a:stretch>
        </p:blipFill>
        <p:spPr>
          <a:xfrm>
            <a:off x="42230" y="762001"/>
            <a:ext cx="9059539" cy="4191212"/>
          </a:xfrm>
          <a:prstGeom prst="rect">
            <a:avLst/>
          </a:prstGeom>
        </p:spPr>
      </p:pic>
      <p:sp>
        <p:nvSpPr>
          <p:cNvPr id="6" name="Footer Placeholder 5">
            <a:extLst>
              <a:ext uri="{FF2B5EF4-FFF2-40B4-BE49-F238E27FC236}">
                <a16:creationId xmlns:a16="http://schemas.microsoft.com/office/drawing/2014/main" id="{AFFA8EF1-2793-41C9-A3D6-032BA0035FF4}"/>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81CAA988-6802-492F-A6F4-9C3688D23BB5}"/>
              </a:ext>
            </a:extLst>
          </p:cNvPr>
          <p:cNvSpPr>
            <a:spLocks noGrp="1"/>
          </p:cNvSpPr>
          <p:nvPr>
            <p:ph type="sldNum" sz="quarter" idx="12"/>
          </p:nvPr>
        </p:nvSpPr>
        <p:spPr/>
        <p:txBody>
          <a:bodyPr/>
          <a:lstStyle/>
          <a:p>
            <a:fld id="{596AF2E0-91DA-4931-862E-4AFFCAA2E86C}" type="slidenum">
              <a:rPr lang="en-US" smtClean="0"/>
              <a:pPr/>
              <a:t>21</a:t>
            </a:fld>
            <a:endParaRPr lang="en-US" dirty="0"/>
          </a:p>
        </p:txBody>
      </p:sp>
      <p:sp>
        <p:nvSpPr>
          <p:cNvPr id="5" name="Rectangle 4">
            <a:extLst>
              <a:ext uri="{FF2B5EF4-FFF2-40B4-BE49-F238E27FC236}">
                <a16:creationId xmlns:a16="http://schemas.microsoft.com/office/drawing/2014/main" id="{435FF78E-5EA1-4002-976E-B5DCCE1566EA}"/>
              </a:ext>
            </a:extLst>
          </p:cNvPr>
          <p:cNvSpPr/>
          <p:nvPr/>
        </p:nvSpPr>
        <p:spPr>
          <a:xfrm>
            <a:off x="304800" y="1600200"/>
            <a:ext cx="2667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2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BB73A-BB0D-4809-98D4-334F91AEE6B5}"/>
              </a:ext>
            </a:extLst>
          </p:cNvPr>
          <p:cNvPicPr>
            <a:picLocks noChangeAspect="1"/>
          </p:cNvPicPr>
          <p:nvPr/>
        </p:nvPicPr>
        <p:blipFill>
          <a:blip r:embed="rId2"/>
          <a:stretch>
            <a:fillRect/>
          </a:stretch>
        </p:blipFill>
        <p:spPr>
          <a:xfrm>
            <a:off x="0" y="457200"/>
            <a:ext cx="9134475" cy="5591175"/>
          </a:xfrm>
          <a:prstGeom prst="rect">
            <a:avLst/>
          </a:prstGeom>
        </p:spPr>
      </p:pic>
      <p:sp>
        <p:nvSpPr>
          <p:cNvPr id="6" name="Footer Placeholder 5">
            <a:extLst>
              <a:ext uri="{FF2B5EF4-FFF2-40B4-BE49-F238E27FC236}">
                <a16:creationId xmlns:a16="http://schemas.microsoft.com/office/drawing/2014/main" id="{EB34895C-E68F-4BA6-A27D-8FFACC205FCA}"/>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56DD7706-9904-40F2-92A8-25E642878225}"/>
              </a:ext>
            </a:extLst>
          </p:cNvPr>
          <p:cNvSpPr>
            <a:spLocks noGrp="1"/>
          </p:cNvSpPr>
          <p:nvPr>
            <p:ph type="sldNum" sz="quarter" idx="12"/>
          </p:nvPr>
        </p:nvSpPr>
        <p:spPr/>
        <p:txBody>
          <a:bodyPr/>
          <a:lstStyle/>
          <a:p>
            <a:fld id="{596AF2E0-91DA-4931-862E-4AFFCAA2E86C}" type="slidenum">
              <a:rPr lang="en-US" smtClean="0"/>
              <a:pPr/>
              <a:t>22</a:t>
            </a:fld>
            <a:endParaRPr lang="en-US" dirty="0"/>
          </a:p>
        </p:txBody>
      </p:sp>
      <p:sp>
        <p:nvSpPr>
          <p:cNvPr id="5" name="Rectangle 4">
            <a:extLst>
              <a:ext uri="{FF2B5EF4-FFF2-40B4-BE49-F238E27FC236}">
                <a16:creationId xmlns:a16="http://schemas.microsoft.com/office/drawing/2014/main" id="{F7408D0F-FB64-4A2A-BFFE-5E687C41E29E}"/>
              </a:ext>
            </a:extLst>
          </p:cNvPr>
          <p:cNvSpPr/>
          <p:nvPr/>
        </p:nvSpPr>
        <p:spPr>
          <a:xfrm>
            <a:off x="5029200" y="1371600"/>
            <a:ext cx="1828800" cy="56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12217E-2A40-4DDB-870F-D2C544C6C610}"/>
              </a:ext>
            </a:extLst>
          </p:cNvPr>
          <p:cNvSpPr/>
          <p:nvPr/>
        </p:nvSpPr>
        <p:spPr>
          <a:xfrm>
            <a:off x="7086600" y="1371600"/>
            <a:ext cx="1752600" cy="56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F4C4E5-C061-4AE5-AC50-E8443D440F80}"/>
              </a:ext>
            </a:extLst>
          </p:cNvPr>
          <p:cNvSpPr/>
          <p:nvPr/>
        </p:nvSpPr>
        <p:spPr>
          <a:xfrm>
            <a:off x="381000" y="1371600"/>
            <a:ext cx="4267200" cy="56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35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8DF9061-5787-4385-A49F-4CD88388FA4A}"/>
              </a:ext>
            </a:extLst>
          </p:cNvPr>
          <p:cNvPicPr>
            <a:picLocks noChangeAspect="1"/>
          </p:cNvPicPr>
          <p:nvPr/>
        </p:nvPicPr>
        <p:blipFill rotWithShape="1">
          <a:blip r:embed="rId2">
            <a:extLst>
              <a:ext uri="{28A0092B-C50C-407E-A947-70E740481C1C}">
                <a14:useLocalDpi xmlns:a14="http://schemas.microsoft.com/office/drawing/2010/main" val="0"/>
              </a:ext>
            </a:extLst>
          </a:blip>
          <a:srcRect b="47778"/>
          <a:stretch/>
        </p:blipFill>
        <p:spPr>
          <a:xfrm>
            <a:off x="48708" y="318939"/>
            <a:ext cx="9046583" cy="5730875"/>
          </a:xfrm>
          <a:prstGeom prst="rect">
            <a:avLst/>
          </a:prstGeom>
        </p:spPr>
      </p:pic>
      <p:sp>
        <p:nvSpPr>
          <p:cNvPr id="6" name="Footer Placeholder 5">
            <a:extLst>
              <a:ext uri="{FF2B5EF4-FFF2-40B4-BE49-F238E27FC236}">
                <a16:creationId xmlns:a16="http://schemas.microsoft.com/office/drawing/2014/main" id="{299A6AC8-2392-498A-ABA9-C8778F569EB3}"/>
              </a:ext>
            </a:extLst>
          </p:cNvPr>
          <p:cNvSpPr>
            <a:spLocks noGrp="1"/>
          </p:cNvSpPr>
          <p:nvPr>
            <p:ph type="ftr" sz="quarter" idx="11"/>
          </p:nvPr>
        </p:nvSpPr>
        <p:spPr/>
        <p:txBody>
          <a:bodyPr/>
          <a:lstStyle/>
          <a:p>
            <a:r>
              <a:rPr lang="en-US"/>
              <a:t>Rhode Island Emergency Management Agency</a:t>
            </a:r>
            <a:endParaRPr lang="en-US" dirty="0"/>
          </a:p>
        </p:txBody>
      </p:sp>
      <p:sp>
        <p:nvSpPr>
          <p:cNvPr id="7" name="Slide Number Placeholder 6">
            <a:extLst>
              <a:ext uri="{FF2B5EF4-FFF2-40B4-BE49-F238E27FC236}">
                <a16:creationId xmlns:a16="http://schemas.microsoft.com/office/drawing/2014/main" id="{CB7F9A07-A6F8-490B-91FA-8AD20FFF7AA0}"/>
              </a:ext>
            </a:extLst>
          </p:cNvPr>
          <p:cNvSpPr>
            <a:spLocks noGrp="1"/>
          </p:cNvSpPr>
          <p:nvPr>
            <p:ph type="sldNum" sz="quarter" idx="12"/>
          </p:nvPr>
        </p:nvSpPr>
        <p:spPr/>
        <p:txBody>
          <a:bodyPr/>
          <a:lstStyle/>
          <a:p>
            <a:fld id="{596AF2E0-91DA-4931-862E-4AFFCAA2E86C}" type="slidenum">
              <a:rPr lang="en-US" smtClean="0"/>
              <a:pPr/>
              <a:t>23</a:t>
            </a:fld>
            <a:endParaRPr lang="en-US" dirty="0"/>
          </a:p>
        </p:txBody>
      </p:sp>
      <p:sp>
        <p:nvSpPr>
          <p:cNvPr id="5" name="Rectangle 4">
            <a:extLst>
              <a:ext uri="{FF2B5EF4-FFF2-40B4-BE49-F238E27FC236}">
                <a16:creationId xmlns:a16="http://schemas.microsoft.com/office/drawing/2014/main" id="{5E479BA6-F848-4109-BB57-29F5BE228CB2}"/>
              </a:ext>
            </a:extLst>
          </p:cNvPr>
          <p:cNvSpPr/>
          <p:nvPr/>
        </p:nvSpPr>
        <p:spPr>
          <a:xfrm>
            <a:off x="4419600" y="1676400"/>
            <a:ext cx="3048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01016E-7A6F-4ABF-99CE-D2D54AF1A08A}"/>
              </a:ext>
            </a:extLst>
          </p:cNvPr>
          <p:cNvSpPr>
            <a:spLocks noGrp="1"/>
          </p:cNvSpPr>
          <p:nvPr>
            <p:ph type="title"/>
          </p:nvPr>
        </p:nvSpPr>
        <p:spPr>
          <a:xfrm>
            <a:off x="457200" y="274638"/>
            <a:ext cx="8229600" cy="596899"/>
          </a:xfrm>
        </p:spPr>
        <p:txBody>
          <a:bodyPr>
            <a:normAutofit/>
          </a:bodyPr>
          <a:lstStyle/>
          <a:p>
            <a:r>
              <a:rPr lang="en-US" sz="2400" dirty="0"/>
              <a:t>Investment Justification (IJ) Form – AEL Project Examples </a:t>
            </a:r>
          </a:p>
        </p:txBody>
      </p:sp>
      <p:sp>
        <p:nvSpPr>
          <p:cNvPr id="2" name="Footer Placeholder 1">
            <a:extLst>
              <a:ext uri="{FF2B5EF4-FFF2-40B4-BE49-F238E27FC236}">
                <a16:creationId xmlns:a16="http://schemas.microsoft.com/office/drawing/2014/main" id="{212D1D52-8CE8-41E1-87E9-69686BDECD6F}"/>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8A260A82-6BB6-4B3E-BF91-625CED6A4337}"/>
              </a:ext>
            </a:extLst>
          </p:cNvPr>
          <p:cNvSpPr>
            <a:spLocks noGrp="1"/>
          </p:cNvSpPr>
          <p:nvPr>
            <p:ph type="sldNum" sz="quarter" idx="12"/>
          </p:nvPr>
        </p:nvSpPr>
        <p:spPr/>
        <p:txBody>
          <a:bodyPr/>
          <a:lstStyle/>
          <a:p>
            <a:fld id="{596AF2E0-91DA-4931-862E-4AFFCAA2E86C}" type="slidenum">
              <a:rPr lang="en-US" smtClean="0"/>
              <a:pPr/>
              <a:t>24</a:t>
            </a:fld>
            <a:endParaRPr lang="en-US" dirty="0"/>
          </a:p>
        </p:txBody>
      </p:sp>
      <p:pic>
        <p:nvPicPr>
          <p:cNvPr id="5" name="Picture 4">
            <a:extLst>
              <a:ext uri="{FF2B5EF4-FFF2-40B4-BE49-F238E27FC236}">
                <a16:creationId xmlns:a16="http://schemas.microsoft.com/office/drawing/2014/main" id="{A9B2FD69-1C3D-454A-BDFC-049B6D6DC3E5}"/>
              </a:ext>
            </a:extLst>
          </p:cNvPr>
          <p:cNvPicPr>
            <a:picLocks noChangeAspect="1"/>
          </p:cNvPicPr>
          <p:nvPr/>
        </p:nvPicPr>
        <p:blipFill>
          <a:blip r:embed="rId3"/>
          <a:stretch>
            <a:fillRect/>
          </a:stretch>
        </p:blipFill>
        <p:spPr>
          <a:xfrm>
            <a:off x="452437" y="871537"/>
            <a:ext cx="8239125" cy="5114925"/>
          </a:xfrm>
          <a:prstGeom prst="rect">
            <a:avLst/>
          </a:prstGeom>
        </p:spPr>
      </p:pic>
    </p:spTree>
    <p:extLst>
      <p:ext uri="{BB962C8B-B14F-4D97-AF65-F5344CB8AC3E}">
        <p14:creationId xmlns:p14="http://schemas.microsoft.com/office/powerpoint/2010/main" val="167235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DD32AA-AAF0-4613-8222-79C23C6D4A89}"/>
              </a:ext>
            </a:extLst>
          </p:cNvPr>
          <p:cNvSpPr>
            <a:spLocks noGrp="1"/>
          </p:cNvSpPr>
          <p:nvPr>
            <p:ph type="title"/>
          </p:nvPr>
        </p:nvSpPr>
        <p:spPr>
          <a:xfrm>
            <a:off x="457200" y="136525"/>
            <a:ext cx="8229600" cy="530225"/>
          </a:xfrm>
        </p:spPr>
        <p:txBody>
          <a:bodyPr>
            <a:normAutofit/>
          </a:bodyPr>
          <a:lstStyle/>
          <a:p>
            <a:r>
              <a:rPr lang="en-US" sz="2800" dirty="0"/>
              <a:t>Investment Justification (IJ) Form - Milestone Examples</a:t>
            </a:r>
          </a:p>
        </p:txBody>
      </p:sp>
      <p:sp>
        <p:nvSpPr>
          <p:cNvPr id="2" name="Footer Placeholder 1">
            <a:extLst>
              <a:ext uri="{FF2B5EF4-FFF2-40B4-BE49-F238E27FC236}">
                <a16:creationId xmlns:a16="http://schemas.microsoft.com/office/drawing/2014/main" id="{BF7DF4BE-D366-4C4B-ABAC-2EB3D50C4F53}"/>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BBF7A680-3589-497F-A410-912C3F4252F7}"/>
              </a:ext>
            </a:extLst>
          </p:cNvPr>
          <p:cNvSpPr>
            <a:spLocks noGrp="1"/>
          </p:cNvSpPr>
          <p:nvPr>
            <p:ph type="sldNum" sz="quarter" idx="12"/>
          </p:nvPr>
        </p:nvSpPr>
        <p:spPr/>
        <p:txBody>
          <a:bodyPr/>
          <a:lstStyle/>
          <a:p>
            <a:fld id="{596AF2E0-91DA-4931-862E-4AFFCAA2E86C}" type="slidenum">
              <a:rPr lang="en-US" smtClean="0"/>
              <a:pPr/>
              <a:t>25</a:t>
            </a:fld>
            <a:endParaRPr lang="en-US" dirty="0"/>
          </a:p>
        </p:txBody>
      </p:sp>
      <p:pic>
        <p:nvPicPr>
          <p:cNvPr id="9" name="Picture 8">
            <a:extLst>
              <a:ext uri="{FF2B5EF4-FFF2-40B4-BE49-F238E27FC236}">
                <a16:creationId xmlns:a16="http://schemas.microsoft.com/office/drawing/2014/main" id="{06C0A5C0-68E7-49AA-BEF5-34A85CB400F0}"/>
              </a:ext>
            </a:extLst>
          </p:cNvPr>
          <p:cNvPicPr>
            <a:picLocks noChangeAspect="1"/>
          </p:cNvPicPr>
          <p:nvPr/>
        </p:nvPicPr>
        <p:blipFill>
          <a:blip r:embed="rId2"/>
          <a:stretch>
            <a:fillRect/>
          </a:stretch>
        </p:blipFill>
        <p:spPr>
          <a:xfrm>
            <a:off x="519112" y="914400"/>
            <a:ext cx="8105775" cy="5029200"/>
          </a:xfrm>
          <a:prstGeom prst="rect">
            <a:avLst/>
          </a:prstGeom>
        </p:spPr>
      </p:pic>
    </p:spTree>
    <p:extLst>
      <p:ext uri="{BB962C8B-B14F-4D97-AF65-F5344CB8AC3E}">
        <p14:creationId xmlns:p14="http://schemas.microsoft.com/office/powerpoint/2010/main" val="2488809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71488" y="1257935"/>
            <a:ext cx="8229600" cy="4953000"/>
          </a:xfrm>
        </p:spPr>
        <p:txBody>
          <a:bodyPr>
            <a:normAutofit fontScale="85000" lnSpcReduction="10000"/>
          </a:bodyPr>
          <a:lstStyle/>
          <a:p>
            <a:pPr marL="0" indent="0" algn="ctr">
              <a:buNone/>
            </a:pPr>
            <a:r>
              <a:rPr lang="en-US" b="1" dirty="0"/>
              <a:t>INVESTMENT JUSTIFICATION (IJ) REQUIREMENTS</a:t>
            </a:r>
            <a:endParaRPr lang="en-US" dirty="0"/>
          </a:p>
          <a:p>
            <a:pPr lvl="0">
              <a:lnSpc>
                <a:spcPct val="120000"/>
              </a:lnSpc>
              <a:spcBef>
                <a:spcPts val="0"/>
              </a:spcBef>
              <a:spcAft>
                <a:spcPts val="600"/>
              </a:spcAft>
            </a:pPr>
            <a:endParaRPr lang="en-US" sz="1300" b="1" dirty="0"/>
          </a:p>
          <a:p>
            <a:pPr lvl="0">
              <a:lnSpc>
                <a:spcPct val="120000"/>
              </a:lnSpc>
              <a:spcBef>
                <a:spcPts val="0"/>
              </a:spcBef>
              <a:spcAft>
                <a:spcPts val="1200"/>
              </a:spcAft>
            </a:pPr>
            <a:r>
              <a:rPr lang="en-US" sz="2600" dirty="0"/>
              <a:t>Applicants must use the FEMA Investment Justification Template form (</a:t>
            </a:r>
            <a:r>
              <a:rPr lang="en-US" sz="2400" i="1" dirty="0"/>
              <a:t>found on RIEMA website </a:t>
            </a:r>
            <a:r>
              <a:rPr lang="en-US" sz="2400" i="1" dirty="0">
                <a:hlinkClick r:id="rId3"/>
              </a:rPr>
              <a:t>www.riema.ri.gov</a:t>
            </a:r>
            <a:r>
              <a:rPr lang="en-US" sz="2600" dirty="0"/>
              <a:t>).</a:t>
            </a:r>
          </a:p>
          <a:p>
            <a:pPr lvl="0">
              <a:lnSpc>
                <a:spcPct val="120000"/>
              </a:lnSpc>
              <a:spcBef>
                <a:spcPts val="0"/>
              </a:spcBef>
              <a:spcAft>
                <a:spcPts val="600"/>
              </a:spcAft>
            </a:pPr>
            <a:r>
              <a:rPr lang="en-US" sz="2600" dirty="0"/>
              <a:t>A Unique Entity Identifier (UEI) number is required information for the IJ Form </a:t>
            </a:r>
            <a:r>
              <a:rPr lang="en-US" sz="2400" i="1" dirty="0"/>
              <a:t>(</a:t>
            </a:r>
            <a:r>
              <a:rPr lang="en-US" sz="2400" i="1" dirty="0">
                <a:latin typeface="+mn-lt"/>
                <a:hlinkClick r:id="rId4"/>
              </a:rPr>
              <a:t>https://www.sam.gov</a:t>
            </a:r>
            <a:r>
              <a:rPr lang="en-US" sz="2400" i="1" dirty="0"/>
              <a:t>)</a:t>
            </a:r>
            <a:r>
              <a:rPr lang="en-US" sz="2600" dirty="0"/>
              <a:t>.</a:t>
            </a:r>
            <a:r>
              <a:rPr lang="en-US" sz="1900" dirty="0"/>
              <a:t>Replaces the Data Universal Numbering System (DUNS), </a:t>
            </a:r>
            <a:r>
              <a:rPr lang="en-US" sz="1900" i="1" dirty="0"/>
              <a:t>effective April 4, 2022</a:t>
            </a:r>
            <a:r>
              <a:rPr lang="en-US" sz="1900" dirty="0"/>
              <a:t>. </a:t>
            </a:r>
          </a:p>
          <a:p>
            <a:pPr lvl="0">
              <a:lnSpc>
                <a:spcPct val="120000"/>
              </a:lnSpc>
              <a:spcBef>
                <a:spcPts val="0"/>
              </a:spcBef>
              <a:spcAft>
                <a:spcPts val="600"/>
              </a:spcAft>
            </a:pPr>
            <a:r>
              <a:rPr lang="en-US" sz="2600" dirty="0"/>
              <a:t>Must use 2024 IJ </a:t>
            </a:r>
          </a:p>
          <a:p>
            <a:pPr marL="0" lvl="0" indent="0">
              <a:lnSpc>
                <a:spcPct val="120000"/>
              </a:lnSpc>
              <a:spcBef>
                <a:spcPts val="0"/>
              </a:spcBef>
              <a:buNone/>
            </a:pPr>
            <a:endParaRPr lang="en-US" sz="1300" dirty="0"/>
          </a:p>
          <a:p>
            <a:pPr marL="0" lvl="0" indent="0">
              <a:lnSpc>
                <a:spcPct val="120000"/>
              </a:lnSpc>
              <a:spcBef>
                <a:spcPts val="0"/>
              </a:spcBef>
              <a:buNone/>
            </a:pPr>
            <a:r>
              <a:rPr lang="en-US" sz="2600" u="sng" dirty="0"/>
              <a:t>OPTIONAL:</a:t>
            </a:r>
          </a:p>
          <a:p>
            <a:pPr lvl="0">
              <a:lnSpc>
                <a:spcPct val="120000"/>
              </a:lnSpc>
              <a:spcBef>
                <a:spcPts val="0"/>
              </a:spcBef>
              <a:spcAft>
                <a:spcPts val="1200"/>
              </a:spcAft>
            </a:pPr>
            <a:r>
              <a:rPr lang="en-US" sz="2600" dirty="0"/>
              <a:t>Completing/updating the System for Award Management (SAM) Registration should be done as soon as possible, but the information </a:t>
            </a:r>
            <a:r>
              <a:rPr lang="en-US" sz="2600" u="sng" dirty="0"/>
              <a:t>is not</a:t>
            </a:r>
            <a:r>
              <a:rPr lang="en-US" sz="2600" dirty="0"/>
              <a:t> entered into the IJ form or submitted to RIEMA.</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50C5B054-9D28-498B-9F6C-F9C776C3CF35}"/>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AE7791A7-B705-4717-8249-1FE46A283506}"/>
              </a:ext>
            </a:extLst>
          </p:cNvPr>
          <p:cNvSpPr>
            <a:spLocks noGrp="1"/>
          </p:cNvSpPr>
          <p:nvPr>
            <p:ph type="sldNum" sz="quarter" idx="12"/>
          </p:nvPr>
        </p:nvSpPr>
        <p:spPr/>
        <p:txBody>
          <a:bodyPr/>
          <a:lstStyle/>
          <a:p>
            <a:fld id="{596AF2E0-91DA-4931-862E-4AFFCAA2E86C}" type="slidenum">
              <a:rPr lang="en-US" smtClean="0"/>
              <a:pPr/>
              <a:t>26</a:t>
            </a:fld>
            <a:endParaRPr lang="en-US" dirty="0"/>
          </a:p>
        </p:txBody>
      </p:sp>
    </p:spTree>
    <p:extLst>
      <p:ext uri="{BB962C8B-B14F-4D97-AF65-F5344CB8AC3E}">
        <p14:creationId xmlns:p14="http://schemas.microsoft.com/office/powerpoint/2010/main" val="73752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DA8C-E415-4FCB-8B1D-60F294E9E496}"/>
              </a:ext>
            </a:extLst>
          </p:cNvPr>
          <p:cNvSpPr>
            <a:spLocks noGrp="1"/>
          </p:cNvSpPr>
          <p:nvPr>
            <p:ph type="title"/>
          </p:nvPr>
        </p:nvSpPr>
        <p:spPr/>
        <p:txBody>
          <a:bodyPr>
            <a:normAutofit/>
          </a:bodyPr>
          <a:lstStyle/>
          <a:p>
            <a:r>
              <a:rPr lang="en-US" sz="3600" dirty="0"/>
              <a:t>2024 Nonprofit Security Grant Program</a:t>
            </a:r>
          </a:p>
        </p:txBody>
      </p:sp>
      <p:sp>
        <p:nvSpPr>
          <p:cNvPr id="3" name="Content Placeholder 2">
            <a:extLst>
              <a:ext uri="{FF2B5EF4-FFF2-40B4-BE49-F238E27FC236}">
                <a16:creationId xmlns:a16="http://schemas.microsoft.com/office/drawing/2014/main" id="{6E6FE118-E045-4C00-B956-10FEDC6C4908}"/>
              </a:ext>
            </a:extLst>
          </p:cNvPr>
          <p:cNvSpPr>
            <a:spLocks noGrp="1"/>
          </p:cNvSpPr>
          <p:nvPr>
            <p:ph idx="1"/>
          </p:nvPr>
        </p:nvSpPr>
        <p:spPr/>
        <p:txBody>
          <a:bodyPr>
            <a:normAutofit fontScale="92500" lnSpcReduction="10000"/>
          </a:bodyPr>
          <a:lstStyle/>
          <a:p>
            <a:pPr marL="400050">
              <a:spcBef>
                <a:spcPts val="0"/>
              </a:spcBef>
              <a:spcAft>
                <a:spcPts val="1200"/>
              </a:spcAft>
            </a:pPr>
            <a:r>
              <a:rPr lang="en-US" sz="2800" dirty="0">
                <a:latin typeface="+mn-lt"/>
              </a:rPr>
              <a:t>First-tier subrecipients (</a:t>
            </a:r>
            <a:r>
              <a:rPr lang="en-US" sz="2800" i="1" dirty="0">
                <a:latin typeface="+mn-lt"/>
              </a:rPr>
              <a:t>meaning entities receiving funds directly from the recipient</a:t>
            </a:r>
            <a:r>
              <a:rPr lang="en-US" sz="2800" dirty="0">
                <a:latin typeface="+mn-lt"/>
              </a:rPr>
              <a:t>) are only required to obtain a UEI through SAM, but they are not required to complete the full SAM registration to obtain a UEI. Recipients (</a:t>
            </a:r>
            <a:r>
              <a:rPr lang="en-US" sz="2800" i="1" dirty="0">
                <a:latin typeface="+mn-lt"/>
              </a:rPr>
              <a:t>RIEMA</a:t>
            </a:r>
            <a:r>
              <a:rPr lang="en-US" sz="2800" dirty="0">
                <a:latin typeface="+mn-lt"/>
              </a:rPr>
              <a:t>) may not make subawards unless the subrecipient (</a:t>
            </a:r>
            <a:r>
              <a:rPr lang="en-US" sz="2800" i="1" dirty="0">
                <a:latin typeface="+mn-lt"/>
              </a:rPr>
              <a:t>Nonprofit Organizations</a:t>
            </a:r>
            <a:r>
              <a:rPr lang="en-US" sz="2800" dirty="0">
                <a:latin typeface="+mn-lt"/>
              </a:rPr>
              <a:t>) has obtained and provided the UEI. </a:t>
            </a:r>
          </a:p>
          <a:p>
            <a:pPr marL="400050">
              <a:spcBef>
                <a:spcPts val="0"/>
              </a:spcBef>
              <a:spcAft>
                <a:spcPts val="1200"/>
              </a:spcAft>
            </a:pPr>
            <a:r>
              <a:rPr lang="en-US" sz="2800" dirty="0">
                <a:latin typeface="+mn-lt"/>
              </a:rPr>
              <a:t>To verify that your organization is properly registered in SAM’s go to: </a:t>
            </a:r>
            <a:r>
              <a:rPr lang="en-US" sz="2800" dirty="0">
                <a:latin typeface="+mn-lt"/>
                <a:hlinkClick r:id="rId2"/>
              </a:rPr>
              <a:t>https://www.sam.gov</a:t>
            </a:r>
            <a:r>
              <a:rPr lang="en-US" sz="2800" dirty="0">
                <a:latin typeface="+mn-lt"/>
              </a:rPr>
              <a:t>.  </a:t>
            </a:r>
            <a:r>
              <a:rPr lang="en-US" sz="2800" b="1" dirty="0">
                <a:latin typeface="+mn-lt"/>
              </a:rPr>
              <a:t>Entities that create a private profile for the UEI in SAM will need to send a copy of the active UEI to RIEMA.</a:t>
            </a:r>
          </a:p>
          <a:p>
            <a:endParaRPr lang="en-US" dirty="0"/>
          </a:p>
        </p:txBody>
      </p:sp>
      <p:sp>
        <p:nvSpPr>
          <p:cNvPr id="8" name="Footer Placeholder 7">
            <a:extLst>
              <a:ext uri="{FF2B5EF4-FFF2-40B4-BE49-F238E27FC236}">
                <a16:creationId xmlns:a16="http://schemas.microsoft.com/office/drawing/2014/main" id="{7EBAA15A-5F71-43CB-8581-B2BD66FDC7CE}"/>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D0BA8D01-3C7F-45DA-84D5-EE523BAB8529}"/>
              </a:ext>
            </a:extLst>
          </p:cNvPr>
          <p:cNvSpPr>
            <a:spLocks noGrp="1"/>
          </p:cNvSpPr>
          <p:nvPr>
            <p:ph type="sldNum" sz="quarter" idx="12"/>
          </p:nvPr>
        </p:nvSpPr>
        <p:spPr/>
        <p:txBody>
          <a:bodyPr/>
          <a:lstStyle/>
          <a:p>
            <a:fld id="{596AF2E0-91DA-4931-862E-4AFFCAA2E86C}" type="slidenum">
              <a:rPr lang="en-US" smtClean="0"/>
              <a:pPr/>
              <a:t>27</a:t>
            </a:fld>
            <a:endParaRPr lang="en-US" dirty="0"/>
          </a:p>
        </p:txBody>
      </p:sp>
    </p:spTree>
    <p:extLst>
      <p:ext uri="{BB962C8B-B14F-4D97-AF65-F5344CB8AC3E}">
        <p14:creationId xmlns:p14="http://schemas.microsoft.com/office/powerpoint/2010/main" val="77621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a:bodyPr>
          <a:lstStyle/>
          <a:p>
            <a:pPr marL="0" indent="0" algn="ctr">
              <a:spcAft>
                <a:spcPts val="1200"/>
              </a:spcAft>
              <a:buNone/>
            </a:pPr>
            <a:r>
              <a:rPr lang="en-US" sz="2400" b="1" dirty="0"/>
              <a:t>ENVIRONMENTAL &amp; HISTORIC PRESERVATION (EHP)</a:t>
            </a:r>
            <a:endParaRPr lang="en-US" sz="1800" b="1" dirty="0"/>
          </a:p>
          <a:p>
            <a:pPr marL="0" indent="0">
              <a:lnSpc>
                <a:spcPct val="120000"/>
              </a:lnSpc>
              <a:spcBef>
                <a:spcPts val="0"/>
              </a:spcBef>
              <a:spcAft>
                <a:spcPts val="300"/>
              </a:spcAft>
              <a:buNone/>
            </a:pPr>
            <a:r>
              <a:rPr lang="en-US" sz="2400" dirty="0"/>
              <a:t>All DHS grants call for an EHP review (</a:t>
            </a:r>
            <a:r>
              <a:rPr lang="en-US" sz="2400" i="1" dirty="0"/>
              <a:t>Post Award</a:t>
            </a:r>
            <a:r>
              <a:rPr lang="en-US" sz="2400" dirty="0"/>
              <a:t>).  All 2024 awardees will have to complete an EHP review </a:t>
            </a:r>
            <a:r>
              <a:rPr lang="en-US" sz="2400" u="sng" dirty="0"/>
              <a:t>prior</a:t>
            </a:r>
            <a:r>
              <a:rPr lang="en-US" sz="2400" dirty="0"/>
              <a:t> to any project (</a:t>
            </a:r>
            <a:r>
              <a:rPr lang="en-US" sz="2400" i="1" dirty="0"/>
              <a:t>The EHP review process involves the submission of a detailed project description via a screening form along with any supporting documentation requested by FEMA) </a:t>
            </a:r>
            <a:r>
              <a:rPr lang="en-US" sz="2400" dirty="0"/>
              <a:t>activity such as:</a:t>
            </a:r>
          </a:p>
          <a:p>
            <a:pPr lvl="0">
              <a:lnSpc>
                <a:spcPct val="120000"/>
              </a:lnSpc>
              <a:spcBef>
                <a:spcPts val="0"/>
              </a:spcBef>
            </a:pPr>
            <a:r>
              <a:rPr lang="en-US" sz="2400" dirty="0"/>
              <a:t>Facility Hardening</a:t>
            </a:r>
          </a:p>
          <a:p>
            <a:pPr lvl="0">
              <a:lnSpc>
                <a:spcPct val="120000"/>
              </a:lnSpc>
              <a:spcBef>
                <a:spcPts val="0"/>
              </a:spcBef>
            </a:pPr>
            <a:r>
              <a:rPr lang="en-US" sz="2400" dirty="0"/>
              <a:t>Modification/Renovation of existing structures</a:t>
            </a:r>
          </a:p>
          <a:p>
            <a:pPr lvl="0">
              <a:lnSpc>
                <a:spcPct val="120000"/>
              </a:lnSpc>
              <a:spcBef>
                <a:spcPts val="0"/>
              </a:spcBef>
            </a:pPr>
            <a:r>
              <a:rPr lang="en-US" sz="2400" dirty="0"/>
              <a:t>Physical Security Enhancements to buildings or structures</a:t>
            </a:r>
            <a:endParaRPr lang="en-US" sz="2400" dirty="0">
              <a:solidFill>
                <a:srgbClr val="FF0000"/>
              </a:solidFill>
            </a:endParaRPr>
          </a:p>
          <a:p>
            <a:pPr lvl="0">
              <a:lnSpc>
                <a:spcPct val="120000"/>
              </a:lnSpc>
              <a:spcBef>
                <a:spcPts val="0"/>
              </a:spcBef>
              <a:spcAft>
                <a:spcPts val="1200"/>
              </a:spcAft>
            </a:pPr>
            <a:r>
              <a:rPr lang="en-US" sz="2400" u="sng" dirty="0"/>
              <a:t>All</a:t>
            </a:r>
            <a:r>
              <a:rPr lang="en-US" sz="2400" dirty="0"/>
              <a:t> ground disturbances</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6E8B4FB6-37FE-42E8-A7F8-48C9DD400C2A}"/>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1D96B000-C808-4BA5-9551-4CF729B03C5F}"/>
              </a:ext>
            </a:extLst>
          </p:cNvPr>
          <p:cNvSpPr>
            <a:spLocks noGrp="1"/>
          </p:cNvSpPr>
          <p:nvPr>
            <p:ph type="sldNum" sz="quarter" idx="12"/>
          </p:nvPr>
        </p:nvSpPr>
        <p:spPr/>
        <p:txBody>
          <a:bodyPr/>
          <a:lstStyle/>
          <a:p>
            <a:fld id="{596AF2E0-91DA-4931-862E-4AFFCAA2E86C}" type="slidenum">
              <a:rPr lang="en-US" smtClean="0"/>
              <a:pPr/>
              <a:t>28</a:t>
            </a:fld>
            <a:endParaRPr lang="en-US" dirty="0"/>
          </a:p>
        </p:txBody>
      </p:sp>
    </p:spTree>
    <p:extLst>
      <p:ext uri="{BB962C8B-B14F-4D97-AF65-F5344CB8AC3E}">
        <p14:creationId xmlns:p14="http://schemas.microsoft.com/office/powerpoint/2010/main" val="329235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83786B19-82A3-41F4-A7D7-A461BDCFB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 y="0"/>
            <a:ext cx="9117419" cy="6858000"/>
          </a:xfrm>
          <a:prstGeom prst="rect">
            <a:avLst/>
          </a:prstGeom>
        </p:spPr>
      </p:pic>
      <p:sp>
        <p:nvSpPr>
          <p:cNvPr id="7" name="Footer Placeholder 6">
            <a:extLst>
              <a:ext uri="{FF2B5EF4-FFF2-40B4-BE49-F238E27FC236}">
                <a16:creationId xmlns:a16="http://schemas.microsoft.com/office/drawing/2014/main" id="{D8CAC004-BDEE-4FC6-A99A-F8E24FE2A890}"/>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A24AA6C-F789-4FE9-BE94-1D39BE7C227F}"/>
              </a:ext>
            </a:extLst>
          </p:cNvPr>
          <p:cNvSpPr>
            <a:spLocks noGrp="1"/>
          </p:cNvSpPr>
          <p:nvPr>
            <p:ph type="sldNum" sz="quarter" idx="12"/>
          </p:nvPr>
        </p:nvSpPr>
        <p:spPr/>
        <p:txBody>
          <a:bodyPr/>
          <a:lstStyle/>
          <a:p>
            <a:fld id="{596AF2E0-91DA-4931-862E-4AFFCAA2E86C}" type="slidenum">
              <a:rPr lang="en-US" smtClean="0"/>
              <a:pPr/>
              <a:t>29</a:t>
            </a:fld>
            <a:endParaRPr lang="en-US" dirty="0"/>
          </a:p>
        </p:txBody>
      </p:sp>
    </p:spTree>
    <p:extLst>
      <p:ext uri="{BB962C8B-B14F-4D97-AF65-F5344CB8AC3E}">
        <p14:creationId xmlns:p14="http://schemas.microsoft.com/office/powerpoint/2010/main" val="5738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fontScale="92500" lnSpcReduction="20000"/>
          </a:bodyPr>
          <a:lstStyle/>
          <a:p>
            <a:pPr marL="0" indent="0" algn="ctr">
              <a:lnSpc>
                <a:spcPct val="120000"/>
              </a:lnSpc>
              <a:spcBef>
                <a:spcPts val="0"/>
              </a:spcBef>
              <a:buNone/>
            </a:pPr>
            <a:r>
              <a:rPr lang="en-US" b="1" dirty="0"/>
              <a:t>AGENDA</a:t>
            </a:r>
          </a:p>
          <a:p>
            <a:pPr marL="0" indent="0" algn="ctr">
              <a:lnSpc>
                <a:spcPct val="120000"/>
              </a:lnSpc>
              <a:spcBef>
                <a:spcPts val="0"/>
              </a:spcBef>
              <a:buNone/>
            </a:pPr>
            <a:endParaRPr lang="en-US" sz="1600" dirty="0"/>
          </a:p>
          <a:p>
            <a:pPr lvl="0">
              <a:lnSpc>
                <a:spcPct val="120000"/>
              </a:lnSpc>
              <a:spcBef>
                <a:spcPts val="0"/>
              </a:spcBef>
              <a:spcAft>
                <a:spcPts val="300"/>
              </a:spcAft>
            </a:pPr>
            <a:r>
              <a:rPr lang="en-US" sz="1600" b="1" dirty="0"/>
              <a:t>Overview of NSGP </a:t>
            </a:r>
          </a:p>
          <a:p>
            <a:pPr lvl="0">
              <a:lnSpc>
                <a:spcPct val="120000"/>
              </a:lnSpc>
              <a:spcBef>
                <a:spcPts val="0"/>
              </a:spcBef>
              <a:spcAft>
                <a:spcPts val="300"/>
              </a:spcAft>
            </a:pPr>
            <a:r>
              <a:rPr lang="en-US" sz="1600" b="1" dirty="0"/>
              <a:t>Eligibility</a:t>
            </a:r>
          </a:p>
          <a:p>
            <a:pPr lvl="0">
              <a:lnSpc>
                <a:spcPct val="120000"/>
              </a:lnSpc>
              <a:spcBef>
                <a:spcPts val="0"/>
              </a:spcBef>
              <a:spcAft>
                <a:spcPts val="300"/>
              </a:spcAft>
            </a:pPr>
            <a:r>
              <a:rPr lang="en-US" sz="1600" b="1" dirty="0"/>
              <a:t>Eligible Applicants At High-Risk of Terror Attack</a:t>
            </a:r>
          </a:p>
          <a:p>
            <a:pPr lvl="0">
              <a:lnSpc>
                <a:spcPct val="120000"/>
              </a:lnSpc>
              <a:spcBef>
                <a:spcPts val="0"/>
              </a:spcBef>
              <a:spcAft>
                <a:spcPts val="300"/>
              </a:spcAft>
            </a:pPr>
            <a:r>
              <a:rPr lang="en-US" sz="1600" b="1" dirty="0"/>
              <a:t>Funding Guidelines</a:t>
            </a:r>
          </a:p>
          <a:p>
            <a:pPr lvl="0">
              <a:lnSpc>
                <a:spcPct val="120000"/>
              </a:lnSpc>
              <a:spcBef>
                <a:spcPts val="0"/>
              </a:spcBef>
              <a:spcAft>
                <a:spcPts val="300"/>
              </a:spcAft>
            </a:pPr>
            <a:r>
              <a:rPr lang="en-US" sz="1600" b="1" dirty="0"/>
              <a:t>Key Information</a:t>
            </a:r>
          </a:p>
          <a:p>
            <a:pPr lvl="0">
              <a:lnSpc>
                <a:spcPct val="120000"/>
              </a:lnSpc>
              <a:spcBef>
                <a:spcPts val="0"/>
              </a:spcBef>
              <a:spcAft>
                <a:spcPts val="300"/>
              </a:spcAft>
            </a:pPr>
            <a:r>
              <a:rPr lang="en-US" sz="1600" b="1" dirty="0"/>
              <a:t>Security Self-Assessment</a:t>
            </a:r>
          </a:p>
          <a:p>
            <a:pPr lvl="1">
              <a:lnSpc>
                <a:spcPct val="120000"/>
              </a:lnSpc>
              <a:spcBef>
                <a:spcPts val="0"/>
              </a:spcBef>
              <a:spcAft>
                <a:spcPts val="300"/>
              </a:spcAft>
            </a:pPr>
            <a:r>
              <a:rPr lang="en-US" sz="1600" b="1" dirty="0"/>
              <a:t>Sample: Question &amp; Option for Consideration</a:t>
            </a:r>
          </a:p>
          <a:p>
            <a:pPr lvl="0">
              <a:lnSpc>
                <a:spcPct val="120000"/>
              </a:lnSpc>
              <a:spcBef>
                <a:spcPts val="0"/>
              </a:spcBef>
              <a:spcAft>
                <a:spcPts val="300"/>
              </a:spcAft>
            </a:pPr>
            <a:r>
              <a:rPr lang="en-US" sz="1600" b="1" dirty="0"/>
              <a:t>Priority Areas, Core Capabilities and Lifelines</a:t>
            </a:r>
          </a:p>
          <a:p>
            <a:pPr lvl="0">
              <a:lnSpc>
                <a:spcPct val="120000"/>
              </a:lnSpc>
              <a:spcBef>
                <a:spcPts val="0"/>
              </a:spcBef>
              <a:spcAft>
                <a:spcPts val="300"/>
              </a:spcAft>
            </a:pPr>
            <a:r>
              <a:rPr lang="en-US" sz="1600" b="1" dirty="0"/>
              <a:t>Allowable &amp; Unallowable Costs</a:t>
            </a:r>
          </a:p>
          <a:p>
            <a:pPr lvl="0">
              <a:lnSpc>
                <a:spcPct val="120000"/>
              </a:lnSpc>
              <a:spcBef>
                <a:spcPts val="0"/>
              </a:spcBef>
              <a:spcAft>
                <a:spcPts val="300"/>
              </a:spcAft>
            </a:pPr>
            <a:r>
              <a:rPr lang="en-US" sz="1600" b="1" dirty="0"/>
              <a:t>Application Process</a:t>
            </a:r>
          </a:p>
          <a:p>
            <a:pPr lvl="1">
              <a:lnSpc>
                <a:spcPct val="120000"/>
              </a:lnSpc>
              <a:spcBef>
                <a:spcPts val="0"/>
              </a:spcBef>
              <a:spcAft>
                <a:spcPts val="300"/>
              </a:spcAft>
            </a:pPr>
            <a:r>
              <a:rPr lang="en-US" sz="1600" b="1" dirty="0"/>
              <a:t>Application Excerpts</a:t>
            </a:r>
          </a:p>
          <a:p>
            <a:pPr lvl="0">
              <a:lnSpc>
                <a:spcPct val="120000"/>
              </a:lnSpc>
              <a:spcBef>
                <a:spcPts val="0"/>
              </a:spcBef>
              <a:spcAft>
                <a:spcPts val="300"/>
              </a:spcAft>
            </a:pPr>
            <a:r>
              <a:rPr lang="en-US" sz="1600" b="1" dirty="0"/>
              <a:t>Reported Application Issue</a:t>
            </a:r>
          </a:p>
          <a:p>
            <a:pPr lvl="0">
              <a:lnSpc>
                <a:spcPct val="120000"/>
              </a:lnSpc>
              <a:spcBef>
                <a:spcPts val="0"/>
              </a:spcBef>
              <a:spcAft>
                <a:spcPts val="300"/>
              </a:spcAft>
            </a:pPr>
            <a:r>
              <a:rPr lang="en-US" sz="1600" b="1" dirty="0"/>
              <a:t>Investment Justification Requirements</a:t>
            </a:r>
          </a:p>
          <a:p>
            <a:pPr lvl="0">
              <a:lnSpc>
                <a:spcPct val="120000"/>
              </a:lnSpc>
              <a:spcBef>
                <a:spcPts val="0"/>
              </a:spcBef>
              <a:spcAft>
                <a:spcPts val="300"/>
              </a:spcAft>
            </a:pPr>
            <a:r>
              <a:rPr lang="en-US" sz="1600" b="1" dirty="0"/>
              <a:t>Environmental &amp; Historic Preservation (Post Award)</a:t>
            </a:r>
          </a:p>
          <a:p>
            <a:pPr lvl="0">
              <a:lnSpc>
                <a:spcPct val="120000"/>
              </a:lnSpc>
              <a:spcBef>
                <a:spcPts val="0"/>
              </a:spcBef>
              <a:spcAft>
                <a:spcPts val="300"/>
              </a:spcAft>
            </a:pPr>
            <a:r>
              <a:rPr lang="en-US" sz="1600" b="1" dirty="0"/>
              <a:t>Site Navigation</a:t>
            </a:r>
          </a:p>
          <a:p>
            <a:pPr lvl="0">
              <a:lnSpc>
                <a:spcPct val="120000"/>
              </a:lnSpc>
              <a:spcBef>
                <a:spcPts val="0"/>
              </a:spcBef>
              <a:spcAft>
                <a:spcPts val="300"/>
              </a:spcAft>
            </a:pPr>
            <a:r>
              <a:rPr lang="en-US" sz="1600" b="1" dirty="0"/>
              <a:t>Contact Information &amp; Questions</a:t>
            </a:r>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2D266720-FE8E-456A-A186-B2053B2EC303}"/>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BD78E5CB-5D21-4F2E-9E91-45398DBBDCC8}"/>
              </a:ext>
            </a:extLst>
          </p:cNvPr>
          <p:cNvSpPr>
            <a:spLocks noGrp="1"/>
          </p:cNvSpPr>
          <p:nvPr>
            <p:ph type="sldNum" sz="quarter" idx="12"/>
          </p:nvPr>
        </p:nvSpPr>
        <p:spPr/>
        <p:txBody>
          <a:bodyPr/>
          <a:lstStyle/>
          <a:p>
            <a:fld id="{596AF2E0-91DA-4931-862E-4AFFCAA2E86C}" type="slidenum">
              <a:rPr lang="en-US" smtClean="0"/>
              <a:pPr/>
              <a:t>3</a:t>
            </a:fld>
            <a:endParaRPr lang="en-US" dirty="0"/>
          </a:p>
        </p:txBody>
      </p:sp>
    </p:spTree>
    <p:extLst>
      <p:ext uri="{BB962C8B-B14F-4D97-AF65-F5344CB8AC3E}">
        <p14:creationId xmlns:p14="http://schemas.microsoft.com/office/powerpoint/2010/main" val="174926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65042FA-6E76-43BD-9DA8-A0EFD5E68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29"/>
            <a:ext cx="9144000" cy="6850071"/>
          </a:xfrm>
          <a:prstGeom prst="rect">
            <a:avLst/>
          </a:prstGeom>
        </p:spPr>
      </p:pic>
      <p:sp>
        <p:nvSpPr>
          <p:cNvPr id="7" name="Footer Placeholder 6">
            <a:extLst>
              <a:ext uri="{FF2B5EF4-FFF2-40B4-BE49-F238E27FC236}">
                <a16:creationId xmlns:a16="http://schemas.microsoft.com/office/drawing/2014/main" id="{63D0C211-D65F-41B7-9918-79E7C58FE9D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3C15E39-5106-4560-A19F-119BC6DE9D16}"/>
              </a:ext>
            </a:extLst>
          </p:cNvPr>
          <p:cNvSpPr>
            <a:spLocks noGrp="1"/>
          </p:cNvSpPr>
          <p:nvPr>
            <p:ph type="sldNum" sz="quarter" idx="12"/>
          </p:nvPr>
        </p:nvSpPr>
        <p:spPr/>
        <p:txBody>
          <a:bodyPr/>
          <a:lstStyle/>
          <a:p>
            <a:fld id="{596AF2E0-91DA-4931-862E-4AFFCAA2E86C}" type="slidenum">
              <a:rPr lang="en-US" smtClean="0"/>
              <a:pPr/>
              <a:t>30</a:t>
            </a:fld>
            <a:endParaRPr lang="en-US" dirty="0"/>
          </a:p>
        </p:txBody>
      </p:sp>
    </p:spTree>
    <p:extLst>
      <p:ext uri="{BB962C8B-B14F-4D97-AF65-F5344CB8AC3E}">
        <p14:creationId xmlns:p14="http://schemas.microsoft.com/office/powerpoint/2010/main" val="1564213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2CDB35-61CA-46D3-A871-C3B63FB45706}"/>
              </a:ext>
            </a:extLst>
          </p:cNvPr>
          <p:cNvSpPr>
            <a:spLocks noGrp="1"/>
          </p:cNvSpPr>
          <p:nvPr>
            <p:ph type="title"/>
          </p:nvPr>
        </p:nvSpPr>
        <p:spPr>
          <a:xfrm>
            <a:off x="304800" y="274638"/>
            <a:ext cx="8382000" cy="402554"/>
          </a:xfrm>
        </p:spPr>
        <p:txBody>
          <a:bodyPr>
            <a:noAutofit/>
          </a:bodyPr>
          <a:lstStyle/>
          <a:p>
            <a:r>
              <a:rPr lang="en-US" sz="3200" dirty="0"/>
              <a:t>2024 Nonprofit Security Grant Program</a:t>
            </a:r>
          </a:p>
        </p:txBody>
      </p:sp>
      <p:pic>
        <p:nvPicPr>
          <p:cNvPr id="8" name="Picture 7">
            <a:extLst>
              <a:ext uri="{FF2B5EF4-FFF2-40B4-BE49-F238E27FC236}">
                <a16:creationId xmlns:a16="http://schemas.microsoft.com/office/drawing/2014/main" id="{9ABC3FAA-FA70-4054-BAAC-CD2091D8ECC8}"/>
              </a:ext>
            </a:extLst>
          </p:cNvPr>
          <p:cNvPicPr>
            <a:picLocks noChangeAspect="1"/>
          </p:cNvPicPr>
          <p:nvPr/>
        </p:nvPicPr>
        <p:blipFill>
          <a:blip r:embed="rId2"/>
          <a:stretch>
            <a:fillRect/>
          </a:stretch>
        </p:blipFill>
        <p:spPr>
          <a:xfrm>
            <a:off x="2228473" y="1219200"/>
            <a:ext cx="4324727" cy="4961608"/>
          </a:xfrm>
          <a:prstGeom prst="rect">
            <a:avLst/>
          </a:prstGeom>
          <a:noFill/>
          <a:ln>
            <a:solidFill>
              <a:schemeClr val="tx2"/>
            </a:solidFill>
          </a:ln>
        </p:spPr>
      </p:pic>
      <p:sp>
        <p:nvSpPr>
          <p:cNvPr id="7" name="Footer Placeholder 6">
            <a:extLst>
              <a:ext uri="{FF2B5EF4-FFF2-40B4-BE49-F238E27FC236}">
                <a16:creationId xmlns:a16="http://schemas.microsoft.com/office/drawing/2014/main" id="{10493D65-6542-4EDB-B305-DB7D70AEB048}"/>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9BFE8198-9F55-41A9-AEDB-EA71FCAC6A42}"/>
              </a:ext>
            </a:extLst>
          </p:cNvPr>
          <p:cNvSpPr>
            <a:spLocks noGrp="1"/>
          </p:cNvSpPr>
          <p:nvPr>
            <p:ph type="sldNum" sz="quarter" idx="12"/>
          </p:nvPr>
        </p:nvSpPr>
        <p:spPr/>
        <p:txBody>
          <a:bodyPr/>
          <a:lstStyle/>
          <a:p>
            <a:fld id="{596AF2E0-91DA-4931-862E-4AFFCAA2E86C}" type="slidenum">
              <a:rPr lang="en-US" smtClean="0"/>
              <a:pPr/>
              <a:t>31</a:t>
            </a:fld>
            <a:endParaRPr lang="en-US" dirty="0"/>
          </a:p>
        </p:txBody>
      </p:sp>
      <p:sp>
        <p:nvSpPr>
          <p:cNvPr id="10" name="Title 5">
            <a:extLst>
              <a:ext uri="{FF2B5EF4-FFF2-40B4-BE49-F238E27FC236}">
                <a16:creationId xmlns:a16="http://schemas.microsoft.com/office/drawing/2014/main" id="{DE6817A3-4BFE-47DE-AB51-558E905CA201}"/>
              </a:ext>
            </a:extLst>
          </p:cNvPr>
          <p:cNvSpPr txBox="1">
            <a:spLocks/>
          </p:cNvSpPr>
          <p:nvPr/>
        </p:nvSpPr>
        <p:spPr>
          <a:xfrm>
            <a:off x="381000" y="897628"/>
            <a:ext cx="8382000" cy="402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hlinkClick r:id="rId3"/>
              </a:rPr>
              <a:t>www.riema.ri.gov</a:t>
            </a:r>
            <a:endParaRPr lang="en-US" sz="2800" dirty="0"/>
          </a:p>
          <a:p>
            <a:endParaRPr lang="en-US" sz="2800" dirty="0"/>
          </a:p>
        </p:txBody>
      </p:sp>
    </p:spTree>
    <p:extLst>
      <p:ext uri="{BB962C8B-B14F-4D97-AF65-F5344CB8AC3E}">
        <p14:creationId xmlns:p14="http://schemas.microsoft.com/office/powerpoint/2010/main" val="367460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1FD61-242F-408A-82F2-1B1273CD3D82}"/>
              </a:ext>
            </a:extLst>
          </p:cNvPr>
          <p:cNvSpPr>
            <a:spLocks noGrp="1"/>
          </p:cNvSpPr>
          <p:nvPr>
            <p:ph type="title"/>
          </p:nvPr>
        </p:nvSpPr>
        <p:spPr>
          <a:xfrm>
            <a:off x="457200" y="274638"/>
            <a:ext cx="8229600" cy="1401762"/>
          </a:xfrm>
        </p:spPr>
        <p:txBody>
          <a:bodyPr>
            <a:normAutofit/>
          </a:bodyPr>
          <a:lstStyle/>
          <a:p>
            <a:r>
              <a:rPr lang="en-US" sz="3600" dirty="0"/>
              <a:t>2024 Nonprofit Security Grant Program</a:t>
            </a:r>
          </a:p>
        </p:txBody>
      </p:sp>
      <p:pic>
        <p:nvPicPr>
          <p:cNvPr id="5" name="Picture 4">
            <a:extLst>
              <a:ext uri="{FF2B5EF4-FFF2-40B4-BE49-F238E27FC236}">
                <a16:creationId xmlns:a16="http://schemas.microsoft.com/office/drawing/2014/main" id="{F0198B80-415E-4E28-8A55-2AAC1585AB72}"/>
              </a:ext>
            </a:extLst>
          </p:cNvPr>
          <p:cNvPicPr>
            <a:picLocks noChangeAspect="1"/>
          </p:cNvPicPr>
          <p:nvPr/>
        </p:nvPicPr>
        <p:blipFill>
          <a:blip r:embed="rId2"/>
          <a:stretch>
            <a:fillRect/>
          </a:stretch>
        </p:blipFill>
        <p:spPr>
          <a:xfrm>
            <a:off x="1385887" y="1752600"/>
            <a:ext cx="6372225" cy="4114800"/>
          </a:xfrm>
          <a:prstGeom prst="rect">
            <a:avLst/>
          </a:prstGeom>
          <a:ln>
            <a:solidFill>
              <a:schemeClr val="tx2"/>
            </a:solidFill>
          </a:ln>
        </p:spPr>
      </p:pic>
      <p:sp>
        <p:nvSpPr>
          <p:cNvPr id="8" name="Footer Placeholder 7">
            <a:extLst>
              <a:ext uri="{FF2B5EF4-FFF2-40B4-BE49-F238E27FC236}">
                <a16:creationId xmlns:a16="http://schemas.microsoft.com/office/drawing/2014/main" id="{C596413A-64E7-47D4-85FF-652D7905708D}"/>
              </a:ext>
            </a:extLst>
          </p:cNvPr>
          <p:cNvSpPr>
            <a:spLocks noGrp="1"/>
          </p:cNvSpPr>
          <p:nvPr>
            <p:ph type="ftr" sz="quarter" idx="11"/>
          </p:nvPr>
        </p:nvSpPr>
        <p:spPr/>
        <p:txBody>
          <a:bodyPr/>
          <a:lstStyle/>
          <a:p>
            <a:r>
              <a:rPr lang="en-US" dirty="0"/>
              <a:t>Rhode Island Emergency Management Agency</a:t>
            </a:r>
          </a:p>
        </p:txBody>
      </p:sp>
      <p:sp>
        <p:nvSpPr>
          <p:cNvPr id="9" name="Slide Number Placeholder 8">
            <a:extLst>
              <a:ext uri="{FF2B5EF4-FFF2-40B4-BE49-F238E27FC236}">
                <a16:creationId xmlns:a16="http://schemas.microsoft.com/office/drawing/2014/main" id="{458B3F6D-EF65-4A0A-8408-C631D6D018DF}"/>
              </a:ext>
            </a:extLst>
          </p:cNvPr>
          <p:cNvSpPr>
            <a:spLocks noGrp="1"/>
          </p:cNvSpPr>
          <p:nvPr>
            <p:ph type="sldNum" sz="quarter" idx="12"/>
          </p:nvPr>
        </p:nvSpPr>
        <p:spPr/>
        <p:txBody>
          <a:bodyPr/>
          <a:lstStyle/>
          <a:p>
            <a:fld id="{596AF2E0-91DA-4931-862E-4AFFCAA2E86C}" type="slidenum">
              <a:rPr lang="en-US" smtClean="0"/>
              <a:pPr/>
              <a:t>32</a:t>
            </a:fld>
            <a:endParaRPr lang="en-US" dirty="0"/>
          </a:p>
        </p:txBody>
      </p:sp>
      <p:sp>
        <p:nvSpPr>
          <p:cNvPr id="7" name="TextBox 6">
            <a:extLst>
              <a:ext uri="{FF2B5EF4-FFF2-40B4-BE49-F238E27FC236}">
                <a16:creationId xmlns:a16="http://schemas.microsoft.com/office/drawing/2014/main" id="{AA8AFD4D-6F39-4130-9DF4-DBCF6ECB5B72}"/>
              </a:ext>
            </a:extLst>
          </p:cNvPr>
          <p:cNvSpPr txBox="1"/>
          <p:nvPr/>
        </p:nvSpPr>
        <p:spPr>
          <a:xfrm>
            <a:off x="2895600" y="1263650"/>
            <a:ext cx="4572000" cy="523220"/>
          </a:xfrm>
          <a:prstGeom prst="rect">
            <a:avLst/>
          </a:prstGeom>
          <a:noFill/>
        </p:spPr>
        <p:txBody>
          <a:bodyPr wrap="square">
            <a:spAutoFit/>
          </a:bodyPr>
          <a:lstStyle/>
          <a:p>
            <a:r>
              <a:rPr lang="en-US" sz="2800" dirty="0">
                <a:hlinkClick r:id="rId3"/>
              </a:rPr>
              <a:t>www.riema.ri.gov</a:t>
            </a:r>
            <a:endParaRPr lang="en-US" sz="2800" dirty="0"/>
          </a:p>
        </p:txBody>
      </p:sp>
    </p:spTree>
    <p:extLst>
      <p:ext uri="{BB962C8B-B14F-4D97-AF65-F5344CB8AC3E}">
        <p14:creationId xmlns:p14="http://schemas.microsoft.com/office/powerpoint/2010/main" val="342308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2FBF-4B6F-423D-A598-11BF87B26165}"/>
              </a:ext>
            </a:extLst>
          </p:cNvPr>
          <p:cNvSpPr>
            <a:spLocks noGrp="1"/>
          </p:cNvSpPr>
          <p:nvPr>
            <p:ph type="title"/>
          </p:nvPr>
        </p:nvSpPr>
        <p:spPr/>
        <p:txBody>
          <a:bodyPr>
            <a:normAutofit/>
          </a:bodyPr>
          <a:lstStyle/>
          <a:p>
            <a:r>
              <a:rPr lang="en-US" sz="3600" dirty="0"/>
              <a:t>2024 Nonprofit Security Grant Program</a:t>
            </a:r>
          </a:p>
        </p:txBody>
      </p:sp>
      <p:sp>
        <p:nvSpPr>
          <p:cNvPr id="3" name="Content Placeholder 2">
            <a:extLst>
              <a:ext uri="{FF2B5EF4-FFF2-40B4-BE49-F238E27FC236}">
                <a16:creationId xmlns:a16="http://schemas.microsoft.com/office/drawing/2014/main" id="{58430272-796E-46A1-A391-211FFB2A7C83}"/>
              </a:ext>
            </a:extLst>
          </p:cNvPr>
          <p:cNvSpPr>
            <a:spLocks noGrp="1"/>
          </p:cNvSpPr>
          <p:nvPr>
            <p:ph idx="1"/>
          </p:nvPr>
        </p:nvSpPr>
        <p:spPr>
          <a:xfrm>
            <a:off x="457200" y="1371600"/>
            <a:ext cx="8229600" cy="4984750"/>
          </a:xfrm>
        </p:spPr>
        <p:txBody>
          <a:bodyPr>
            <a:normAutofit fontScale="92500" lnSpcReduction="20000"/>
          </a:bodyPr>
          <a:lstStyle/>
          <a:p>
            <a:pPr>
              <a:lnSpc>
                <a:spcPct val="110000"/>
              </a:lnSpc>
              <a:spcBef>
                <a:spcPts val="600"/>
              </a:spcBef>
              <a:spcAft>
                <a:spcPts val="600"/>
              </a:spcAft>
            </a:pPr>
            <a:r>
              <a:rPr lang="en-US" sz="2400" dirty="0"/>
              <a:t>Applicants are reminded the following documentation will be needed in order to apply; A completed Investment Justification (IJ); A vulnerability/Threat Assessment unique to the site as related to the IJ; The Mission Statement of the Nonprofit. </a:t>
            </a:r>
          </a:p>
          <a:p>
            <a:pPr>
              <a:lnSpc>
                <a:spcPct val="110000"/>
              </a:lnSpc>
              <a:spcAft>
                <a:spcPts val="600"/>
              </a:spcAft>
            </a:pPr>
            <a:r>
              <a:rPr lang="en-US" sz="2400" dirty="0"/>
              <a:t>Please note you may not alter the Investment Justification Form.</a:t>
            </a:r>
          </a:p>
          <a:p>
            <a:pPr>
              <a:lnSpc>
                <a:spcPct val="110000"/>
              </a:lnSpc>
              <a:spcAft>
                <a:spcPts val="600"/>
              </a:spcAft>
            </a:pPr>
            <a:r>
              <a:rPr lang="en-US" sz="2400" dirty="0"/>
              <a:t>Applicants may want to use Firefox to access the Investment Justification Form.  The form is available in the eCivis tool for your convenience.  </a:t>
            </a:r>
          </a:p>
          <a:p>
            <a:r>
              <a:rPr lang="en-US" sz="2400" dirty="0"/>
              <a:t>A nonprofit with one site may apply for up to $150,000 for that site. Nonprofits with multiple sites (multiple locations/physical addresses) within Rhode Island may choose to apply for additional sites at up to $150,000 per site for a maximum of three sites, not to exceed $450,000 of funding per nonprofit. </a:t>
            </a:r>
          </a:p>
          <a:p>
            <a:pPr marL="0" indent="0">
              <a:buNone/>
            </a:pPr>
            <a:r>
              <a:rPr lang="en-US" sz="2400" dirty="0"/>
              <a:t> </a:t>
            </a:r>
          </a:p>
          <a:p>
            <a:endParaRPr lang="en-US" dirty="0"/>
          </a:p>
        </p:txBody>
      </p:sp>
      <p:sp>
        <p:nvSpPr>
          <p:cNvPr id="7" name="Footer Placeholder 6">
            <a:extLst>
              <a:ext uri="{FF2B5EF4-FFF2-40B4-BE49-F238E27FC236}">
                <a16:creationId xmlns:a16="http://schemas.microsoft.com/office/drawing/2014/main" id="{B7A08782-A911-4704-8137-248045082D2A}"/>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F697F67-4395-4AD8-8802-ECA381CCEF03}"/>
              </a:ext>
            </a:extLst>
          </p:cNvPr>
          <p:cNvSpPr>
            <a:spLocks noGrp="1"/>
          </p:cNvSpPr>
          <p:nvPr>
            <p:ph type="sldNum" sz="quarter" idx="12"/>
          </p:nvPr>
        </p:nvSpPr>
        <p:spPr/>
        <p:txBody>
          <a:bodyPr/>
          <a:lstStyle/>
          <a:p>
            <a:fld id="{596AF2E0-91DA-4931-862E-4AFFCAA2E86C}" type="slidenum">
              <a:rPr lang="en-US" smtClean="0"/>
              <a:pPr/>
              <a:t>33</a:t>
            </a:fld>
            <a:endParaRPr lang="en-US" dirty="0"/>
          </a:p>
        </p:txBody>
      </p:sp>
    </p:spTree>
    <p:extLst>
      <p:ext uri="{BB962C8B-B14F-4D97-AF65-F5344CB8AC3E}">
        <p14:creationId xmlns:p14="http://schemas.microsoft.com/office/powerpoint/2010/main" val="2577378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3BC0-5F8A-4185-9933-90670FE4CDEE}"/>
              </a:ext>
            </a:extLst>
          </p:cNvPr>
          <p:cNvSpPr>
            <a:spLocks noGrp="1"/>
          </p:cNvSpPr>
          <p:nvPr>
            <p:ph type="title"/>
          </p:nvPr>
        </p:nvSpPr>
        <p:spPr/>
        <p:txBody>
          <a:bodyPr>
            <a:normAutofit/>
          </a:bodyPr>
          <a:lstStyle/>
          <a:p>
            <a:r>
              <a:rPr lang="en-US" sz="3600" dirty="0"/>
              <a:t>2024 Nonprofit Security Grant Program</a:t>
            </a:r>
          </a:p>
        </p:txBody>
      </p:sp>
      <p:sp>
        <p:nvSpPr>
          <p:cNvPr id="3" name="Content Placeholder 2">
            <a:extLst>
              <a:ext uri="{FF2B5EF4-FFF2-40B4-BE49-F238E27FC236}">
                <a16:creationId xmlns:a16="http://schemas.microsoft.com/office/drawing/2014/main" id="{FDB0848E-AE84-423E-A263-5C7FA2CA3327}"/>
              </a:ext>
            </a:extLst>
          </p:cNvPr>
          <p:cNvSpPr>
            <a:spLocks noGrp="1"/>
          </p:cNvSpPr>
          <p:nvPr>
            <p:ph idx="1"/>
          </p:nvPr>
        </p:nvSpPr>
        <p:spPr>
          <a:xfrm>
            <a:off x="457200" y="1296958"/>
            <a:ext cx="8229600" cy="5241954"/>
          </a:xfrm>
        </p:spPr>
        <p:txBody>
          <a:bodyPr>
            <a:normAutofit fontScale="62500" lnSpcReduction="20000"/>
          </a:bodyPr>
          <a:lstStyle/>
          <a:p>
            <a:pPr marL="0" indent="0">
              <a:lnSpc>
                <a:spcPct val="120000"/>
              </a:lnSpc>
              <a:spcAft>
                <a:spcPts val="600"/>
              </a:spcAft>
              <a:buNone/>
            </a:pPr>
            <a:r>
              <a:rPr lang="en-US" b="1" dirty="0"/>
              <a:t>HOW TO APPLY for NSGP FY24:</a:t>
            </a:r>
          </a:p>
          <a:p>
            <a:pPr>
              <a:lnSpc>
                <a:spcPct val="120000"/>
              </a:lnSpc>
              <a:spcAft>
                <a:spcPts val="600"/>
              </a:spcAft>
            </a:pPr>
            <a:r>
              <a:rPr lang="en-US" dirty="0"/>
              <a:t>The State of RI has moved to an online portal for grant applications called </a:t>
            </a:r>
            <a:r>
              <a:rPr lang="en-US" dirty="0" err="1"/>
              <a:t>eCivis</a:t>
            </a:r>
            <a:r>
              <a:rPr lang="en-US" dirty="0"/>
              <a:t>.  The link to apply is scheduled to be open on May 20, 2024.</a:t>
            </a:r>
          </a:p>
          <a:p>
            <a:pPr>
              <a:lnSpc>
                <a:spcPct val="120000"/>
              </a:lnSpc>
              <a:spcAft>
                <a:spcPts val="600"/>
              </a:spcAft>
            </a:pPr>
            <a:r>
              <a:rPr lang="en-US" dirty="0"/>
              <a:t>Please click on the following link in order to apply:  </a:t>
            </a:r>
            <a:r>
              <a:rPr lang="en-US" dirty="0">
                <a:hlinkClick r:id="rId2"/>
              </a:rPr>
              <a:t>https://gn.ecivis.com/GO/gn_redir/T/477rje1yv4oy</a:t>
            </a:r>
            <a:endParaRPr lang="en-US" dirty="0"/>
          </a:p>
          <a:p>
            <a:pPr>
              <a:lnSpc>
                <a:spcPct val="120000"/>
              </a:lnSpc>
              <a:spcAft>
                <a:spcPts val="600"/>
              </a:spcAft>
            </a:pPr>
            <a:r>
              <a:rPr lang="en-US" b="1" dirty="0"/>
              <a:t>Special Note</a:t>
            </a:r>
            <a:r>
              <a:rPr lang="en-US" dirty="0"/>
              <a:t>:  If you have trouble accessing the Investment Justification Form, please right click on the document and save to your desktop.  You may also have to use an "Open with Adobe" option in order to complete the document.  Fill in the required information and then upload into </a:t>
            </a:r>
            <a:r>
              <a:rPr lang="en-US" dirty="0" err="1"/>
              <a:t>eCivis</a:t>
            </a:r>
            <a:r>
              <a:rPr lang="en-US" dirty="0"/>
              <a:t> with your Vulnerability/Threat Assessment, Mission Statement and 501C3 proof. The Investment Justification Form is on the RIEMA website </a:t>
            </a:r>
            <a:r>
              <a:rPr lang="en-US" dirty="0">
                <a:hlinkClick r:id="rId3"/>
              </a:rPr>
              <a:t>www.riema.ri.gov</a:t>
            </a:r>
            <a:r>
              <a:rPr lang="en-US" dirty="0"/>
              <a:t> in the files section.  As previously noted, applicants may want to use the Firefox browser to access and complete the Investment Justification Form.</a:t>
            </a:r>
          </a:p>
          <a:p>
            <a:pPr>
              <a:lnSpc>
                <a:spcPct val="120000"/>
              </a:lnSpc>
              <a:spcAft>
                <a:spcPts val="600"/>
              </a:spcAft>
            </a:pPr>
            <a:r>
              <a:rPr lang="en-US" sz="2800" dirty="0"/>
              <a:t>All applications from eligible nonprofits within the state for FY 2024 NSGP funding must </a:t>
            </a:r>
            <a:r>
              <a:rPr lang="en-US" sz="2800" b="1" dirty="0">
                <a:solidFill>
                  <a:srgbClr val="FF0000"/>
                </a:solidFill>
              </a:rPr>
              <a:t>NOT</a:t>
            </a:r>
            <a:r>
              <a:rPr lang="en-US" sz="2800" dirty="0"/>
              <a:t> be submitted to RIEMA (</a:t>
            </a:r>
            <a:r>
              <a:rPr lang="en-US" sz="2800" dirty="0">
                <a:hlinkClick r:id="rId4">
                  <a:extLst>
                    <a:ext uri="{A12FA001-AC4F-418D-AE19-62706E023703}">
                      <ahyp:hlinkClr xmlns:ahyp="http://schemas.microsoft.com/office/drawing/2018/hyperlinkcolor" val="tx"/>
                    </a:ext>
                  </a:extLst>
                </a:hlinkClick>
              </a:rPr>
              <a:t>EMA.Grants@ema.ri.gov</a:t>
            </a:r>
            <a:r>
              <a:rPr lang="en-US" sz="2800" dirty="0"/>
              <a:t>). </a:t>
            </a:r>
          </a:p>
          <a:p>
            <a:pPr marL="0" indent="0">
              <a:buNone/>
            </a:pPr>
            <a:r>
              <a:rPr lang="en-US" sz="2800" dirty="0"/>
              <a:t> </a:t>
            </a:r>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AA98479F-97B1-498E-BBC2-A20640FEAD78}"/>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21F2BBEC-37E2-4706-B8DA-B3B73C51EEA1}"/>
              </a:ext>
            </a:extLst>
          </p:cNvPr>
          <p:cNvSpPr>
            <a:spLocks noGrp="1"/>
          </p:cNvSpPr>
          <p:nvPr>
            <p:ph type="sldNum" sz="quarter" idx="12"/>
          </p:nvPr>
        </p:nvSpPr>
        <p:spPr/>
        <p:txBody>
          <a:bodyPr/>
          <a:lstStyle/>
          <a:p>
            <a:fld id="{596AF2E0-91DA-4931-862E-4AFFCAA2E86C}" type="slidenum">
              <a:rPr lang="en-US" smtClean="0"/>
              <a:pPr/>
              <a:t>34</a:t>
            </a:fld>
            <a:endParaRPr lang="en-US" dirty="0"/>
          </a:p>
        </p:txBody>
      </p:sp>
    </p:spTree>
    <p:extLst>
      <p:ext uri="{BB962C8B-B14F-4D97-AF65-F5344CB8AC3E}">
        <p14:creationId xmlns:p14="http://schemas.microsoft.com/office/powerpoint/2010/main" val="116342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7DDB-7D8B-4E8C-B68C-E4F37A12C54B}"/>
              </a:ext>
            </a:extLst>
          </p:cNvPr>
          <p:cNvSpPr>
            <a:spLocks noGrp="1"/>
          </p:cNvSpPr>
          <p:nvPr>
            <p:ph type="title"/>
          </p:nvPr>
        </p:nvSpPr>
        <p:spPr/>
        <p:txBody>
          <a:bodyPr>
            <a:normAutofit/>
          </a:bodyPr>
          <a:lstStyle/>
          <a:p>
            <a:r>
              <a:rPr lang="en-US" sz="3200" dirty="0"/>
              <a:t>2024 Nonprofit Security Grant Program</a:t>
            </a:r>
          </a:p>
        </p:txBody>
      </p:sp>
      <p:pic>
        <p:nvPicPr>
          <p:cNvPr id="7" name="Content Placeholder 6">
            <a:extLst>
              <a:ext uri="{FF2B5EF4-FFF2-40B4-BE49-F238E27FC236}">
                <a16:creationId xmlns:a16="http://schemas.microsoft.com/office/drawing/2014/main" id="{ED2FB713-989D-4D9B-87FF-585B77AEBCF2}"/>
              </a:ext>
            </a:extLst>
          </p:cNvPr>
          <p:cNvPicPr>
            <a:picLocks noGrp="1" noChangeAspect="1"/>
          </p:cNvPicPr>
          <p:nvPr>
            <p:ph idx="1"/>
          </p:nvPr>
        </p:nvPicPr>
        <p:blipFill>
          <a:blip r:embed="rId2"/>
          <a:stretch>
            <a:fillRect/>
          </a:stretch>
        </p:blipFill>
        <p:spPr>
          <a:xfrm>
            <a:off x="1330203" y="1219200"/>
            <a:ext cx="6483593" cy="4953000"/>
          </a:xfrm>
        </p:spPr>
      </p:pic>
      <p:sp>
        <p:nvSpPr>
          <p:cNvPr id="4" name="Footer Placeholder 3">
            <a:extLst>
              <a:ext uri="{FF2B5EF4-FFF2-40B4-BE49-F238E27FC236}">
                <a16:creationId xmlns:a16="http://schemas.microsoft.com/office/drawing/2014/main" id="{7BD4461D-84B6-4BF2-890E-B6BBC699AA98}"/>
              </a:ext>
            </a:extLst>
          </p:cNvPr>
          <p:cNvSpPr>
            <a:spLocks noGrp="1"/>
          </p:cNvSpPr>
          <p:nvPr>
            <p:ph type="ftr" sz="quarter" idx="11"/>
          </p:nvPr>
        </p:nvSpPr>
        <p:spPr/>
        <p:txBody>
          <a:bodyPr/>
          <a:lstStyle/>
          <a:p>
            <a:r>
              <a:rPr lang="en-US"/>
              <a:t>Rhode Island Emergency Management Agency</a:t>
            </a:r>
            <a:endParaRPr lang="en-US" dirty="0"/>
          </a:p>
        </p:txBody>
      </p:sp>
      <p:sp>
        <p:nvSpPr>
          <p:cNvPr id="5" name="Slide Number Placeholder 4">
            <a:extLst>
              <a:ext uri="{FF2B5EF4-FFF2-40B4-BE49-F238E27FC236}">
                <a16:creationId xmlns:a16="http://schemas.microsoft.com/office/drawing/2014/main" id="{BB436A16-0DCC-45BA-9769-4F1A331BADCB}"/>
              </a:ext>
            </a:extLst>
          </p:cNvPr>
          <p:cNvSpPr>
            <a:spLocks noGrp="1"/>
          </p:cNvSpPr>
          <p:nvPr>
            <p:ph type="sldNum" sz="quarter" idx="12"/>
          </p:nvPr>
        </p:nvSpPr>
        <p:spPr/>
        <p:txBody>
          <a:bodyPr/>
          <a:lstStyle/>
          <a:p>
            <a:fld id="{596AF2E0-91DA-4931-862E-4AFFCAA2E86C}" type="slidenum">
              <a:rPr lang="en-US" smtClean="0"/>
              <a:pPr/>
              <a:t>35</a:t>
            </a:fld>
            <a:endParaRPr lang="en-US" dirty="0"/>
          </a:p>
        </p:txBody>
      </p:sp>
      <p:sp>
        <p:nvSpPr>
          <p:cNvPr id="9" name="Rectangle 8">
            <a:extLst>
              <a:ext uri="{FF2B5EF4-FFF2-40B4-BE49-F238E27FC236}">
                <a16:creationId xmlns:a16="http://schemas.microsoft.com/office/drawing/2014/main" id="{4EEF0200-46F1-49CB-9844-2C66C805F28B}"/>
              </a:ext>
            </a:extLst>
          </p:cNvPr>
          <p:cNvSpPr/>
          <p:nvPr/>
        </p:nvSpPr>
        <p:spPr>
          <a:xfrm>
            <a:off x="4191000" y="3124200"/>
            <a:ext cx="685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842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a:bodyPr>
          <a:lstStyle/>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pic>
        <p:nvPicPr>
          <p:cNvPr id="3" name="Picture 2">
            <a:extLst>
              <a:ext uri="{FF2B5EF4-FFF2-40B4-BE49-F238E27FC236}">
                <a16:creationId xmlns:a16="http://schemas.microsoft.com/office/drawing/2014/main" id="{50338781-A4D1-49BB-ABCC-B836316F2B8F}"/>
              </a:ext>
            </a:extLst>
          </p:cNvPr>
          <p:cNvPicPr>
            <a:picLocks noChangeAspect="1"/>
          </p:cNvPicPr>
          <p:nvPr/>
        </p:nvPicPr>
        <p:blipFill>
          <a:blip r:embed="rId3"/>
          <a:stretch>
            <a:fillRect/>
          </a:stretch>
        </p:blipFill>
        <p:spPr>
          <a:xfrm>
            <a:off x="1280839" y="1676400"/>
            <a:ext cx="6506122" cy="4408649"/>
          </a:xfrm>
          <a:prstGeom prst="rect">
            <a:avLst/>
          </a:prstGeom>
        </p:spPr>
      </p:pic>
      <p:sp>
        <p:nvSpPr>
          <p:cNvPr id="8" name="Footer Placeholder 7">
            <a:extLst>
              <a:ext uri="{FF2B5EF4-FFF2-40B4-BE49-F238E27FC236}">
                <a16:creationId xmlns:a16="http://schemas.microsoft.com/office/drawing/2014/main" id="{484D9BFB-9406-41E1-B253-9D557A2950B1}"/>
              </a:ext>
            </a:extLst>
          </p:cNvPr>
          <p:cNvSpPr>
            <a:spLocks noGrp="1"/>
          </p:cNvSpPr>
          <p:nvPr>
            <p:ph type="ftr" sz="quarter" idx="11"/>
          </p:nvPr>
        </p:nvSpPr>
        <p:spPr/>
        <p:txBody>
          <a:bodyPr/>
          <a:lstStyle/>
          <a:p>
            <a:r>
              <a:rPr lang="en-US"/>
              <a:t>Rhode Island Emergency Management Agency</a:t>
            </a:r>
            <a:endParaRPr lang="en-US" dirty="0"/>
          </a:p>
        </p:txBody>
      </p:sp>
      <p:sp>
        <p:nvSpPr>
          <p:cNvPr id="9" name="Slide Number Placeholder 8">
            <a:extLst>
              <a:ext uri="{FF2B5EF4-FFF2-40B4-BE49-F238E27FC236}">
                <a16:creationId xmlns:a16="http://schemas.microsoft.com/office/drawing/2014/main" id="{7DC5E38F-B6B3-465F-879F-EDD0CE855FAD}"/>
              </a:ext>
            </a:extLst>
          </p:cNvPr>
          <p:cNvSpPr>
            <a:spLocks noGrp="1"/>
          </p:cNvSpPr>
          <p:nvPr>
            <p:ph type="sldNum" sz="quarter" idx="12"/>
          </p:nvPr>
        </p:nvSpPr>
        <p:spPr/>
        <p:txBody>
          <a:bodyPr/>
          <a:lstStyle/>
          <a:p>
            <a:fld id="{596AF2E0-91DA-4931-862E-4AFFCAA2E86C}" type="slidenum">
              <a:rPr lang="en-US" smtClean="0"/>
              <a:pPr/>
              <a:t>36</a:t>
            </a:fld>
            <a:endParaRPr lang="en-US" dirty="0"/>
          </a:p>
        </p:txBody>
      </p:sp>
      <p:sp>
        <p:nvSpPr>
          <p:cNvPr id="7" name="Rectangle 6">
            <a:extLst>
              <a:ext uri="{FF2B5EF4-FFF2-40B4-BE49-F238E27FC236}">
                <a16:creationId xmlns:a16="http://schemas.microsoft.com/office/drawing/2014/main" id="{D690BE16-9F6D-44A1-9B44-9A90A189DCD2}"/>
              </a:ext>
            </a:extLst>
          </p:cNvPr>
          <p:cNvSpPr/>
          <p:nvPr/>
        </p:nvSpPr>
        <p:spPr>
          <a:xfrm>
            <a:off x="5943600" y="2960924"/>
            <a:ext cx="762000" cy="391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8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4648200"/>
          </a:xfrm>
        </p:spPr>
        <p:txBody>
          <a:bodyPr>
            <a:normAutofit/>
          </a:bodyPr>
          <a:lstStyle/>
          <a:p>
            <a:pPr marL="0" indent="0" algn="ctr">
              <a:buNone/>
            </a:pPr>
            <a:r>
              <a:rPr lang="en-US" sz="2400" b="1" i="0" dirty="0">
                <a:effectLst/>
                <a:latin typeface="var(--font-serif-vf)"/>
              </a:rPr>
              <a:t>USER SUPPORT</a:t>
            </a:r>
          </a:p>
          <a:p>
            <a:pPr marL="0" indent="0" algn="ctr">
              <a:buNone/>
            </a:pPr>
            <a:endParaRPr lang="en-US" sz="3200" b="1" i="0" dirty="0">
              <a:effectLst/>
              <a:latin typeface="var(--font-serif-vf)"/>
            </a:endParaRPr>
          </a:p>
          <a:p>
            <a:pPr algn="l"/>
            <a:r>
              <a:rPr lang="en-US" sz="2400" i="0" dirty="0">
                <a:solidFill>
                  <a:srgbClr val="404040"/>
                </a:solidFill>
                <a:effectLst/>
                <a:latin typeface="var(--font-sans-vf)"/>
              </a:rPr>
              <a:t>Use the link below if you are experiencing technical difficulties, or have questions related to the </a:t>
            </a:r>
            <a:r>
              <a:rPr lang="en-US" sz="2400" b="1" i="0" dirty="0" err="1">
                <a:solidFill>
                  <a:srgbClr val="404040"/>
                </a:solidFill>
                <a:effectLst/>
                <a:latin typeface="var(--font-sans-vf)"/>
              </a:rPr>
              <a:t>eCivis</a:t>
            </a:r>
            <a:r>
              <a:rPr lang="en-US" sz="2400" b="1" i="0" dirty="0">
                <a:solidFill>
                  <a:srgbClr val="404040"/>
                </a:solidFill>
                <a:effectLst/>
                <a:latin typeface="var(--font-sans-vf)"/>
              </a:rPr>
              <a:t> Portal </a:t>
            </a:r>
            <a:r>
              <a:rPr lang="en-US" sz="2400" i="0" dirty="0">
                <a:solidFill>
                  <a:srgbClr val="404040"/>
                </a:solidFill>
                <a:effectLst/>
                <a:latin typeface="var(--font-sans-vf)"/>
              </a:rPr>
              <a:t>and </a:t>
            </a:r>
            <a:r>
              <a:rPr lang="en-US" sz="2400" b="1" i="0" dirty="0">
                <a:solidFill>
                  <a:srgbClr val="404040"/>
                </a:solidFill>
                <a:effectLst/>
                <a:latin typeface="var(--font-sans-vf)"/>
              </a:rPr>
              <a:t>Grants Management System</a:t>
            </a:r>
            <a:r>
              <a:rPr lang="en-US" sz="2400" i="0" dirty="0">
                <a:solidFill>
                  <a:srgbClr val="404040"/>
                </a:solidFill>
                <a:effectLst/>
                <a:latin typeface="var(--font-sans-vf)"/>
              </a:rPr>
              <a:t>.</a:t>
            </a:r>
          </a:p>
          <a:p>
            <a:pPr marL="341313" lvl="1" indent="0">
              <a:spcBef>
                <a:spcPts val="0"/>
              </a:spcBef>
              <a:buNone/>
            </a:pPr>
            <a:r>
              <a:rPr lang="en-US" sz="1800" dirty="0">
                <a:hlinkClick r:id="rId3"/>
              </a:rPr>
              <a:t>Submit a User Support Ticket - Grants Management | Rhode Island (ri.gov)</a:t>
            </a:r>
            <a:r>
              <a:rPr lang="en-US" sz="3200" i="0" dirty="0">
                <a:solidFill>
                  <a:srgbClr val="404040"/>
                </a:solidFill>
                <a:effectLst/>
                <a:latin typeface="var(--font-sans-vf)"/>
              </a:rPr>
              <a:t> </a:t>
            </a:r>
          </a:p>
          <a:p>
            <a:pPr marL="457200" lvl="1" indent="0">
              <a:spcBef>
                <a:spcPts val="0"/>
              </a:spcBef>
              <a:buNone/>
            </a:pPr>
            <a:endParaRPr lang="en-US" sz="3200" i="0" dirty="0">
              <a:solidFill>
                <a:srgbClr val="404040"/>
              </a:solidFill>
              <a:effectLst/>
              <a:latin typeface="var(--font-sans-vf)"/>
            </a:endParaRPr>
          </a:p>
          <a:p>
            <a:pPr algn="l"/>
            <a:r>
              <a:rPr lang="en-US" sz="2400" i="0" dirty="0">
                <a:solidFill>
                  <a:srgbClr val="404040"/>
                </a:solidFill>
                <a:effectLst/>
                <a:latin typeface="var(--font-sans-vf)"/>
              </a:rPr>
              <a:t>The Grants Management Office does NOT make grant awards and is unable to respond to requests for funding or financial assistance.</a:t>
            </a:r>
          </a:p>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6FA8605F-6EF3-4A69-BDD8-A470BE93B33C}"/>
              </a:ext>
            </a:extLst>
          </p:cNvPr>
          <p:cNvSpPr>
            <a:spLocks noGrp="1"/>
          </p:cNvSpPr>
          <p:nvPr>
            <p:ph type="ftr" sz="quarter" idx="11"/>
          </p:nvPr>
        </p:nvSpPr>
        <p:spPr/>
        <p:txBody>
          <a:bodyPr/>
          <a:lstStyle/>
          <a:p>
            <a:r>
              <a:rPr lang="en-US"/>
              <a:t>Rhode Island Emergency Management Agency</a:t>
            </a:r>
            <a:endParaRPr lang="en-US" dirty="0"/>
          </a:p>
        </p:txBody>
      </p:sp>
      <p:sp>
        <p:nvSpPr>
          <p:cNvPr id="8" name="Slide Number Placeholder 7">
            <a:extLst>
              <a:ext uri="{FF2B5EF4-FFF2-40B4-BE49-F238E27FC236}">
                <a16:creationId xmlns:a16="http://schemas.microsoft.com/office/drawing/2014/main" id="{04BE5B8F-68A9-48B1-99C7-D55A6BE8C487}"/>
              </a:ext>
            </a:extLst>
          </p:cNvPr>
          <p:cNvSpPr>
            <a:spLocks noGrp="1"/>
          </p:cNvSpPr>
          <p:nvPr>
            <p:ph type="sldNum" sz="quarter" idx="12"/>
          </p:nvPr>
        </p:nvSpPr>
        <p:spPr/>
        <p:txBody>
          <a:bodyPr/>
          <a:lstStyle/>
          <a:p>
            <a:fld id="{596AF2E0-91DA-4931-862E-4AFFCAA2E86C}" type="slidenum">
              <a:rPr lang="en-US" smtClean="0"/>
              <a:pPr/>
              <a:t>37</a:t>
            </a:fld>
            <a:endParaRPr lang="en-US" dirty="0"/>
          </a:p>
        </p:txBody>
      </p:sp>
    </p:spTree>
    <p:extLst>
      <p:ext uri="{BB962C8B-B14F-4D97-AF65-F5344CB8AC3E}">
        <p14:creationId xmlns:p14="http://schemas.microsoft.com/office/powerpoint/2010/main" val="1062636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46124-60F9-481A-B6FB-B607C83D1FB7}"/>
              </a:ext>
            </a:extLst>
          </p:cNvPr>
          <p:cNvSpPr>
            <a:spLocks noGrp="1"/>
          </p:cNvSpPr>
          <p:nvPr>
            <p:ph type="title"/>
          </p:nvPr>
        </p:nvSpPr>
        <p:spPr>
          <a:xfrm>
            <a:off x="571500" y="422915"/>
            <a:ext cx="8229600" cy="365125"/>
          </a:xfrm>
        </p:spPr>
        <p:txBody>
          <a:bodyPr>
            <a:noAutofit/>
          </a:bodyPr>
          <a:lstStyle/>
          <a:p>
            <a:r>
              <a:rPr lang="en-US" sz="3600" dirty="0"/>
              <a:t>2024 Nonprofit Security Grant Program</a:t>
            </a:r>
          </a:p>
        </p:txBody>
      </p:sp>
      <p:pic>
        <p:nvPicPr>
          <p:cNvPr id="5" name="Picture 4">
            <a:extLst>
              <a:ext uri="{FF2B5EF4-FFF2-40B4-BE49-F238E27FC236}">
                <a16:creationId xmlns:a16="http://schemas.microsoft.com/office/drawing/2014/main" id="{AEBA2183-E25E-4605-A058-E9F900471433}"/>
              </a:ext>
            </a:extLst>
          </p:cNvPr>
          <p:cNvPicPr>
            <a:picLocks noChangeAspect="1"/>
          </p:cNvPicPr>
          <p:nvPr/>
        </p:nvPicPr>
        <p:blipFill>
          <a:blip r:embed="rId2"/>
          <a:stretch>
            <a:fillRect/>
          </a:stretch>
        </p:blipFill>
        <p:spPr>
          <a:xfrm>
            <a:off x="838200" y="1356489"/>
            <a:ext cx="7696200" cy="4713471"/>
          </a:xfrm>
          <a:prstGeom prst="rect">
            <a:avLst/>
          </a:prstGeom>
          <a:ln>
            <a:solidFill>
              <a:schemeClr val="tx2"/>
            </a:solidFill>
          </a:ln>
        </p:spPr>
      </p:pic>
      <p:sp>
        <p:nvSpPr>
          <p:cNvPr id="8" name="Footer Placeholder 7">
            <a:extLst>
              <a:ext uri="{FF2B5EF4-FFF2-40B4-BE49-F238E27FC236}">
                <a16:creationId xmlns:a16="http://schemas.microsoft.com/office/drawing/2014/main" id="{00EA1E6D-936E-4C46-BEDD-22F6654496D0}"/>
              </a:ext>
            </a:extLst>
          </p:cNvPr>
          <p:cNvSpPr>
            <a:spLocks noGrp="1"/>
          </p:cNvSpPr>
          <p:nvPr>
            <p:ph type="ftr" sz="quarter" idx="11"/>
          </p:nvPr>
        </p:nvSpPr>
        <p:spPr/>
        <p:txBody>
          <a:bodyPr/>
          <a:lstStyle/>
          <a:p>
            <a:r>
              <a:rPr lang="en-US"/>
              <a:t>Rhode Island Emergency Management Agency</a:t>
            </a:r>
            <a:endParaRPr lang="en-US" dirty="0"/>
          </a:p>
        </p:txBody>
      </p:sp>
      <p:sp>
        <p:nvSpPr>
          <p:cNvPr id="9" name="Slide Number Placeholder 8">
            <a:extLst>
              <a:ext uri="{FF2B5EF4-FFF2-40B4-BE49-F238E27FC236}">
                <a16:creationId xmlns:a16="http://schemas.microsoft.com/office/drawing/2014/main" id="{22415174-9332-4895-B334-791089E19147}"/>
              </a:ext>
            </a:extLst>
          </p:cNvPr>
          <p:cNvSpPr>
            <a:spLocks noGrp="1"/>
          </p:cNvSpPr>
          <p:nvPr>
            <p:ph type="sldNum" sz="quarter" idx="12"/>
          </p:nvPr>
        </p:nvSpPr>
        <p:spPr/>
        <p:txBody>
          <a:bodyPr/>
          <a:lstStyle/>
          <a:p>
            <a:fld id="{596AF2E0-91DA-4931-862E-4AFFCAA2E86C}" type="slidenum">
              <a:rPr lang="en-US" smtClean="0"/>
              <a:pPr/>
              <a:t>38</a:t>
            </a:fld>
            <a:endParaRPr lang="en-US" dirty="0"/>
          </a:p>
        </p:txBody>
      </p:sp>
    </p:spTree>
    <p:extLst>
      <p:ext uri="{BB962C8B-B14F-4D97-AF65-F5344CB8AC3E}">
        <p14:creationId xmlns:p14="http://schemas.microsoft.com/office/powerpoint/2010/main" val="2664842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3130"/>
          </a:xfrm>
        </p:spPr>
        <p:txBody>
          <a:bodyPr>
            <a:normAutofit/>
          </a:bodyPr>
          <a:lstStyle/>
          <a:p>
            <a:r>
              <a:rPr lang="en-US" sz="3200" dirty="0"/>
              <a:t>QUESTIONS?</a:t>
            </a:r>
          </a:p>
        </p:txBody>
      </p:sp>
      <p:sp>
        <p:nvSpPr>
          <p:cNvPr id="5" name="TextBox 4"/>
          <p:cNvSpPr txBox="1"/>
          <p:nvPr/>
        </p:nvSpPr>
        <p:spPr>
          <a:xfrm>
            <a:off x="1674454" y="3268373"/>
            <a:ext cx="7315200" cy="4651723"/>
          </a:xfrm>
          <a:prstGeom prst="rect">
            <a:avLst/>
          </a:prstGeom>
          <a:noFill/>
        </p:spPr>
        <p:txBody>
          <a:bodyPr wrap="square" rtlCol="0">
            <a:spAutoFit/>
          </a:bodyPr>
          <a:lstStyle/>
          <a:p>
            <a:pPr lvl="1">
              <a:lnSpc>
                <a:spcPct val="150000"/>
              </a:lnSpc>
              <a:buNone/>
            </a:pPr>
            <a:r>
              <a:rPr lang="en-US" sz="2400" dirty="0"/>
              <a:t>X</a:t>
            </a:r>
            <a:r>
              <a:rPr lang="en-US" sz="2000" dirty="0"/>
              <a:t>: </a:t>
            </a:r>
            <a:r>
              <a:rPr lang="en-US" sz="2000" dirty="0">
                <a:solidFill>
                  <a:srgbClr val="16325C"/>
                </a:solidFill>
                <a:hlinkClick r:id="rId3"/>
              </a:rPr>
              <a:t>https://x.com/RhodeIslandEMA</a:t>
            </a:r>
            <a:endParaRPr lang="en-US" sz="2000" dirty="0">
              <a:solidFill>
                <a:srgbClr val="16325C"/>
              </a:solidFill>
            </a:endParaRPr>
          </a:p>
          <a:p>
            <a:pPr lvl="1">
              <a:lnSpc>
                <a:spcPct val="150000"/>
              </a:lnSpc>
              <a:buNone/>
            </a:pPr>
            <a:r>
              <a:rPr lang="en-US" sz="2000" dirty="0"/>
              <a:t>Facebook: </a:t>
            </a:r>
            <a:r>
              <a:rPr lang="en-US" sz="2000" u="sng" dirty="0">
                <a:hlinkClick r:id="rId4"/>
              </a:rPr>
              <a:t>www.</a:t>
            </a:r>
            <a:r>
              <a:rPr lang="en-US" sz="2000" u="sng" dirty="0">
                <a:solidFill>
                  <a:srgbClr val="16325C"/>
                </a:solidFill>
                <a:hlinkClick r:id="rId4"/>
              </a:rPr>
              <a:t>facebook.com/rhodeislandema</a:t>
            </a:r>
            <a:endParaRPr lang="en-US" sz="2000" u="sng" dirty="0">
              <a:solidFill>
                <a:srgbClr val="16325C"/>
              </a:solidFill>
            </a:endParaRPr>
          </a:p>
          <a:p>
            <a:pPr lvl="1">
              <a:lnSpc>
                <a:spcPct val="150000"/>
              </a:lnSpc>
              <a:buNone/>
            </a:pPr>
            <a:r>
              <a:rPr lang="en-US" sz="2000" dirty="0"/>
              <a:t>Web: </a:t>
            </a:r>
            <a:r>
              <a:rPr lang="en-US" sz="2000" u="sng" dirty="0">
                <a:hlinkClick r:id="rId5"/>
              </a:rPr>
              <a:t>www.</a:t>
            </a:r>
            <a:r>
              <a:rPr lang="en-US" sz="2000" u="sng" dirty="0">
                <a:solidFill>
                  <a:srgbClr val="16325C"/>
                </a:solidFill>
                <a:hlinkClick r:id="rId5"/>
              </a:rPr>
              <a:t>riema.ri.gov</a:t>
            </a:r>
            <a:endParaRPr lang="en-US" sz="2000" u="sng" dirty="0">
              <a:solidFill>
                <a:srgbClr val="16325C"/>
              </a:solidFill>
            </a:endParaRPr>
          </a:p>
          <a:p>
            <a:pPr lvl="1">
              <a:lnSpc>
                <a:spcPct val="150000"/>
              </a:lnSpc>
              <a:buNone/>
            </a:pPr>
            <a:r>
              <a:rPr lang="en-US" sz="2000" dirty="0"/>
              <a:t>Instagram: </a:t>
            </a:r>
            <a:r>
              <a:rPr lang="en-US" sz="2000" u="sng" dirty="0">
                <a:solidFill>
                  <a:srgbClr val="16325C"/>
                </a:solidFill>
                <a:hlinkClick r:id="rId6"/>
              </a:rPr>
              <a:t>www.instagram.com/rhodeislandema/</a:t>
            </a:r>
            <a:endParaRPr lang="en-US" sz="2000" u="sng" dirty="0">
              <a:solidFill>
                <a:srgbClr val="16325C"/>
              </a:solidFill>
            </a:endParaRPr>
          </a:p>
          <a:p>
            <a:pPr lvl="1">
              <a:lnSpc>
                <a:spcPct val="150000"/>
              </a:lnSpc>
            </a:pPr>
            <a:r>
              <a:rPr lang="en-US" sz="1600" dirty="0"/>
              <a:t>For more information about grant opportunities in the State, please go to the following link:  </a:t>
            </a:r>
            <a:r>
              <a:rPr lang="en-US" sz="1600" dirty="0">
                <a:hlinkClick r:id="rId7"/>
              </a:rPr>
              <a:t>https://controller.admin.ri.gov/grants-management/state-rhode-island-grant-funding-opportunities</a:t>
            </a:r>
            <a:r>
              <a:rPr lang="en-US" sz="1600" dirty="0"/>
              <a:t> </a:t>
            </a:r>
          </a:p>
          <a:p>
            <a:pPr lvl="1">
              <a:lnSpc>
                <a:spcPct val="150000"/>
              </a:lnSpc>
              <a:buNone/>
            </a:pPr>
            <a:endParaRPr lang="en-US" sz="2000" u="sng" dirty="0">
              <a:solidFill>
                <a:srgbClr val="16325C"/>
              </a:solidFill>
            </a:endParaRPr>
          </a:p>
          <a:p>
            <a:pPr lvl="1">
              <a:lnSpc>
                <a:spcPct val="150000"/>
              </a:lnSpc>
              <a:buNone/>
            </a:pPr>
            <a:endParaRPr lang="en-US" sz="2400" u="sng" dirty="0">
              <a:solidFill>
                <a:srgbClr val="16325C"/>
              </a:solidFill>
            </a:endParaRPr>
          </a:p>
          <a:p>
            <a:pPr lvl="1">
              <a:lnSpc>
                <a:spcPct val="150000"/>
              </a:lnSpc>
              <a:buNone/>
            </a:pPr>
            <a:endParaRPr lang="en-US" sz="2400" u="sng" dirty="0">
              <a:solidFill>
                <a:srgbClr val="16325C"/>
              </a:solidFill>
            </a:endParaRPr>
          </a:p>
        </p:txBody>
      </p:sp>
      <p:pic>
        <p:nvPicPr>
          <p:cNvPr id="8" name="Picture 7" descr="FacebookIconblue.png"/>
          <p:cNvPicPr>
            <a:picLocks noChangeAspect="1"/>
          </p:cNvPicPr>
          <p:nvPr/>
        </p:nvPicPr>
        <p:blipFill>
          <a:blip r:embed="rId8" cstate="print"/>
          <a:stretch>
            <a:fillRect/>
          </a:stretch>
        </p:blipFill>
        <p:spPr>
          <a:xfrm>
            <a:off x="1149485" y="3807240"/>
            <a:ext cx="457200" cy="457200"/>
          </a:xfrm>
          <a:prstGeom prst="rect">
            <a:avLst/>
          </a:prstGeom>
        </p:spPr>
      </p:pic>
      <p:pic>
        <p:nvPicPr>
          <p:cNvPr id="9" name="Picture 8" descr="Arrowblue.png"/>
          <p:cNvPicPr>
            <a:picLocks noChangeAspect="1"/>
          </p:cNvPicPr>
          <p:nvPr/>
        </p:nvPicPr>
        <p:blipFill>
          <a:blip r:embed="rId9" cstate="print"/>
          <a:stretch>
            <a:fillRect/>
          </a:stretch>
        </p:blipFill>
        <p:spPr>
          <a:xfrm flipH="1">
            <a:off x="1174929" y="4274873"/>
            <a:ext cx="533400" cy="5334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5680" y="4760401"/>
            <a:ext cx="511596" cy="468438"/>
          </a:xfrm>
          <a:prstGeom prst="rect">
            <a:avLst/>
          </a:prstGeom>
        </p:spPr>
      </p:pic>
      <p:pic>
        <p:nvPicPr>
          <p:cNvPr id="11" name="Picture 10" descr="NewLogoColor.jpg">
            <a:extLst>
              <a:ext uri="{FF2B5EF4-FFF2-40B4-BE49-F238E27FC236}">
                <a16:creationId xmlns:a16="http://schemas.microsoft.com/office/drawing/2014/main" id="{643869D2-35C0-4A4E-9891-31186472F3C0}"/>
              </a:ext>
            </a:extLst>
          </p:cNvPr>
          <p:cNvPicPr>
            <a:picLocks noChangeAspect="1"/>
          </p:cNvPicPr>
          <p:nvPr/>
        </p:nvPicPr>
        <p:blipFill>
          <a:blip r:embed="rId11" cstate="print">
            <a:clrChange>
              <a:clrFrom>
                <a:srgbClr val="FEFEFE"/>
              </a:clrFrom>
              <a:clrTo>
                <a:srgbClr val="FEFEFE">
                  <a:alpha val="0"/>
                </a:srgbClr>
              </a:clrTo>
            </a:clrChange>
          </a:blip>
          <a:stretch>
            <a:fillRect/>
          </a:stretch>
        </p:blipFill>
        <p:spPr>
          <a:xfrm>
            <a:off x="3505200" y="1083999"/>
            <a:ext cx="1942532" cy="193167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73D525B-9854-44C2-9067-5810414069F6}"/>
              </a:ext>
            </a:extLst>
          </p:cNvPr>
          <p:cNvSpPr txBox="1"/>
          <p:nvPr/>
        </p:nvSpPr>
        <p:spPr>
          <a:xfrm>
            <a:off x="457200" y="3046433"/>
            <a:ext cx="8229600" cy="400110"/>
          </a:xfrm>
          <a:prstGeom prst="rect">
            <a:avLst/>
          </a:prstGeom>
          <a:noFill/>
        </p:spPr>
        <p:txBody>
          <a:bodyPr wrap="square" rtlCol="0">
            <a:spAutoFit/>
          </a:bodyPr>
          <a:lstStyle/>
          <a:p>
            <a:pPr algn="ctr"/>
            <a:r>
              <a:rPr lang="en-US" sz="2000" dirty="0"/>
              <a:t>RIEMA Grants Email: </a:t>
            </a:r>
            <a:r>
              <a:rPr lang="en-US" sz="2000" u="sng" dirty="0">
                <a:solidFill>
                  <a:schemeClr val="accent1">
                    <a:lumMod val="50000"/>
                  </a:schemeClr>
                </a:solidFill>
              </a:rPr>
              <a:t>EMA.Grants@ema.ri.gov</a:t>
            </a:r>
          </a:p>
        </p:txBody>
      </p:sp>
      <p:sp>
        <p:nvSpPr>
          <p:cNvPr id="14" name="Footer Placeholder 13">
            <a:extLst>
              <a:ext uri="{FF2B5EF4-FFF2-40B4-BE49-F238E27FC236}">
                <a16:creationId xmlns:a16="http://schemas.microsoft.com/office/drawing/2014/main" id="{51D8412B-1A0E-455F-9636-B127C85577B3}"/>
              </a:ext>
            </a:extLst>
          </p:cNvPr>
          <p:cNvSpPr>
            <a:spLocks noGrp="1"/>
          </p:cNvSpPr>
          <p:nvPr>
            <p:ph type="ftr" sz="quarter" idx="11"/>
          </p:nvPr>
        </p:nvSpPr>
        <p:spPr/>
        <p:txBody>
          <a:bodyPr/>
          <a:lstStyle/>
          <a:p>
            <a:r>
              <a:rPr lang="en-US" dirty="0"/>
              <a:t>Rhode Island Emergency Management Agency</a:t>
            </a:r>
          </a:p>
        </p:txBody>
      </p:sp>
      <p:sp>
        <p:nvSpPr>
          <p:cNvPr id="15" name="Slide Number Placeholder 14">
            <a:extLst>
              <a:ext uri="{FF2B5EF4-FFF2-40B4-BE49-F238E27FC236}">
                <a16:creationId xmlns:a16="http://schemas.microsoft.com/office/drawing/2014/main" id="{025D558E-F7A8-4B4C-9D5D-ABB5AB607889}"/>
              </a:ext>
            </a:extLst>
          </p:cNvPr>
          <p:cNvSpPr>
            <a:spLocks noGrp="1"/>
          </p:cNvSpPr>
          <p:nvPr>
            <p:ph type="sldNum" sz="quarter" idx="12"/>
          </p:nvPr>
        </p:nvSpPr>
        <p:spPr/>
        <p:txBody>
          <a:bodyPr/>
          <a:lstStyle/>
          <a:p>
            <a:fld id="{596AF2E0-91DA-4931-862E-4AFFCAA2E86C}" type="slidenum">
              <a:rPr lang="en-US" smtClean="0"/>
              <a:pPr/>
              <a:t>39</a:t>
            </a:fld>
            <a:endParaRPr lang="en-US" dirty="0"/>
          </a:p>
        </p:txBody>
      </p:sp>
      <p:pic>
        <p:nvPicPr>
          <p:cNvPr id="4" name="Picture 3">
            <a:extLst>
              <a:ext uri="{FF2B5EF4-FFF2-40B4-BE49-F238E27FC236}">
                <a16:creationId xmlns:a16="http://schemas.microsoft.com/office/drawing/2014/main" id="{17A4F863-6267-49DD-8DB7-A50764A49213}"/>
              </a:ext>
            </a:extLst>
          </p:cNvPr>
          <p:cNvPicPr>
            <a:picLocks noChangeAspect="1"/>
          </p:cNvPicPr>
          <p:nvPr/>
        </p:nvPicPr>
        <p:blipFill>
          <a:blip r:embed="rId12"/>
          <a:stretch>
            <a:fillRect/>
          </a:stretch>
        </p:blipFill>
        <p:spPr>
          <a:xfrm>
            <a:off x="1263053" y="3274777"/>
            <a:ext cx="397304" cy="400110"/>
          </a:xfrm>
          <a:prstGeom prst="rect">
            <a:avLst/>
          </a:prstGeom>
        </p:spPr>
      </p:pic>
    </p:spTree>
    <p:extLst>
      <p:ext uri="{BB962C8B-B14F-4D97-AF65-F5344CB8AC3E}">
        <p14:creationId xmlns:p14="http://schemas.microsoft.com/office/powerpoint/2010/main" val="26574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fontScale="32500" lnSpcReduction="20000"/>
          </a:bodyPr>
          <a:lstStyle/>
          <a:p>
            <a:pPr marL="0" indent="0" algn="ctr">
              <a:buNone/>
            </a:pPr>
            <a:r>
              <a:rPr lang="en-US" sz="6000" b="1" dirty="0"/>
              <a:t>OVERVIEW</a:t>
            </a:r>
          </a:p>
          <a:p>
            <a:pPr marL="0" indent="0" algn="ctr">
              <a:buNone/>
            </a:pPr>
            <a:endParaRPr lang="en-US" dirty="0"/>
          </a:p>
          <a:p>
            <a:pPr lvl="0">
              <a:lnSpc>
                <a:spcPct val="120000"/>
              </a:lnSpc>
              <a:spcBef>
                <a:spcPts val="0"/>
              </a:spcBef>
              <a:spcAft>
                <a:spcPts val="1200"/>
              </a:spcAft>
            </a:pPr>
            <a:r>
              <a:rPr lang="en-US" sz="4900" dirty="0"/>
              <a:t>Nonprofit Security Grant Program (NSGP) is a competitive grant program that provides funding support for facility hardening and other physical security enhancements  and activities to nonprofit organizations that are at high-risk of terrorist or extremist attack. </a:t>
            </a:r>
          </a:p>
          <a:p>
            <a:pPr lvl="0">
              <a:lnSpc>
                <a:spcPct val="120000"/>
              </a:lnSpc>
              <a:spcBef>
                <a:spcPts val="0"/>
              </a:spcBef>
              <a:spcAft>
                <a:spcPts val="1200"/>
              </a:spcAft>
            </a:pPr>
            <a:r>
              <a:rPr lang="en-US" sz="4900" dirty="0"/>
              <a:t>Goal of NSGP is centered on improving and increasing nonprofit organizations physical/cyber security and target hardening to enhance the protection of soft targets/crowded places.</a:t>
            </a:r>
          </a:p>
          <a:p>
            <a:pPr lvl="0">
              <a:lnSpc>
                <a:spcPct val="120000"/>
              </a:lnSpc>
              <a:spcBef>
                <a:spcPts val="0"/>
              </a:spcBef>
              <a:spcAft>
                <a:spcPts val="1200"/>
              </a:spcAft>
            </a:pPr>
            <a:r>
              <a:rPr lang="en-US" sz="4900" dirty="0"/>
              <a:t>Registered 501(c)(3) entities are eligible for funding to increase security around various facilities though Planning, Organization, Equipment, Training and Exercises (POETE).</a:t>
            </a:r>
          </a:p>
          <a:p>
            <a:pPr lvl="0">
              <a:lnSpc>
                <a:spcPct val="120000"/>
              </a:lnSpc>
              <a:spcBef>
                <a:spcPts val="0"/>
              </a:spcBef>
              <a:spcAft>
                <a:spcPts val="1200"/>
              </a:spcAft>
            </a:pPr>
            <a:r>
              <a:rPr lang="en-US" sz="4900" dirty="0"/>
              <a:t>NSGP project funding is based on the ability of the proposed project to mitigate the risk factors identified in the Investment justification (IJ). Tax-exempt organizations can be found at: </a:t>
            </a:r>
            <a:r>
              <a:rPr lang="en-US" sz="4900" dirty="0">
                <a:hlinkClick r:id="rId3"/>
              </a:rPr>
              <a:t>https://www.irs.gov/charities-nonprofits/charitable-organizations</a:t>
            </a:r>
            <a:endParaRPr lang="en-US" sz="4900" dirty="0"/>
          </a:p>
          <a:p>
            <a:pPr lvl="0">
              <a:lnSpc>
                <a:spcPct val="120000"/>
              </a:lnSpc>
              <a:spcBef>
                <a:spcPts val="0"/>
              </a:spcBef>
              <a:spcAft>
                <a:spcPts val="1200"/>
              </a:spcAft>
            </a:pPr>
            <a:r>
              <a:rPr lang="en-US" sz="4900" b="1" i="1" dirty="0"/>
              <a:t>This is a reimbursement-based grant program.</a:t>
            </a:r>
            <a:endParaRPr lang="en-US" sz="4900" b="1" dirty="0"/>
          </a:p>
          <a:p>
            <a:pPr lvl="0">
              <a:lnSpc>
                <a:spcPct val="120000"/>
              </a:lnSpc>
              <a:spcBef>
                <a:spcPts val="0"/>
              </a:spcBef>
              <a:spcAft>
                <a:spcPts val="1200"/>
              </a:spcAft>
            </a:pPr>
            <a:r>
              <a:rPr lang="en-US" sz="4300" dirty="0"/>
              <a:t>The Rhode Island Emergency Management Agency (RIEMA) is the only entity in Rhode Island (State Administrative Agency-SAA) that may submit FY 2024 NSGP applications (Investment Justifications) directly to the Department of Homeland Security (DHS) / Federal Emergency Management Agency (FEMA).</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A73F9CA7-14DC-4C62-A533-79379F2733B4}"/>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CEF2B813-5ECE-4386-9C89-BE2FC2E609C1}"/>
              </a:ext>
            </a:extLst>
          </p:cNvPr>
          <p:cNvSpPr>
            <a:spLocks noGrp="1"/>
          </p:cNvSpPr>
          <p:nvPr>
            <p:ph type="sldNum" sz="quarter" idx="12"/>
          </p:nvPr>
        </p:nvSpPr>
        <p:spPr/>
        <p:txBody>
          <a:bodyPr/>
          <a:lstStyle/>
          <a:p>
            <a:fld id="{596AF2E0-91DA-4931-862E-4AFFCAA2E86C}" type="slidenum">
              <a:rPr lang="en-US" smtClean="0"/>
              <a:pPr/>
              <a:t>4</a:t>
            </a:fld>
            <a:endParaRPr lang="en-US" dirty="0"/>
          </a:p>
        </p:txBody>
      </p:sp>
    </p:spTree>
    <p:extLst>
      <p:ext uri="{BB962C8B-B14F-4D97-AF65-F5344CB8AC3E}">
        <p14:creationId xmlns:p14="http://schemas.microsoft.com/office/powerpoint/2010/main" val="48847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4953000"/>
          </a:xfrm>
        </p:spPr>
        <p:txBody>
          <a:bodyPr>
            <a:normAutofit lnSpcReduction="10000"/>
          </a:bodyPr>
          <a:lstStyle/>
          <a:p>
            <a:pPr marL="0" indent="0" algn="ctr">
              <a:buNone/>
            </a:pPr>
            <a:r>
              <a:rPr lang="en-US" sz="2400" b="1" dirty="0"/>
              <a:t>ELIGIBLE NSGP APPLICANTS</a:t>
            </a:r>
          </a:p>
          <a:p>
            <a:pPr marL="0" indent="0" algn="ctr">
              <a:buNone/>
            </a:pPr>
            <a:endParaRPr lang="en-US" sz="1600" dirty="0"/>
          </a:p>
          <a:p>
            <a:pPr lvl="0">
              <a:spcBef>
                <a:spcPts val="0"/>
              </a:spcBef>
              <a:spcAft>
                <a:spcPts val="600"/>
              </a:spcAft>
            </a:pPr>
            <a:r>
              <a:rPr lang="en-US" sz="2400" dirty="0"/>
              <a:t>Only 501(c)(3) Nonprofit organizations at high-risk of terrorist attack or Extremism.</a:t>
            </a:r>
          </a:p>
          <a:p>
            <a:pPr lvl="1">
              <a:spcBef>
                <a:spcPts val="0"/>
              </a:spcBef>
            </a:pPr>
            <a:r>
              <a:rPr lang="en-US" dirty="0"/>
              <a:t>Applicants must provide proof of 501(c)(3) status </a:t>
            </a:r>
            <a:r>
              <a:rPr lang="en-US" b="1" u="sng" dirty="0"/>
              <a:t>or</a:t>
            </a:r>
          </a:p>
          <a:p>
            <a:pPr lvl="1">
              <a:spcBef>
                <a:spcPts val="0"/>
              </a:spcBef>
              <a:spcAft>
                <a:spcPts val="1200"/>
              </a:spcAft>
            </a:pPr>
            <a:r>
              <a:rPr lang="en-US" dirty="0"/>
              <a:t>Provide letter of exemption from IRS/Department of the Treasury.</a:t>
            </a:r>
          </a:p>
          <a:p>
            <a:pPr lvl="0">
              <a:spcBef>
                <a:spcPts val="0"/>
              </a:spcBef>
            </a:pPr>
            <a:r>
              <a:rPr lang="en-US" sz="2400" dirty="0"/>
              <a:t>Applicants must self-identify as one of the following:</a:t>
            </a:r>
          </a:p>
          <a:p>
            <a:pPr lvl="1">
              <a:spcBef>
                <a:spcPts val="0"/>
              </a:spcBef>
            </a:pPr>
            <a:r>
              <a:rPr lang="en-US" dirty="0"/>
              <a:t>Ideology-based/Spiritual/Religious (Houses of Worship)</a:t>
            </a:r>
          </a:p>
          <a:p>
            <a:pPr lvl="1">
              <a:spcBef>
                <a:spcPts val="0"/>
              </a:spcBef>
            </a:pPr>
            <a:r>
              <a:rPr lang="en-US" dirty="0"/>
              <a:t>Educational</a:t>
            </a:r>
          </a:p>
          <a:p>
            <a:pPr lvl="1">
              <a:spcBef>
                <a:spcPts val="0"/>
              </a:spcBef>
            </a:pPr>
            <a:r>
              <a:rPr lang="en-US" dirty="0"/>
              <a:t>Medical</a:t>
            </a:r>
          </a:p>
          <a:p>
            <a:pPr lvl="1">
              <a:spcBef>
                <a:spcPts val="0"/>
              </a:spcBef>
            </a:pPr>
            <a:r>
              <a:rPr lang="en-US" dirty="0"/>
              <a:t>Other (Museums, Clubs, Senior Centers, Community Centers, Day Camps, among many others</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798DEBB4-3CE0-48AF-83F8-D8CA57F3B985}"/>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F2BC34AE-3CDF-4218-BC2F-67461CF47DE4}"/>
              </a:ext>
            </a:extLst>
          </p:cNvPr>
          <p:cNvSpPr>
            <a:spLocks noGrp="1"/>
          </p:cNvSpPr>
          <p:nvPr>
            <p:ph type="sldNum" sz="quarter" idx="12"/>
          </p:nvPr>
        </p:nvSpPr>
        <p:spPr/>
        <p:txBody>
          <a:bodyPr/>
          <a:lstStyle/>
          <a:p>
            <a:fld id="{596AF2E0-91DA-4931-862E-4AFFCAA2E86C}" type="slidenum">
              <a:rPr lang="en-US" smtClean="0"/>
              <a:pPr/>
              <a:t>5</a:t>
            </a:fld>
            <a:endParaRPr lang="en-US" dirty="0"/>
          </a:p>
        </p:txBody>
      </p:sp>
    </p:spTree>
    <p:extLst>
      <p:ext uri="{BB962C8B-B14F-4D97-AF65-F5344CB8AC3E}">
        <p14:creationId xmlns:p14="http://schemas.microsoft.com/office/powerpoint/2010/main" val="372494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029200"/>
          </a:xfrm>
        </p:spPr>
        <p:txBody>
          <a:bodyPr>
            <a:normAutofit fontScale="85000" lnSpcReduction="10000"/>
          </a:bodyPr>
          <a:lstStyle/>
          <a:p>
            <a:pPr marL="0" indent="0" algn="ctr">
              <a:buNone/>
            </a:pPr>
            <a:r>
              <a:rPr lang="en-US" b="1" dirty="0"/>
              <a:t>ELIGIBLE APPLICANTS AT HIGH-RISK OF TERRORIST AND EXTREMIST ATTACK</a:t>
            </a:r>
          </a:p>
          <a:p>
            <a:pPr marL="0" indent="0">
              <a:buNone/>
            </a:pPr>
            <a:endParaRPr lang="en-US" sz="2000" b="1" dirty="0"/>
          </a:p>
          <a:p>
            <a:pPr marL="0" indent="0">
              <a:lnSpc>
                <a:spcPct val="110000"/>
              </a:lnSpc>
              <a:spcBef>
                <a:spcPts val="0"/>
              </a:spcBef>
              <a:spcAft>
                <a:spcPts val="600"/>
              </a:spcAft>
              <a:buNone/>
            </a:pPr>
            <a:r>
              <a:rPr lang="en-US" sz="2400" i="1" dirty="0"/>
              <a:t>May include (in application), but is not limited to:</a:t>
            </a:r>
          </a:p>
          <a:p>
            <a:pPr lvl="0">
              <a:lnSpc>
                <a:spcPct val="120000"/>
              </a:lnSpc>
              <a:spcBef>
                <a:spcPts val="0"/>
              </a:spcBef>
              <a:spcAft>
                <a:spcPts val="1200"/>
              </a:spcAft>
            </a:pPr>
            <a:r>
              <a:rPr lang="en-US" sz="2400" dirty="0"/>
              <a:t>Identification and substantiation of prior threats or attacks by a terrorist organization, network, or cell against the applicant or closely related organizations; </a:t>
            </a:r>
          </a:p>
          <a:p>
            <a:pPr lvl="0">
              <a:lnSpc>
                <a:spcPct val="120000"/>
              </a:lnSpc>
              <a:spcBef>
                <a:spcPts val="0"/>
              </a:spcBef>
              <a:spcAft>
                <a:spcPts val="1200"/>
              </a:spcAft>
            </a:pPr>
            <a:r>
              <a:rPr lang="en-US" sz="2400" dirty="0"/>
              <a:t>Symbolic value of the site(s) as a highly recognized national or historical institution that renders the site as possible target of terrorism;</a:t>
            </a:r>
          </a:p>
          <a:p>
            <a:pPr lvl="0">
              <a:lnSpc>
                <a:spcPct val="120000"/>
              </a:lnSpc>
              <a:spcBef>
                <a:spcPts val="0"/>
              </a:spcBef>
              <a:spcAft>
                <a:spcPts val="1200"/>
              </a:spcAft>
            </a:pPr>
            <a:r>
              <a:rPr lang="en-US" sz="2400" dirty="0"/>
              <a:t>Role of the applicant in responding to or recovering from terrorist attacks;</a:t>
            </a:r>
          </a:p>
          <a:p>
            <a:pPr lvl="0">
              <a:lnSpc>
                <a:spcPct val="120000"/>
              </a:lnSpc>
              <a:spcBef>
                <a:spcPts val="0"/>
              </a:spcBef>
              <a:spcAft>
                <a:spcPts val="1200"/>
              </a:spcAft>
            </a:pPr>
            <a:r>
              <a:rPr lang="en-US" sz="2400" dirty="0"/>
              <a:t>Findings from previously conducted risk assessments including threat or vulnerability, police reports and/or insurance claims.</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338179DE-C064-47FB-8915-AFDC4311F3E3}"/>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4CF2F0E5-139C-42DE-AEC6-89DEE9CC61AD}"/>
              </a:ext>
            </a:extLst>
          </p:cNvPr>
          <p:cNvSpPr>
            <a:spLocks noGrp="1"/>
          </p:cNvSpPr>
          <p:nvPr>
            <p:ph type="sldNum" sz="quarter" idx="12"/>
          </p:nvPr>
        </p:nvSpPr>
        <p:spPr/>
        <p:txBody>
          <a:bodyPr/>
          <a:lstStyle/>
          <a:p>
            <a:fld id="{596AF2E0-91DA-4931-862E-4AFFCAA2E86C}" type="slidenum">
              <a:rPr lang="en-US" smtClean="0"/>
              <a:pPr/>
              <a:t>6</a:t>
            </a:fld>
            <a:endParaRPr lang="en-US" dirty="0"/>
          </a:p>
        </p:txBody>
      </p:sp>
    </p:spTree>
    <p:extLst>
      <p:ext uri="{BB962C8B-B14F-4D97-AF65-F5344CB8AC3E}">
        <p14:creationId xmlns:p14="http://schemas.microsoft.com/office/powerpoint/2010/main" val="281373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4953000"/>
          </a:xfrm>
        </p:spPr>
        <p:txBody>
          <a:bodyPr>
            <a:normAutofit fontScale="77500" lnSpcReduction="20000"/>
          </a:bodyPr>
          <a:lstStyle/>
          <a:p>
            <a:pPr marL="0" indent="0" algn="ctr">
              <a:buNone/>
            </a:pPr>
            <a:r>
              <a:rPr lang="en-US" sz="2600" b="1" dirty="0"/>
              <a:t>FUNDING GUIDELINES</a:t>
            </a:r>
          </a:p>
          <a:p>
            <a:pPr marL="0" indent="0" algn="ctr">
              <a:buNone/>
            </a:pPr>
            <a:endParaRPr lang="en-US" sz="2200" dirty="0"/>
          </a:p>
          <a:p>
            <a:pPr lvl="0">
              <a:lnSpc>
                <a:spcPct val="120000"/>
              </a:lnSpc>
              <a:spcBef>
                <a:spcPts val="0"/>
              </a:spcBef>
              <a:spcAft>
                <a:spcPts val="1200"/>
              </a:spcAft>
            </a:pPr>
            <a:r>
              <a:rPr lang="en-US" sz="2600" dirty="0"/>
              <a:t>FY 2024 NSGP allowable costs are focused on security-related activities.  Funding can be used for contracted security personnel; security-related planning, exercises, and training ; and the acquisition and installation of security equipment (including improvements) and cybersecurity measures on real property (including buildings) owned or leased by the nonprofit organization at the time of application.</a:t>
            </a:r>
          </a:p>
          <a:p>
            <a:pPr lvl="0">
              <a:lnSpc>
                <a:spcPct val="120000"/>
              </a:lnSpc>
              <a:spcBef>
                <a:spcPts val="0"/>
              </a:spcBef>
              <a:spcAft>
                <a:spcPts val="1200"/>
              </a:spcAft>
            </a:pPr>
            <a:r>
              <a:rPr lang="en-US" sz="2600" dirty="0"/>
              <a:t>Specifically for prevention of and/or protection against the risk of a terrorist or extremist attack.  </a:t>
            </a:r>
          </a:p>
          <a:p>
            <a:pPr lvl="0">
              <a:lnSpc>
                <a:spcPct val="120000"/>
              </a:lnSpc>
              <a:spcBef>
                <a:spcPts val="0"/>
              </a:spcBef>
            </a:pPr>
            <a:r>
              <a:rPr lang="en-US" sz="2600" dirty="0"/>
              <a:t>The equipment is limited to two categories:  Physical Security Enhancement Equipment (AEL Section 14) and Inspection &amp; Screening Systems (AEL Section 15).</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BBB94F28-4F79-4584-A0B9-3124E14BC216}"/>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D43E4E26-5220-439A-A26E-3E8DCCABA9CA}"/>
              </a:ext>
            </a:extLst>
          </p:cNvPr>
          <p:cNvSpPr>
            <a:spLocks noGrp="1"/>
          </p:cNvSpPr>
          <p:nvPr>
            <p:ph type="sldNum" sz="quarter" idx="12"/>
          </p:nvPr>
        </p:nvSpPr>
        <p:spPr/>
        <p:txBody>
          <a:bodyPr/>
          <a:lstStyle/>
          <a:p>
            <a:fld id="{596AF2E0-91DA-4931-862E-4AFFCAA2E86C}" type="slidenum">
              <a:rPr lang="en-US" smtClean="0"/>
              <a:pPr/>
              <a:t>7</a:t>
            </a:fld>
            <a:endParaRPr lang="en-US" dirty="0"/>
          </a:p>
        </p:txBody>
      </p:sp>
    </p:spTree>
    <p:extLst>
      <p:ext uri="{BB962C8B-B14F-4D97-AF65-F5344CB8AC3E}">
        <p14:creationId xmlns:p14="http://schemas.microsoft.com/office/powerpoint/2010/main" val="181158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5053781"/>
          </a:xfrm>
        </p:spPr>
        <p:txBody>
          <a:bodyPr>
            <a:normAutofit fontScale="85000" lnSpcReduction="10000"/>
          </a:bodyPr>
          <a:lstStyle/>
          <a:p>
            <a:pPr marL="0" indent="0" algn="ctr">
              <a:buNone/>
            </a:pPr>
            <a:r>
              <a:rPr lang="en-US" sz="2600" b="1" dirty="0"/>
              <a:t>KEY INFORMATION</a:t>
            </a:r>
          </a:p>
          <a:p>
            <a:pPr marL="0" indent="0" algn="ctr">
              <a:buNone/>
            </a:pPr>
            <a:endParaRPr lang="en-US" sz="1500" dirty="0"/>
          </a:p>
          <a:p>
            <a:pPr>
              <a:lnSpc>
                <a:spcPct val="110000"/>
              </a:lnSpc>
              <a:spcBef>
                <a:spcPts val="0"/>
              </a:spcBef>
              <a:spcAft>
                <a:spcPts val="600"/>
              </a:spcAft>
            </a:pPr>
            <a:r>
              <a:rPr lang="en-US" sz="1700" dirty="0"/>
              <a:t>Nonprofit organizations must fully answer each question in all the sections of the Investment Justification (s) (IJ), and sub-applicants should summarize the most critically important and impactful information.  </a:t>
            </a:r>
          </a:p>
          <a:p>
            <a:pPr>
              <a:lnSpc>
                <a:spcPct val="110000"/>
              </a:lnSpc>
              <a:spcBef>
                <a:spcPts val="0"/>
              </a:spcBef>
              <a:spcAft>
                <a:spcPts val="600"/>
              </a:spcAft>
            </a:pPr>
            <a:r>
              <a:rPr lang="en-US" sz="1700" dirty="0"/>
              <a:t>The maximum award amount remains at $150,000 per site for up to three sites/addresses, for a potential total of $450,000 per nonprofit organization.</a:t>
            </a:r>
          </a:p>
          <a:p>
            <a:pPr lvl="0">
              <a:lnSpc>
                <a:spcPct val="110000"/>
              </a:lnSpc>
              <a:spcBef>
                <a:spcPts val="0"/>
              </a:spcBef>
              <a:spcAft>
                <a:spcPts val="600"/>
              </a:spcAft>
            </a:pPr>
            <a:r>
              <a:rPr lang="en-US" sz="1700" dirty="0"/>
              <a:t>Security Self-Assessment Form (aka Vulnerability Assessment)</a:t>
            </a:r>
          </a:p>
          <a:p>
            <a:pPr lvl="0">
              <a:lnSpc>
                <a:spcPct val="110000"/>
              </a:lnSpc>
              <a:spcBef>
                <a:spcPts val="0"/>
              </a:spcBef>
              <a:spcAft>
                <a:spcPts val="600"/>
              </a:spcAft>
            </a:pPr>
            <a:r>
              <a:rPr lang="en-US" sz="1700" dirty="0"/>
              <a:t>Bonus Review Points</a:t>
            </a:r>
          </a:p>
          <a:p>
            <a:pPr lvl="1">
              <a:lnSpc>
                <a:spcPct val="110000"/>
              </a:lnSpc>
              <a:spcBef>
                <a:spcPts val="0"/>
              </a:spcBef>
              <a:spcAft>
                <a:spcPts val="600"/>
              </a:spcAft>
            </a:pPr>
            <a:r>
              <a:rPr lang="en-US" sz="1700" u="sng" dirty="0"/>
              <a:t>Underserved/Disadvantaged Communities</a:t>
            </a:r>
          </a:p>
          <a:p>
            <a:pPr lvl="2">
              <a:lnSpc>
                <a:spcPct val="110000"/>
              </a:lnSpc>
              <a:spcBef>
                <a:spcPts val="0"/>
              </a:spcBef>
              <a:spcAft>
                <a:spcPts val="600"/>
              </a:spcAft>
              <a:buFont typeface="Wingdings" panose="05000000000000000000" pitchFamily="2" charset="2"/>
              <a:buChar char="q"/>
            </a:pPr>
            <a:r>
              <a:rPr lang="en-US" sz="1700" dirty="0"/>
              <a:t>Nonprofit organizations located within a disadvantaged community and demonstrate how they serve a disadvantaged community or population will have up to 10 points added to their project review score. FEMA will apply the Council on Environmental Quality’s Climate and Economic Justice Screening Tool (CEJST) to each sub-applicant using the address of their physical location.  FEMA will add 10 points to applications from organizations from organizations in communities identified as “disadvantaged”  by CEJST. CEJST Link: </a:t>
            </a:r>
            <a:r>
              <a:rPr lang="en-US" sz="1700" dirty="0">
                <a:hlinkClick r:id="rId3"/>
              </a:rPr>
              <a:t>https://screeningtool.geoplatform.gov/en/#3/33.47/-97.5</a:t>
            </a:r>
            <a:endParaRPr lang="en-US" sz="1700" dirty="0"/>
          </a:p>
          <a:p>
            <a:pPr lvl="1">
              <a:lnSpc>
                <a:spcPct val="110000"/>
              </a:lnSpc>
              <a:spcBef>
                <a:spcPts val="0"/>
              </a:spcBef>
              <a:spcAft>
                <a:spcPts val="600"/>
              </a:spcAft>
            </a:pPr>
            <a:r>
              <a:rPr lang="en-US" sz="1700" u="sng" dirty="0"/>
              <a:t>New Recipients</a:t>
            </a:r>
          </a:p>
          <a:p>
            <a:pPr lvl="2">
              <a:lnSpc>
                <a:spcPct val="110000"/>
              </a:lnSpc>
              <a:spcBef>
                <a:spcPts val="0"/>
              </a:spcBef>
              <a:spcAft>
                <a:spcPts val="600"/>
              </a:spcAft>
              <a:buFont typeface="Wingdings" panose="05000000000000000000" pitchFamily="2" charset="2"/>
              <a:buChar char="q"/>
            </a:pPr>
            <a:r>
              <a:rPr lang="en-US" sz="1700" dirty="0"/>
              <a:t>Sub-Applicants that have never received a NSGP award  will have 15 points added to their project score.</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2024 Nonprofit Security Grant Program</a:t>
            </a:r>
          </a:p>
        </p:txBody>
      </p:sp>
      <p:sp>
        <p:nvSpPr>
          <p:cNvPr id="7" name="Footer Placeholder 6">
            <a:extLst>
              <a:ext uri="{FF2B5EF4-FFF2-40B4-BE49-F238E27FC236}">
                <a16:creationId xmlns:a16="http://schemas.microsoft.com/office/drawing/2014/main" id="{C8EE411C-C403-40FC-B4E6-AD33BB822908}"/>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F93645C1-0E40-4197-8EDF-D0D83F124A1F}"/>
              </a:ext>
            </a:extLst>
          </p:cNvPr>
          <p:cNvSpPr>
            <a:spLocks noGrp="1"/>
          </p:cNvSpPr>
          <p:nvPr>
            <p:ph type="sldNum" sz="quarter" idx="12"/>
          </p:nvPr>
        </p:nvSpPr>
        <p:spPr/>
        <p:txBody>
          <a:bodyPr/>
          <a:lstStyle/>
          <a:p>
            <a:fld id="{596AF2E0-91DA-4931-862E-4AFFCAA2E86C}" type="slidenum">
              <a:rPr lang="en-US" smtClean="0"/>
              <a:pPr/>
              <a:t>8</a:t>
            </a:fld>
            <a:endParaRPr lang="en-US" dirty="0"/>
          </a:p>
        </p:txBody>
      </p:sp>
    </p:spTree>
    <p:extLst>
      <p:ext uri="{BB962C8B-B14F-4D97-AF65-F5344CB8AC3E}">
        <p14:creationId xmlns:p14="http://schemas.microsoft.com/office/powerpoint/2010/main" val="379034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DF48-E631-4D6C-8D58-59A99DFD9333}"/>
              </a:ext>
            </a:extLst>
          </p:cNvPr>
          <p:cNvSpPr>
            <a:spLocks noGrp="1"/>
          </p:cNvSpPr>
          <p:nvPr>
            <p:ph type="title"/>
          </p:nvPr>
        </p:nvSpPr>
        <p:spPr>
          <a:xfrm>
            <a:off x="457200" y="15846"/>
            <a:ext cx="8229600" cy="1095404"/>
          </a:xfrm>
        </p:spPr>
        <p:txBody>
          <a:bodyPr>
            <a:normAutofit/>
          </a:bodyPr>
          <a:lstStyle/>
          <a:p>
            <a:r>
              <a:rPr lang="en-US" sz="3600" dirty="0"/>
              <a:t>Security Self-Assessment Form</a:t>
            </a:r>
          </a:p>
        </p:txBody>
      </p:sp>
      <p:pic>
        <p:nvPicPr>
          <p:cNvPr id="6" name="Content Placeholder 5" descr="Graphical user interface&#10;&#10;Description automatically generated with low confidence">
            <a:extLst>
              <a:ext uri="{FF2B5EF4-FFF2-40B4-BE49-F238E27FC236}">
                <a16:creationId xmlns:a16="http://schemas.microsoft.com/office/drawing/2014/main" id="{88DBD451-4410-4BCF-8EA2-EEF4C51FAD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043" y="1219200"/>
            <a:ext cx="7339914" cy="5029200"/>
          </a:xfrm>
        </p:spPr>
      </p:pic>
      <p:sp>
        <p:nvSpPr>
          <p:cNvPr id="7" name="Footer Placeholder 6">
            <a:extLst>
              <a:ext uri="{FF2B5EF4-FFF2-40B4-BE49-F238E27FC236}">
                <a16:creationId xmlns:a16="http://schemas.microsoft.com/office/drawing/2014/main" id="{43C94D25-D3B6-482A-8C4D-35A79EFE43D7}"/>
              </a:ext>
            </a:extLst>
          </p:cNvPr>
          <p:cNvSpPr>
            <a:spLocks noGrp="1"/>
          </p:cNvSpPr>
          <p:nvPr>
            <p:ph type="ftr" sz="quarter" idx="11"/>
          </p:nvPr>
        </p:nvSpPr>
        <p:spPr/>
        <p:txBody>
          <a:bodyPr/>
          <a:lstStyle/>
          <a:p>
            <a:r>
              <a:rPr lang="en-US" dirty="0"/>
              <a:t>Rhode Island Emergency Management Agency</a:t>
            </a:r>
          </a:p>
        </p:txBody>
      </p:sp>
      <p:sp>
        <p:nvSpPr>
          <p:cNvPr id="8" name="Slide Number Placeholder 7">
            <a:extLst>
              <a:ext uri="{FF2B5EF4-FFF2-40B4-BE49-F238E27FC236}">
                <a16:creationId xmlns:a16="http://schemas.microsoft.com/office/drawing/2014/main" id="{3D5AFEB0-D403-4B36-AB1F-D715491BC618}"/>
              </a:ext>
            </a:extLst>
          </p:cNvPr>
          <p:cNvSpPr>
            <a:spLocks noGrp="1"/>
          </p:cNvSpPr>
          <p:nvPr>
            <p:ph type="sldNum" sz="quarter" idx="12"/>
          </p:nvPr>
        </p:nvSpPr>
        <p:spPr/>
        <p:txBody>
          <a:bodyPr/>
          <a:lstStyle/>
          <a:p>
            <a:fld id="{596AF2E0-91DA-4931-862E-4AFFCAA2E86C}" type="slidenum">
              <a:rPr lang="en-US" smtClean="0"/>
              <a:pPr/>
              <a:t>9</a:t>
            </a:fld>
            <a:endParaRPr lang="en-US" dirty="0"/>
          </a:p>
        </p:txBody>
      </p:sp>
    </p:spTree>
    <p:extLst>
      <p:ext uri="{BB962C8B-B14F-4D97-AF65-F5344CB8AC3E}">
        <p14:creationId xmlns:p14="http://schemas.microsoft.com/office/powerpoint/2010/main" val="3084765759"/>
      </p:ext>
    </p:extLst>
  </p:cSld>
  <p:clrMapOvr>
    <a:masterClrMapping/>
  </p:clrMapOvr>
</p:sld>
</file>

<file path=ppt/theme/theme1.xml><?xml version="1.0" encoding="utf-8"?>
<a:theme xmlns:a="http://schemas.openxmlformats.org/drawingml/2006/main" name="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RIEMA Powerpoint Template</Template>
  <TotalTime>22409</TotalTime>
  <Words>3608</Words>
  <Application>Microsoft Office PowerPoint</Application>
  <PresentationFormat>On-screen Show (4:3)</PresentationFormat>
  <Paragraphs>399</Paragraphs>
  <Slides>39</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Cambria</vt:lpstr>
      <vt:lpstr>Symbol</vt:lpstr>
      <vt:lpstr>var(--font-sans-vf)</vt:lpstr>
      <vt:lpstr>var(--font-serif-vf)</vt:lpstr>
      <vt:lpstr>Wingdings</vt:lpstr>
      <vt:lpstr>RIEMA Powerpoint Template</vt:lpstr>
      <vt:lpstr>1_RIEMA Powerpoint Template</vt:lpstr>
      <vt:lpstr>FY 2024 Nonprofit Security  Grant Program (NSGP) Roll-Out  </vt:lpstr>
      <vt:lpstr>PowerPoint Presentation</vt:lpstr>
      <vt:lpstr>2024 Nonprofit Security Grant Program</vt:lpstr>
      <vt:lpstr>2024 Nonprofit Security Grant Program</vt:lpstr>
      <vt:lpstr>2024 Nonprofit Security Grant Program</vt:lpstr>
      <vt:lpstr>2024 Nonprofit Security Grant Program</vt:lpstr>
      <vt:lpstr>2024 Nonprofit Security Grant Program</vt:lpstr>
      <vt:lpstr>2024 Nonprofit Security Grant Program</vt:lpstr>
      <vt:lpstr>Security Self-Assessment Form</vt:lpstr>
      <vt:lpstr>Security Self-Assessment Form</vt:lpstr>
      <vt:lpstr>2024 Nonprofit Security Grant Program</vt:lpstr>
      <vt:lpstr>Allowable Costs -Authorized Equipment List (AEL) &amp; Other</vt:lpstr>
      <vt:lpstr>Allowable Costs - Authorized Equipment List (AEL) &amp; Other (Cont’d)</vt:lpstr>
      <vt:lpstr>Allowable Costs - Authorized Equipment List (AEL) &amp; Other (Cont’d)</vt:lpstr>
      <vt:lpstr>2024 Nonprofit Security Grant Program</vt:lpstr>
      <vt:lpstr>2024 Nonprofit Security Grant Program</vt:lpstr>
      <vt:lpstr>2024 Nonprofit Security Grant Program</vt:lpstr>
      <vt:lpstr>2024 Nonprofit Security Grant Program</vt:lpstr>
      <vt:lpstr>2024 Nonprofit Security Grant Program</vt:lpstr>
      <vt:lpstr>PowerPoint Presentation</vt:lpstr>
      <vt:lpstr>PowerPoint Presentation</vt:lpstr>
      <vt:lpstr>PowerPoint Presentation</vt:lpstr>
      <vt:lpstr>PowerPoint Presentation</vt:lpstr>
      <vt:lpstr>Investment Justification (IJ) Form – AEL Project Examples </vt:lpstr>
      <vt:lpstr>Investment Justification (IJ) Form - Milestone Examples</vt:lpstr>
      <vt:lpstr>2024 Nonprofit Security Grant Program</vt:lpstr>
      <vt:lpstr>2024 Nonprofit Security Grant Program</vt:lpstr>
      <vt:lpstr>2024 Nonprofit Security Grant Program</vt:lpstr>
      <vt:lpstr>PowerPoint Presentation</vt:lpstr>
      <vt:lpstr>PowerPoint Presentation</vt:lpstr>
      <vt:lpstr>2024 Nonprofit Security Grant Program</vt:lpstr>
      <vt:lpstr>2024 Nonprofit Security Grant Program</vt:lpstr>
      <vt:lpstr>2024 Nonprofit Security Grant Program</vt:lpstr>
      <vt:lpstr>2024 Nonprofit Security Grant Program</vt:lpstr>
      <vt:lpstr>2024 Nonprofit Security Grant Program</vt:lpstr>
      <vt:lpstr>2024 Nonprofit Security Grant Program</vt:lpstr>
      <vt:lpstr>2024 Nonprofit Security Grant Program</vt:lpstr>
      <vt:lpstr>2024 Nonprofit Security Grant Program</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tara.l.chicharro</dc:creator>
  <cp:lastModifiedBy>Manni, Denise (EMA)</cp:lastModifiedBy>
  <cp:revision>719</cp:revision>
  <cp:lastPrinted>2024-05-17T15:41:54Z</cp:lastPrinted>
  <dcterms:created xsi:type="dcterms:W3CDTF">2013-11-15T16:52:13Z</dcterms:created>
  <dcterms:modified xsi:type="dcterms:W3CDTF">2024-05-20T15:13:53Z</dcterms:modified>
</cp:coreProperties>
</file>