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4"/>
  </p:notesMasterIdLst>
  <p:handoutMasterIdLst>
    <p:handoutMasterId r:id="rId25"/>
  </p:handoutMasterIdLst>
  <p:sldIdLst>
    <p:sldId id="275" r:id="rId2"/>
    <p:sldId id="317" r:id="rId3"/>
    <p:sldId id="316" r:id="rId4"/>
    <p:sldId id="380" r:id="rId5"/>
    <p:sldId id="393" r:id="rId6"/>
    <p:sldId id="392" r:id="rId7"/>
    <p:sldId id="384" r:id="rId8"/>
    <p:sldId id="391" r:id="rId9"/>
    <p:sldId id="369" r:id="rId10"/>
    <p:sldId id="387" r:id="rId11"/>
    <p:sldId id="397" r:id="rId12"/>
    <p:sldId id="399" r:id="rId13"/>
    <p:sldId id="398" r:id="rId14"/>
    <p:sldId id="579" r:id="rId15"/>
    <p:sldId id="580" r:id="rId16"/>
    <p:sldId id="382" r:id="rId17"/>
    <p:sldId id="383" r:id="rId18"/>
    <p:sldId id="385" r:id="rId19"/>
    <p:sldId id="386" r:id="rId20"/>
    <p:sldId id="395" r:id="rId21"/>
    <p:sldId id="581" r:id="rId22"/>
    <p:sldId id="283"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086" autoAdjust="0"/>
  </p:normalViewPr>
  <p:slideViewPr>
    <p:cSldViewPr>
      <p:cViewPr varScale="1">
        <p:scale>
          <a:sx n="72" d="100"/>
          <a:sy n="72" d="100"/>
        </p:scale>
        <p:origin x="696" y="66"/>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0" y="1"/>
            <a:ext cx="3037523" cy="466247"/>
          </a:xfrm>
          <a:prstGeom prst="rect">
            <a:avLst/>
          </a:prstGeom>
        </p:spPr>
        <p:txBody>
          <a:bodyPr vert="horz" lIns="91330" tIns="45665" rIns="91330" bIns="456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1292" y="1"/>
            <a:ext cx="3037523" cy="466247"/>
          </a:xfrm>
          <a:prstGeom prst="rect">
            <a:avLst/>
          </a:prstGeom>
        </p:spPr>
        <p:txBody>
          <a:bodyPr vert="horz" lIns="91330" tIns="45665" rIns="91330" bIns="45665" rtlCol="0"/>
          <a:lstStyle>
            <a:lvl1pPr algn="r">
              <a:defRPr sz="1200"/>
            </a:lvl1pPr>
          </a:lstStyle>
          <a:p>
            <a:fld id="{86B9DFEE-D87A-4C2E-B819-DF9A468DB712}" type="datetimeFigureOut">
              <a:rPr lang="en-US" smtClean="0"/>
              <a:t>7/23/2024</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0" y="8830153"/>
            <a:ext cx="3037523" cy="466247"/>
          </a:xfrm>
          <a:prstGeom prst="rect">
            <a:avLst/>
          </a:prstGeom>
        </p:spPr>
        <p:txBody>
          <a:bodyPr vert="horz" lIns="91330" tIns="45665" rIns="91330" bIns="45665"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7/23/2024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89618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8811FF-435D-4D35-8DC7-222C38616A6B}" type="slidenum">
              <a:rPr lang="en-US" smtClean="0"/>
              <a:pPr>
                <a:defRPr/>
              </a:pPr>
              <a:t>4</a:t>
            </a:fld>
            <a:endParaRPr lang="en-US" dirty="0"/>
          </a:p>
        </p:txBody>
      </p:sp>
    </p:spTree>
    <p:extLst>
      <p:ext uri="{BB962C8B-B14F-4D97-AF65-F5344CB8AC3E}">
        <p14:creationId xmlns:p14="http://schemas.microsoft.com/office/powerpoint/2010/main" val="121147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municipal cybersecurity related projects, please apply under the upcoming SLCGP 2023 funding opportunity.</a:t>
            </a:r>
          </a:p>
        </p:txBody>
      </p:sp>
      <p:sp>
        <p:nvSpPr>
          <p:cNvPr id="4" name="Slide Number Placeholder 3"/>
          <p:cNvSpPr>
            <a:spLocks noGrp="1"/>
          </p:cNvSpPr>
          <p:nvPr>
            <p:ph type="sldNum" sz="quarter" idx="5"/>
          </p:nvPr>
        </p:nvSpPr>
        <p:spPr/>
        <p:txBody>
          <a:bodyPr/>
          <a:lstStyle/>
          <a:p>
            <a:pPr>
              <a:defRPr/>
            </a:pPr>
            <a:fld id="{8D8811FF-435D-4D35-8DC7-222C38616A6B}" type="slidenum">
              <a:rPr lang="en-US" smtClean="0"/>
              <a:pPr>
                <a:defRPr/>
              </a:pPr>
              <a:t>5</a:t>
            </a:fld>
            <a:endParaRPr lang="en-US" dirty="0"/>
          </a:p>
        </p:txBody>
      </p:sp>
    </p:spTree>
    <p:extLst>
      <p:ext uri="{BB962C8B-B14F-4D97-AF65-F5344CB8AC3E}">
        <p14:creationId xmlns:p14="http://schemas.microsoft.com/office/powerpoint/2010/main" val="24205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22</a:t>
            </a:fld>
            <a:endParaRPr lang="en-US" dirty="0"/>
          </a:p>
        </p:txBody>
      </p:sp>
    </p:spTree>
    <p:extLst>
      <p:ext uri="{BB962C8B-B14F-4D97-AF65-F5344CB8AC3E}">
        <p14:creationId xmlns:p14="http://schemas.microsoft.com/office/powerpoint/2010/main" val="260454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ontroller.admin.ri.gov/grants-management/user-suppor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riema.ri.gov/" TargetMode="External"/><Relationship Id="rId7" Type="http://schemas.openxmlformats.org/officeDocument/2006/relationships/hyperlink" Target="https://controller.admin.ri.gov/grants-management/state-rhode-island-grant-funding-opportunities" TargetMode="External"/><Relationship Id="rId2" Type="http://schemas.openxmlformats.org/officeDocument/2006/relationships/hyperlink" Target="mailto:ema.grants@ema.ri.gov" TargetMode="External"/><Relationship Id="rId1" Type="http://schemas.openxmlformats.org/officeDocument/2006/relationships/slideLayout" Target="../slideLayouts/slideLayout2.xml"/><Relationship Id="rId6" Type="http://schemas.openxmlformats.org/officeDocument/2006/relationships/hyperlink" Target="http://www.instagram.com/rhodeislandema/" TargetMode="External"/><Relationship Id="rId5" Type="http://schemas.openxmlformats.org/officeDocument/2006/relationships/hyperlink" Target="http://www.facebook.com/rhodeislandema" TargetMode="External"/><Relationship Id="rId4" Type="http://schemas.openxmlformats.org/officeDocument/2006/relationships/hyperlink" Target="https://x.com/RhodeIslandEM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riema.ri.gov/" TargetMode="External"/><Relationship Id="rId7" Type="http://schemas.openxmlformats.org/officeDocument/2006/relationships/hyperlink" Target="mailto:rinky.royphilip.ctr@ema.ri.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timothy.nadeau@ema.ri.gov" TargetMode="External"/><Relationship Id="rId5" Type="http://schemas.openxmlformats.org/officeDocument/2006/relationships/hyperlink" Target="mailto:denise.manni@ema.ri.gov" TargetMode="External"/><Relationship Id="rId4" Type="http://schemas.openxmlformats.org/officeDocument/2006/relationships/hyperlink" Target="mailto:ema.grants@ema.ri.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
            <a:ext cx="7467600" cy="2020455"/>
          </a:xfrm>
        </p:spPr>
        <p:txBody>
          <a:bodyPr>
            <a:normAutofit fontScale="90000"/>
          </a:bodyPr>
          <a:lstStyle/>
          <a:p>
            <a:pPr algn="ctr">
              <a:defRPr/>
            </a:pPr>
            <a:r>
              <a:rPr lang="en-US" sz="4000" b="1" dirty="0">
                <a:effectLst>
                  <a:outerShdw blurRad="38100" dist="38100" dir="2700000" algn="tl">
                    <a:srgbClr val="000000">
                      <a:alpha val="43137"/>
                    </a:srgbClr>
                  </a:outerShdw>
                </a:effectLst>
              </a:rPr>
              <a:t>FY 2024 DHS / FEMA</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Homeland Security Grant Program</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Roll Out Webinar</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53440" y="5547277"/>
            <a:ext cx="7467600" cy="457200"/>
          </a:xfrm>
        </p:spPr>
        <p:txBody>
          <a:bodyPr>
            <a:noAutofit/>
          </a:bodyPr>
          <a:lstStyle/>
          <a:p>
            <a:r>
              <a:rPr lang="en-US" sz="2400" b="1" dirty="0">
                <a:solidFill>
                  <a:schemeClr val="tx1"/>
                </a:solidFill>
              </a:rPr>
              <a:t>Date: July 24, 2024, 10-11:30AM</a:t>
            </a:r>
            <a:endParaRPr lang="en-US" sz="24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80827" y="2096655"/>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7248" y="4419600"/>
            <a:ext cx="1989503" cy="884045"/>
          </a:xfrm>
          <a:prstGeom prst="rect">
            <a:avLst/>
          </a:prstGeom>
        </p:spPr>
      </p:pic>
      <p:pic>
        <p:nvPicPr>
          <p:cNvPr id="6" name="Content Placeholder 9">
            <a:extLst>
              <a:ext uri="{FF2B5EF4-FFF2-40B4-BE49-F238E27FC236}">
                <a16:creationId xmlns:a16="http://schemas.microsoft.com/office/drawing/2014/main" id="{79BDA019-CB66-27C6-20EC-A7B71BB829A5}"/>
              </a:ext>
            </a:extLst>
          </p:cNvPr>
          <p:cNvPicPr>
            <a:picLocks noChangeAspect="1"/>
          </p:cNvPicPr>
          <p:nvPr/>
        </p:nvPicPr>
        <p:blipFill>
          <a:blip r:embed="rId6"/>
          <a:stretch>
            <a:fillRect/>
          </a:stretch>
        </p:blipFill>
        <p:spPr>
          <a:xfrm>
            <a:off x="609600" y="2209800"/>
            <a:ext cx="2352675" cy="277007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0" y="254169"/>
            <a:ext cx="9144000"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How To Apply - Site Navigation</a:t>
            </a:r>
            <a:endParaRPr lang="en-US" sz="30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10</a:t>
            </a:r>
          </a:p>
        </p:txBody>
      </p:sp>
      <p:pic>
        <p:nvPicPr>
          <p:cNvPr id="7" name="Content Placeholder 6" descr="Graphical user interface, website&#10;&#10;Description automatically generated">
            <a:extLst>
              <a:ext uri="{FF2B5EF4-FFF2-40B4-BE49-F238E27FC236}">
                <a16:creationId xmlns:a16="http://schemas.microsoft.com/office/drawing/2014/main" id="{7BD6CE39-4D9C-47DF-A9CE-971F09038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4400"/>
            <a:ext cx="8229600" cy="5257801"/>
          </a:xfrm>
          <a:ln>
            <a:solidFill>
              <a:schemeClr val="accent1"/>
            </a:solidFill>
          </a:ln>
        </p:spPr>
      </p:pic>
    </p:spTree>
    <p:extLst>
      <p:ext uri="{BB962C8B-B14F-4D97-AF65-F5344CB8AC3E}">
        <p14:creationId xmlns:p14="http://schemas.microsoft.com/office/powerpoint/2010/main" val="341072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0" y="254169"/>
            <a:ext cx="9144000"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How To Apply - Site Navigation</a:t>
            </a:r>
            <a:endParaRPr lang="en-US" sz="30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11</a:t>
            </a:r>
          </a:p>
        </p:txBody>
      </p:sp>
      <p:pic>
        <p:nvPicPr>
          <p:cNvPr id="8" name="Content Placeholder 7" descr="Graphical user interface, text, application&#10;&#10;Description automatically generated">
            <a:extLst>
              <a:ext uri="{FF2B5EF4-FFF2-40B4-BE49-F238E27FC236}">
                <a16:creationId xmlns:a16="http://schemas.microsoft.com/office/drawing/2014/main" id="{E84A71C8-9A26-44EE-8D15-9449B3DC0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14400"/>
            <a:ext cx="8129666" cy="5218436"/>
          </a:xfrm>
          <a:solidFill>
            <a:schemeClr val="bg1"/>
          </a:solidFill>
          <a:ln>
            <a:solidFill>
              <a:schemeClr val="accent1"/>
            </a:solidFill>
          </a:ln>
        </p:spPr>
      </p:pic>
    </p:spTree>
    <p:extLst>
      <p:ext uri="{BB962C8B-B14F-4D97-AF65-F5344CB8AC3E}">
        <p14:creationId xmlns:p14="http://schemas.microsoft.com/office/powerpoint/2010/main" val="404226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12</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
        <p:nvSpPr>
          <p:cNvPr id="11" name="Arrow: Right 10">
            <a:extLst>
              <a:ext uri="{FF2B5EF4-FFF2-40B4-BE49-F238E27FC236}">
                <a16:creationId xmlns:a16="http://schemas.microsoft.com/office/drawing/2014/main" id="{B6764FC4-8151-46E8-83C1-B36CBA490AF5}"/>
              </a:ext>
            </a:extLst>
          </p:cNvPr>
          <p:cNvSpPr/>
          <p:nvPr/>
        </p:nvSpPr>
        <p:spPr>
          <a:xfrm>
            <a:off x="990600" y="4773561"/>
            <a:ext cx="676804" cy="45720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30F77E-D854-2DDB-080B-25214A6E7109}"/>
              </a:ext>
            </a:extLst>
          </p:cNvPr>
          <p:cNvPicPr>
            <a:picLocks noChangeAspect="1"/>
          </p:cNvPicPr>
          <p:nvPr/>
        </p:nvPicPr>
        <p:blipFill>
          <a:blip r:embed="rId2"/>
          <a:stretch>
            <a:fillRect/>
          </a:stretch>
        </p:blipFill>
        <p:spPr>
          <a:xfrm>
            <a:off x="1866900" y="1066800"/>
            <a:ext cx="6819900" cy="4724400"/>
          </a:xfrm>
          <a:prstGeom prst="rect">
            <a:avLst/>
          </a:prstGeom>
          <a:solidFill>
            <a:schemeClr val="bg1"/>
          </a:solidFill>
          <a:ln>
            <a:solidFill>
              <a:schemeClr val="accent1"/>
            </a:solidFill>
          </a:ln>
        </p:spPr>
      </p:pic>
    </p:spTree>
    <p:extLst>
      <p:ext uri="{BB962C8B-B14F-4D97-AF65-F5344CB8AC3E}">
        <p14:creationId xmlns:p14="http://schemas.microsoft.com/office/powerpoint/2010/main" val="124590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13</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pic>
        <p:nvPicPr>
          <p:cNvPr id="9" name="Content Placeholder 8">
            <a:extLst>
              <a:ext uri="{FF2B5EF4-FFF2-40B4-BE49-F238E27FC236}">
                <a16:creationId xmlns:a16="http://schemas.microsoft.com/office/drawing/2014/main" id="{4AC6673D-5E92-4D1B-8DC7-525275213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14998"/>
            <a:ext cx="7620000" cy="5104375"/>
          </a:xfrm>
        </p:spPr>
      </p:pic>
      <p:sp>
        <p:nvSpPr>
          <p:cNvPr id="15" name="Rectangle 14">
            <a:extLst>
              <a:ext uri="{FF2B5EF4-FFF2-40B4-BE49-F238E27FC236}">
                <a16:creationId xmlns:a16="http://schemas.microsoft.com/office/drawing/2014/main" id="{948E25BF-D531-4E20-A43B-DFC2AC58FE7C}"/>
              </a:ext>
            </a:extLst>
          </p:cNvPr>
          <p:cNvSpPr/>
          <p:nvPr/>
        </p:nvSpPr>
        <p:spPr>
          <a:xfrm>
            <a:off x="1066800" y="3048000"/>
            <a:ext cx="7620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26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B085B5-970F-5384-F825-D25E11A235BE}"/>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pic>
        <p:nvPicPr>
          <p:cNvPr id="5" name="Picture 4">
            <a:extLst>
              <a:ext uri="{FF2B5EF4-FFF2-40B4-BE49-F238E27FC236}">
                <a16:creationId xmlns:a16="http://schemas.microsoft.com/office/drawing/2014/main" id="{CC21228F-3945-4DC9-63E5-7575310163BD}"/>
              </a:ext>
            </a:extLst>
          </p:cNvPr>
          <p:cNvPicPr>
            <a:picLocks noChangeAspect="1"/>
          </p:cNvPicPr>
          <p:nvPr/>
        </p:nvPicPr>
        <p:blipFill>
          <a:blip r:embed="rId2"/>
          <a:stretch>
            <a:fillRect/>
          </a:stretch>
        </p:blipFill>
        <p:spPr>
          <a:xfrm>
            <a:off x="1447800" y="1295400"/>
            <a:ext cx="6506122" cy="4408649"/>
          </a:xfrm>
          <a:prstGeom prst="rect">
            <a:avLst/>
          </a:prstGeom>
          <a:solidFill>
            <a:schemeClr val="bg1"/>
          </a:solidFill>
          <a:ln>
            <a:solidFill>
              <a:schemeClr val="accent1"/>
            </a:solidFill>
          </a:ln>
        </p:spPr>
      </p:pic>
      <p:sp>
        <p:nvSpPr>
          <p:cNvPr id="6" name="TextBox 5">
            <a:extLst>
              <a:ext uri="{FF2B5EF4-FFF2-40B4-BE49-F238E27FC236}">
                <a16:creationId xmlns:a16="http://schemas.microsoft.com/office/drawing/2014/main" id="{39085F4F-D593-14A3-7772-1942892A407B}"/>
              </a:ext>
            </a:extLst>
          </p:cNvPr>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14</a:t>
            </a:r>
          </a:p>
        </p:txBody>
      </p:sp>
      <p:sp>
        <p:nvSpPr>
          <p:cNvPr id="2" name="Rectangle 1">
            <a:extLst>
              <a:ext uri="{FF2B5EF4-FFF2-40B4-BE49-F238E27FC236}">
                <a16:creationId xmlns:a16="http://schemas.microsoft.com/office/drawing/2014/main" id="{80C3A61F-19C3-4894-89C8-31E3918AD46A}"/>
              </a:ext>
            </a:extLst>
          </p:cNvPr>
          <p:cNvSpPr/>
          <p:nvPr/>
        </p:nvSpPr>
        <p:spPr>
          <a:xfrm>
            <a:off x="2286000" y="3429000"/>
            <a:ext cx="2438400" cy="1447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AADAFA-F52F-49C0-9F40-6B25F622A189}"/>
              </a:ext>
            </a:extLst>
          </p:cNvPr>
          <p:cNvSpPr txBox="1"/>
          <p:nvPr/>
        </p:nvSpPr>
        <p:spPr>
          <a:xfrm>
            <a:off x="2362200" y="3691235"/>
            <a:ext cx="2362200" cy="923330"/>
          </a:xfrm>
          <a:prstGeom prst="rect">
            <a:avLst/>
          </a:prstGeom>
          <a:noFill/>
        </p:spPr>
        <p:txBody>
          <a:bodyPr wrap="square" rtlCol="0">
            <a:spAutoFit/>
          </a:bodyPr>
          <a:lstStyle/>
          <a:p>
            <a:r>
              <a:rPr lang="en-US" dirty="0"/>
              <a:t>Create an account if your organization is new to the system.</a:t>
            </a:r>
          </a:p>
        </p:txBody>
      </p:sp>
      <p:sp>
        <p:nvSpPr>
          <p:cNvPr id="8" name="Arrow: Right 7">
            <a:extLst>
              <a:ext uri="{FF2B5EF4-FFF2-40B4-BE49-F238E27FC236}">
                <a16:creationId xmlns:a16="http://schemas.microsoft.com/office/drawing/2014/main" id="{B5C776A6-ADF4-4837-8211-9EE8863C23C4}"/>
              </a:ext>
            </a:extLst>
          </p:cNvPr>
          <p:cNvSpPr/>
          <p:nvPr/>
        </p:nvSpPr>
        <p:spPr>
          <a:xfrm>
            <a:off x="4883939" y="3981450"/>
            <a:ext cx="990600" cy="3429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62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733C7F-5244-EB08-8EC5-8D59AFE71FD0}"/>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
        <p:nvSpPr>
          <p:cNvPr id="5" name="Content Placeholder 3">
            <a:extLst>
              <a:ext uri="{FF2B5EF4-FFF2-40B4-BE49-F238E27FC236}">
                <a16:creationId xmlns:a16="http://schemas.microsoft.com/office/drawing/2014/main" id="{E3745C1F-992E-E395-8E89-F2A4FB9E48CC}"/>
              </a:ext>
            </a:extLst>
          </p:cNvPr>
          <p:cNvSpPr>
            <a:spLocks noGrp="1"/>
          </p:cNvSpPr>
          <p:nvPr>
            <p:ph idx="1"/>
          </p:nvPr>
        </p:nvSpPr>
        <p:spPr>
          <a:xfrm>
            <a:off x="457200" y="990600"/>
            <a:ext cx="8229600" cy="5029200"/>
          </a:xfrm>
        </p:spPr>
        <p:txBody>
          <a:bodyPr>
            <a:normAutofit/>
          </a:bodyPr>
          <a:lstStyle/>
          <a:p>
            <a:pPr marL="0" indent="0" algn="ctr">
              <a:buNone/>
            </a:pPr>
            <a:r>
              <a:rPr lang="en-US" sz="2400" b="1" i="0" dirty="0">
                <a:effectLst/>
                <a:latin typeface="var(--font-serif-vf)"/>
              </a:rPr>
              <a:t>USER SUPPORT</a:t>
            </a:r>
          </a:p>
          <a:p>
            <a:pPr marL="0" indent="0" algn="ctr">
              <a:buNone/>
            </a:pPr>
            <a:endParaRPr lang="en-US" sz="3200" b="1" i="0" dirty="0">
              <a:effectLst/>
              <a:latin typeface="var(--font-serif-vf)"/>
            </a:endParaRPr>
          </a:p>
          <a:p>
            <a:pPr algn="l"/>
            <a:r>
              <a:rPr lang="en-US" sz="2400" i="0" dirty="0">
                <a:solidFill>
                  <a:srgbClr val="404040"/>
                </a:solidFill>
                <a:effectLst/>
                <a:latin typeface="var(--font-sans-vf)"/>
              </a:rPr>
              <a:t>Use the link below if you are experiencing technical difficulties, or have questions related to the </a:t>
            </a:r>
            <a:r>
              <a:rPr lang="en-US" sz="2400" b="1" i="0" dirty="0" err="1">
                <a:solidFill>
                  <a:srgbClr val="404040"/>
                </a:solidFill>
                <a:effectLst/>
                <a:latin typeface="var(--font-sans-vf)"/>
              </a:rPr>
              <a:t>eCivis</a:t>
            </a:r>
            <a:r>
              <a:rPr lang="en-US" sz="2400" b="1" i="0" dirty="0">
                <a:solidFill>
                  <a:srgbClr val="404040"/>
                </a:solidFill>
                <a:effectLst/>
                <a:latin typeface="var(--font-sans-vf)"/>
              </a:rPr>
              <a:t> Portal </a:t>
            </a:r>
            <a:r>
              <a:rPr lang="en-US" sz="2400" i="0" dirty="0">
                <a:solidFill>
                  <a:srgbClr val="404040"/>
                </a:solidFill>
                <a:effectLst/>
                <a:latin typeface="var(--font-sans-vf)"/>
              </a:rPr>
              <a:t>and </a:t>
            </a:r>
            <a:r>
              <a:rPr lang="en-US" sz="2400" b="1" i="0" dirty="0">
                <a:solidFill>
                  <a:srgbClr val="404040"/>
                </a:solidFill>
                <a:effectLst/>
                <a:latin typeface="var(--font-sans-vf)"/>
              </a:rPr>
              <a:t>Grants Management System</a:t>
            </a:r>
            <a:r>
              <a:rPr lang="en-US" sz="2400" i="0" dirty="0">
                <a:solidFill>
                  <a:srgbClr val="404040"/>
                </a:solidFill>
                <a:effectLst/>
                <a:latin typeface="var(--font-sans-vf)"/>
              </a:rPr>
              <a:t>.</a:t>
            </a:r>
          </a:p>
          <a:p>
            <a:pPr marL="341313" lvl="1" indent="0">
              <a:spcBef>
                <a:spcPts val="0"/>
              </a:spcBef>
              <a:buNone/>
            </a:pPr>
            <a:r>
              <a:rPr lang="en-US" sz="1800" dirty="0">
                <a:hlinkClick r:id="rId2"/>
              </a:rPr>
              <a:t>Submit a User Support Ticket - Grants Management | Rhode Island (ri.gov)</a:t>
            </a:r>
            <a:r>
              <a:rPr lang="en-US" sz="3200" i="0" dirty="0">
                <a:solidFill>
                  <a:srgbClr val="404040"/>
                </a:solidFill>
                <a:effectLst/>
                <a:latin typeface="var(--font-sans-vf)"/>
              </a:rPr>
              <a:t> </a:t>
            </a:r>
          </a:p>
          <a:p>
            <a:pPr marL="457200" lvl="1" indent="0">
              <a:spcBef>
                <a:spcPts val="0"/>
              </a:spcBef>
              <a:buNone/>
            </a:pPr>
            <a:endParaRPr lang="en-US" sz="3200" i="0" dirty="0">
              <a:solidFill>
                <a:srgbClr val="404040"/>
              </a:solidFill>
              <a:effectLst/>
              <a:latin typeface="var(--font-sans-vf)"/>
            </a:endParaRPr>
          </a:p>
          <a:p>
            <a:pPr algn="l"/>
            <a:r>
              <a:rPr lang="en-US" sz="2400" i="0" dirty="0">
                <a:solidFill>
                  <a:srgbClr val="404040"/>
                </a:solidFill>
                <a:effectLst/>
                <a:latin typeface="var(--font-sans-vf)"/>
              </a:rPr>
              <a:t>The Grants Management Office does NOT make grant awards and is unable to respond to requests for funding or financial assistance.  Please contact RIEMA for any programmatic issues related to grant programs.</a:t>
            </a:r>
          </a:p>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extBox 5">
            <a:extLst>
              <a:ext uri="{FF2B5EF4-FFF2-40B4-BE49-F238E27FC236}">
                <a16:creationId xmlns:a16="http://schemas.microsoft.com/office/drawing/2014/main" id="{71D5A73B-F94F-0378-B8E1-FFF3EF62BAC9}"/>
              </a:ext>
            </a:extLst>
          </p:cNvPr>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15</a:t>
            </a:r>
          </a:p>
        </p:txBody>
      </p:sp>
    </p:spTree>
    <p:extLst>
      <p:ext uri="{BB962C8B-B14F-4D97-AF65-F5344CB8AC3E}">
        <p14:creationId xmlns:p14="http://schemas.microsoft.com/office/powerpoint/2010/main" val="20308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How to Apply (cont’d)</a:t>
            </a:r>
          </a:p>
        </p:txBody>
      </p:sp>
      <p:sp>
        <p:nvSpPr>
          <p:cNvPr id="3" name="Content Placeholder 2"/>
          <p:cNvSpPr>
            <a:spLocks noGrp="1"/>
          </p:cNvSpPr>
          <p:nvPr>
            <p:ph idx="1"/>
          </p:nvPr>
        </p:nvSpPr>
        <p:spPr>
          <a:xfrm>
            <a:off x="457200" y="1488519"/>
            <a:ext cx="8153400" cy="4759881"/>
          </a:xfrm>
        </p:spPr>
        <p:txBody>
          <a:bodyPr>
            <a:noAutofit/>
          </a:bodyPr>
          <a:lstStyle/>
          <a:p>
            <a:pPr marL="400050" algn="just">
              <a:spcBef>
                <a:spcPts val="0"/>
              </a:spcBef>
              <a:spcAft>
                <a:spcPts val="600"/>
              </a:spcAft>
            </a:pPr>
            <a:r>
              <a:rPr lang="en-US" sz="2000" dirty="0"/>
              <a:t>Applicants must apply for each project.  Each project must have a budget figure(s) included.  All fields need to be completed in order to submit.  No applications will be accepted after the portal closes.  Applicants are limited to three (3) project applications for submission.</a:t>
            </a:r>
          </a:p>
          <a:p>
            <a:pPr marL="400050" algn="just">
              <a:spcBef>
                <a:spcPts val="0"/>
              </a:spcBef>
              <a:spcAft>
                <a:spcPts val="600"/>
              </a:spcAft>
            </a:pPr>
            <a:r>
              <a:rPr lang="en-US" sz="2000" dirty="0"/>
              <a:t>A review process will be used to evaluate projects that fit into the State Emergency Management Strategy. </a:t>
            </a:r>
          </a:p>
          <a:p>
            <a:pPr marL="400050" algn="just">
              <a:spcBef>
                <a:spcPts val="0"/>
              </a:spcBef>
              <a:spcAft>
                <a:spcPts val="600"/>
              </a:spcAft>
            </a:pPr>
            <a:r>
              <a:rPr lang="en-US" sz="2000" dirty="0"/>
              <a:t>Applicants are required to be registered in the System for Award Management (SAM) and have an active Unique Entity Identifier (UEI), </a:t>
            </a:r>
            <a:r>
              <a:rPr lang="en-US" sz="2000" i="1" dirty="0"/>
              <a:t>formerly known as a Data Universal Numbering System (DUNS) number.  </a:t>
            </a:r>
            <a:r>
              <a:rPr lang="en-US" sz="2000" dirty="0"/>
              <a:t>Please contact your city controller to determine the correct municipal UEI number to use.  </a:t>
            </a:r>
          </a:p>
          <a:p>
            <a:pPr>
              <a:spcBef>
                <a:spcPts val="0"/>
              </a:spcBef>
              <a:spcAft>
                <a:spcPts val="600"/>
              </a:spcAft>
            </a:pPr>
            <a:r>
              <a:rPr lang="en-US" sz="2000" dirty="0"/>
              <a:t>To ascertain whether or not your city is properly registered in SAM’s go to: </a:t>
            </a:r>
            <a:r>
              <a:rPr lang="en-US" sz="2000" b="1" dirty="0"/>
              <a:t>https://www.sam.gov</a:t>
            </a:r>
          </a:p>
          <a:p>
            <a:pPr marL="514350" lvl="1" indent="0">
              <a:buNone/>
            </a:pPr>
            <a:endParaRPr lang="en-US" sz="2000" dirty="0"/>
          </a:p>
          <a:p>
            <a:pPr marL="57150" indent="0">
              <a:buNone/>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16</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205197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How to Apply (cont’d)</a:t>
            </a:r>
          </a:p>
        </p:txBody>
      </p:sp>
      <p:sp>
        <p:nvSpPr>
          <p:cNvPr id="3" name="Content Placeholder 2"/>
          <p:cNvSpPr>
            <a:spLocks noGrp="1"/>
          </p:cNvSpPr>
          <p:nvPr>
            <p:ph idx="1"/>
          </p:nvPr>
        </p:nvSpPr>
        <p:spPr>
          <a:xfrm>
            <a:off x="457200" y="1488519"/>
            <a:ext cx="8153400" cy="4759881"/>
          </a:xfrm>
        </p:spPr>
        <p:txBody>
          <a:bodyPr>
            <a:noAutofit/>
          </a:bodyPr>
          <a:lstStyle/>
          <a:p>
            <a:pPr marL="0" indent="0">
              <a:spcBef>
                <a:spcPts val="0"/>
              </a:spcBef>
              <a:spcAft>
                <a:spcPts val="1200"/>
              </a:spcAft>
              <a:buNone/>
            </a:pPr>
            <a:r>
              <a:rPr lang="en-US" sz="2000" dirty="0"/>
              <a:t>All applicants will receive a notification of determination.  Your notification may place requirements on your application, </a:t>
            </a:r>
            <a:r>
              <a:rPr lang="en-US" sz="2000" i="1" dirty="0"/>
              <a:t>e.g. more information is needed concerning your project or you may be required to provide more milestones</a:t>
            </a:r>
            <a:r>
              <a:rPr lang="en-US" sz="2000" dirty="0"/>
              <a:t>.  The notification may also include an obligation/declination of award.  The application process includes:</a:t>
            </a:r>
          </a:p>
          <a:p>
            <a:pPr>
              <a:spcBef>
                <a:spcPts val="0"/>
              </a:spcBef>
              <a:spcAft>
                <a:spcPts val="600"/>
              </a:spcAft>
            </a:pPr>
            <a:r>
              <a:rPr lang="en-US" sz="2000" dirty="0"/>
              <a:t>POETE allocations</a:t>
            </a:r>
          </a:p>
          <a:p>
            <a:pPr>
              <a:spcBef>
                <a:spcPts val="0"/>
              </a:spcBef>
              <a:spcAft>
                <a:spcPts val="600"/>
              </a:spcAft>
            </a:pPr>
            <a:r>
              <a:rPr lang="en-US" sz="2000" dirty="0"/>
              <a:t>Budget projection</a:t>
            </a:r>
          </a:p>
          <a:p>
            <a:pPr>
              <a:spcBef>
                <a:spcPts val="0"/>
              </a:spcBef>
              <a:spcAft>
                <a:spcPts val="600"/>
              </a:spcAft>
            </a:pPr>
            <a:r>
              <a:rPr lang="en-US" sz="2000" dirty="0"/>
              <a:t>Goals/ Milestones</a:t>
            </a:r>
          </a:p>
          <a:p>
            <a:pPr lvl="1">
              <a:spcBef>
                <a:spcPts val="0"/>
              </a:spcBef>
              <a:spcAft>
                <a:spcPts val="600"/>
              </a:spcAft>
            </a:pPr>
            <a:r>
              <a:rPr lang="en-US" sz="2000" dirty="0"/>
              <a:t>Note: Please include 4 milestones in the application.</a:t>
            </a:r>
          </a:p>
          <a:p>
            <a:pPr>
              <a:spcBef>
                <a:spcPts val="0"/>
              </a:spcBef>
              <a:spcAft>
                <a:spcPts val="600"/>
              </a:spcAft>
            </a:pPr>
            <a:r>
              <a:rPr lang="en-US" sz="2000" dirty="0"/>
              <a:t>Project implementation</a:t>
            </a:r>
          </a:p>
          <a:p>
            <a:pPr>
              <a:spcBef>
                <a:spcPts val="0"/>
              </a:spcBef>
              <a:spcAft>
                <a:spcPts val="600"/>
              </a:spcAft>
            </a:pPr>
            <a:r>
              <a:rPr lang="en-US" sz="2000" dirty="0"/>
              <a:t>Project Management requirements</a:t>
            </a:r>
          </a:p>
          <a:p>
            <a:pPr marL="0" indent="0">
              <a:spcBef>
                <a:spcPts val="0"/>
              </a:spcBef>
              <a:spcAft>
                <a:spcPts val="600"/>
              </a:spcAft>
              <a:buNone/>
            </a:pPr>
            <a:endParaRPr lang="en-US" sz="2000" dirty="0"/>
          </a:p>
          <a:p>
            <a:pPr marL="57150" indent="0">
              <a:buNone/>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17</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97584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Environmental and Historic Preservation (EHP)</a:t>
            </a:r>
          </a:p>
        </p:txBody>
      </p:sp>
      <p:sp>
        <p:nvSpPr>
          <p:cNvPr id="3" name="Content Placeholder 2"/>
          <p:cNvSpPr>
            <a:spLocks noGrp="1"/>
          </p:cNvSpPr>
          <p:nvPr>
            <p:ph idx="1"/>
          </p:nvPr>
        </p:nvSpPr>
        <p:spPr>
          <a:xfrm>
            <a:off x="457200" y="1488519"/>
            <a:ext cx="8153400" cy="4759881"/>
          </a:xfrm>
        </p:spPr>
        <p:txBody>
          <a:bodyPr>
            <a:noAutofit/>
          </a:bodyPr>
          <a:lstStyle/>
          <a:p>
            <a:pPr marL="0" indent="0">
              <a:spcBef>
                <a:spcPts val="0"/>
              </a:spcBef>
              <a:spcAft>
                <a:spcPts val="600"/>
              </a:spcAft>
              <a:buNone/>
            </a:pPr>
            <a:r>
              <a:rPr lang="en-US" sz="1800" dirty="0"/>
              <a:t>DHS/FEMA is required to consider the effects of its actions on the environment and/or historic properties: </a:t>
            </a:r>
          </a:p>
          <a:p>
            <a:pPr>
              <a:spcBef>
                <a:spcPts val="0"/>
              </a:spcBef>
              <a:spcAft>
                <a:spcPts val="600"/>
              </a:spcAft>
            </a:pPr>
            <a:r>
              <a:rPr lang="en-US" sz="1800" dirty="0"/>
              <a:t>Including, but not limited to, construction of communication towers, modification or renovation of existing buildings, structures and facilities, or new construction including replacement of facilities.</a:t>
            </a:r>
          </a:p>
          <a:p>
            <a:pPr>
              <a:spcBef>
                <a:spcPts val="0"/>
              </a:spcBef>
              <a:spcAft>
                <a:spcPts val="600"/>
              </a:spcAft>
            </a:pPr>
            <a:r>
              <a:rPr lang="en-US" sz="1800" dirty="0"/>
              <a:t>Involves the submission of a detailed project description that explains the goals and objectives of the proposed project along with supporting documentation.</a:t>
            </a:r>
          </a:p>
          <a:p>
            <a:pPr>
              <a:spcBef>
                <a:spcPts val="0"/>
              </a:spcBef>
              <a:spcAft>
                <a:spcPts val="600"/>
              </a:spcAft>
            </a:pPr>
            <a:r>
              <a:rPr lang="en-US" sz="1800" dirty="0"/>
              <a:t>Documentation required includes GPS coordinates, ground level photographs, overhead imaging that includes all adjacent properties (screenshot from web-based map), and detailed drawings.  </a:t>
            </a:r>
            <a:r>
              <a:rPr lang="en-US" sz="1800" u="sng" dirty="0"/>
              <a:t>All interior/exterior images must be labelled to provide reviewers clarity on worksite locations.</a:t>
            </a:r>
          </a:p>
          <a:p>
            <a:pPr>
              <a:spcBef>
                <a:spcPts val="0"/>
              </a:spcBef>
              <a:spcAft>
                <a:spcPts val="600"/>
              </a:spcAft>
            </a:pPr>
            <a:r>
              <a:rPr lang="en-US" sz="1800" dirty="0"/>
              <a:t>Any project with construction or installation related work must undergo EHP review – from mounting television monitors on walls to installation of a generator.</a:t>
            </a:r>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18</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Post-Award Requirements</a:t>
            </a:r>
            <a:endParaRPr lang="en-US" sz="3000" dirty="0">
              <a:latin typeface="Cambria" panose="02040503050406030204" pitchFamily="18" charset="0"/>
            </a:endParaRPr>
          </a:p>
        </p:txBody>
      </p:sp>
    </p:spTree>
    <p:extLst>
      <p:ext uri="{BB962C8B-B14F-4D97-AF65-F5344CB8AC3E}">
        <p14:creationId xmlns:p14="http://schemas.microsoft.com/office/powerpoint/2010/main" val="315691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Grant Administration</a:t>
            </a:r>
          </a:p>
        </p:txBody>
      </p:sp>
      <p:sp>
        <p:nvSpPr>
          <p:cNvPr id="3" name="Content Placeholder 2"/>
          <p:cNvSpPr>
            <a:spLocks noGrp="1"/>
          </p:cNvSpPr>
          <p:nvPr>
            <p:ph idx="1"/>
          </p:nvPr>
        </p:nvSpPr>
        <p:spPr>
          <a:xfrm>
            <a:off x="457200" y="1488519"/>
            <a:ext cx="8153400" cy="4759881"/>
          </a:xfrm>
        </p:spPr>
        <p:txBody>
          <a:bodyPr>
            <a:noAutofit/>
          </a:bodyPr>
          <a:lstStyle/>
          <a:p>
            <a:pPr>
              <a:spcAft>
                <a:spcPts val="1200"/>
              </a:spcAft>
            </a:pPr>
            <a:r>
              <a:rPr lang="en-US" sz="1700" dirty="0"/>
              <a:t>New requirements when purchasing technical items (Prohibitions on Expending FEMA Award Funds for Covered Telecommunications Equipment or Services).</a:t>
            </a:r>
          </a:p>
          <a:p>
            <a:pPr>
              <a:spcAft>
                <a:spcPts val="1200"/>
              </a:spcAft>
            </a:pPr>
            <a:r>
              <a:rPr lang="en-US" sz="1700" dirty="0"/>
              <a:t>Nationwide Cyber Security Review (NCSR) – still applicable:  Confirmation will be due to RIEMA by December 16, 2024.  </a:t>
            </a:r>
            <a:r>
              <a:rPr lang="en-US" sz="1700" b="1" i="1" u="sng" dirty="0"/>
              <a:t>Failure to comply with the NCSR requirements may result in termination of the entire grant agreement</a:t>
            </a:r>
            <a:r>
              <a:rPr lang="en-US" sz="1700" dirty="0"/>
              <a:t>.</a:t>
            </a:r>
            <a:endParaRPr lang="en-US" sz="1700" b="1" dirty="0"/>
          </a:p>
          <a:p>
            <a:pPr lvl="1">
              <a:spcAft>
                <a:spcPts val="1200"/>
              </a:spcAft>
            </a:pPr>
            <a:r>
              <a:rPr lang="en-US" sz="1700" b="1" dirty="0"/>
              <a:t>Cybersecurity Assessment – ongoing requirement - </a:t>
            </a:r>
            <a:r>
              <a:rPr lang="en-US" sz="1700" dirty="0"/>
              <a:t>FY 2024 recipients and subrecipients will be required to complete the NCSR, which is open annually from October to December, by the end of calendar year 2024 in order for agencies to benchmark and measure progress of improving their cybersecurity posture. The Chief Information Officer (CIO), Chief Information Security Officer (CISO), or equivalent for each recipient and subrecipient should complete the NCSR. If there is no CIO or CISO, the most senior cybersecurity professional should complete the assessment.</a:t>
            </a:r>
          </a:p>
          <a:p>
            <a:r>
              <a:rPr lang="en-US" sz="1700" dirty="0"/>
              <a:t>Quarterly reports need to be submitted timely </a:t>
            </a:r>
            <a:r>
              <a:rPr lang="en-US" sz="1700" u="sng" dirty="0"/>
              <a:t>within the GMS portal</a:t>
            </a:r>
            <a:r>
              <a:rPr lang="en-US" sz="1700" dirty="0"/>
              <a:t>.  </a:t>
            </a:r>
          </a:p>
          <a:p>
            <a:endParaRPr lang="en-US" sz="2000" dirty="0"/>
          </a:p>
          <a:p>
            <a:pPr marL="0" indent="0">
              <a:buNone/>
            </a:pPr>
            <a:endParaRPr lang="en-US" sz="2000" dirty="0"/>
          </a:p>
          <a:p>
            <a:pPr marL="0" indent="0">
              <a:buNone/>
            </a:pPr>
            <a:endParaRPr lang="en-US" sz="2000" dirty="0"/>
          </a:p>
          <a:p>
            <a:pPr marL="57150" indent="0">
              <a:buNone/>
            </a:pPr>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19</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Post-Award Requirements (cont’d)</a:t>
            </a:r>
            <a:endParaRPr lang="en-US" sz="3000" dirty="0">
              <a:latin typeface="Cambria" panose="02040503050406030204" pitchFamily="18" charset="0"/>
            </a:endParaRPr>
          </a:p>
        </p:txBody>
      </p:sp>
    </p:spTree>
    <p:extLst>
      <p:ext uri="{BB962C8B-B14F-4D97-AF65-F5344CB8AC3E}">
        <p14:creationId xmlns:p14="http://schemas.microsoft.com/office/powerpoint/2010/main" val="339893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8064"/>
            <a:ext cx="8839200" cy="457200"/>
          </a:xfrm>
        </p:spPr>
        <p:txBody>
          <a:bodyPr>
            <a:noAutofit/>
          </a:bodyPr>
          <a:lstStyle/>
          <a:p>
            <a:pPr algn="ctr" fontAlgn="auto">
              <a:spcAft>
                <a:spcPts val="0"/>
              </a:spcAft>
            </a:pPr>
            <a:r>
              <a:rPr lang="en-US" sz="3000" dirty="0">
                <a:cs typeface="Arial" panose="020B0604020202020204" pitchFamily="34" charset="0"/>
              </a:rPr>
              <a:t>FY 2024 Homeland Security Grant Program (HSGP)</a:t>
            </a:r>
          </a:p>
        </p:txBody>
      </p:sp>
      <p:sp>
        <p:nvSpPr>
          <p:cNvPr id="3" name="Content Placeholder 2"/>
          <p:cNvSpPr>
            <a:spLocks noGrp="1"/>
          </p:cNvSpPr>
          <p:nvPr>
            <p:ph idx="1"/>
          </p:nvPr>
        </p:nvSpPr>
        <p:spPr>
          <a:xfrm>
            <a:off x="457200" y="1427328"/>
            <a:ext cx="8229600" cy="4800600"/>
          </a:xfrm>
        </p:spPr>
        <p:txBody>
          <a:bodyPr>
            <a:normAutofit lnSpcReduction="10000"/>
          </a:bodyPr>
          <a:lstStyle/>
          <a:p>
            <a:pPr marL="346075" lvl="1" indent="-346075">
              <a:lnSpc>
                <a:spcPct val="110000"/>
              </a:lnSpc>
              <a:spcBef>
                <a:spcPts val="0"/>
              </a:spcBef>
              <a:spcAft>
                <a:spcPts val="200"/>
              </a:spcAft>
              <a:buFont typeface="Arial" panose="020B0604020202020204" pitchFamily="34" charset="0"/>
              <a:buChar char="•"/>
            </a:pPr>
            <a:r>
              <a:rPr lang="en-US" sz="2200" dirty="0"/>
              <a:t>FY 2024 HSGP Overview</a:t>
            </a:r>
          </a:p>
          <a:p>
            <a:pPr marL="346075" lvl="1" indent="-346075">
              <a:lnSpc>
                <a:spcPct val="110000"/>
              </a:lnSpc>
              <a:spcBef>
                <a:spcPts val="0"/>
              </a:spcBef>
              <a:spcAft>
                <a:spcPts val="200"/>
              </a:spcAft>
              <a:buFont typeface="Arial" panose="020B0604020202020204" pitchFamily="34" charset="0"/>
              <a:buChar char="•"/>
            </a:pPr>
            <a:r>
              <a:rPr lang="en-US" sz="2200" dirty="0"/>
              <a:t>DHS Requirements</a:t>
            </a:r>
          </a:p>
          <a:p>
            <a:pPr marL="346075" lvl="1" indent="-346075">
              <a:lnSpc>
                <a:spcPct val="110000"/>
              </a:lnSpc>
              <a:spcBef>
                <a:spcPts val="0"/>
              </a:spcBef>
              <a:spcAft>
                <a:spcPts val="200"/>
              </a:spcAft>
              <a:buFont typeface="Arial" panose="020B0604020202020204" pitchFamily="34" charset="0"/>
              <a:buChar char="•"/>
            </a:pPr>
            <a:r>
              <a:rPr lang="en-US" sz="2200" dirty="0"/>
              <a:t>Projects to be Considered</a:t>
            </a:r>
          </a:p>
          <a:p>
            <a:pPr marL="346075" lvl="1" indent="-346075">
              <a:lnSpc>
                <a:spcPct val="110000"/>
              </a:lnSpc>
              <a:spcBef>
                <a:spcPts val="0"/>
              </a:spcBef>
              <a:spcAft>
                <a:spcPts val="200"/>
              </a:spcAft>
              <a:buFont typeface="Arial" panose="020B0604020202020204" pitchFamily="34" charset="0"/>
              <a:buChar char="•"/>
            </a:pPr>
            <a:r>
              <a:rPr lang="en-US" sz="2200" dirty="0"/>
              <a:t>Application Process Milestones</a:t>
            </a:r>
          </a:p>
          <a:p>
            <a:pPr marL="346075" lvl="1" indent="-346075">
              <a:lnSpc>
                <a:spcPct val="110000"/>
              </a:lnSpc>
              <a:spcBef>
                <a:spcPts val="0"/>
              </a:spcBef>
              <a:spcAft>
                <a:spcPts val="200"/>
              </a:spcAft>
              <a:buFont typeface="Arial" panose="020B0604020202020204" pitchFamily="34" charset="0"/>
              <a:buChar char="•"/>
            </a:pPr>
            <a:r>
              <a:rPr lang="en-US" sz="2200" dirty="0"/>
              <a:t>Application Process Timeline</a:t>
            </a:r>
          </a:p>
          <a:p>
            <a:pPr marL="346075" lvl="1" indent="-346075">
              <a:lnSpc>
                <a:spcPct val="110000"/>
              </a:lnSpc>
              <a:spcBef>
                <a:spcPts val="0"/>
              </a:spcBef>
              <a:spcAft>
                <a:spcPts val="200"/>
              </a:spcAft>
              <a:buFont typeface="Arial" panose="020B0604020202020204" pitchFamily="34" charset="0"/>
              <a:buChar char="•"/>
            </a:pPr>
            <a:r>
              <a:rPr lang="en-US" sz="2200" dirty="0"/>
              <a:t>How to Apply</a:t>
            </a:r>
          </a:p>
          <a:p>
            <a:pPr marL="346075" lvl="1" indent="-346075">
              <a:lnSpc>
                <a:spcPct val="110000"/>
              </a:lnSpc>
              <a:spcBef>
                <a:spcPts val="0"/>
              </a:spcBef>
              <a:spcAft>
                <a:spcPts val="200"/>
              </a:spcAft>
              <a:buFont typeface="Arial" panose="020B0604020202020204" pitchFamily="34" charset="0"/>
              <a:buChar char="•"/>
            </a:pPr>
            <a:r>
              <a:rPr lang="en-US" sz="2200" dirty="0"/>
              <a:t>Post-Award Requirements</a:t>
            </a:r>
          </a:p>
          <a:p>
            <a:pPr marL="746125" lvl="2" indent="-346075">
              <a:lnSpc>
                <a:spcPct val="110000"/>
              </a:lnSpc>
              <a:spcBef>
                <a:spcPts val="0"/>
              </a:spcBef>
              <a:spcAft>
                <a:spcPts val="200"/>
              </a:spcAft>
              <a:buFont typeface="Courier New" panose="02070309020205020404" pitchFamily="49" charset="0"/>
              <a:buChar char="o"/>
            </a:pPr>
            <a:r>
              <a:rPr lang="en-US" sz="1900" dirty="0"/>
              <a:t>Environmental and Historical Preservation (EHP)</a:t>
            </a:r>
          </a:p>
          <a:p>
            <a:pPr marL="746125" lvl="2" indent="-346075">
              <a:lnSpc>
                <a:spcPct val="110000"/>
              </a:lnSpc>
              <a:spcBef>
                <a:spcPts val="0"/>
              </a:spcBef>
              <a:spcAft>
                <a:spcPts val="200"/>
              </a:spcAft>
              <a:buFont typeface="Courier New" panose="02070309020205020404" pitchFamily="49" charset="0"/>
              <a:buChar char="o"/>
            </a:pPr>
            <a:r>
              <a:rPr lang="en-US" sz="1900" dirty="0"/>
              <a:t>Grant Administration</a:t>
            </a:r>
          </a:p>
          <a:p>
            <a:pPr marL="746125" lvl="2" indent="-346075">
              <a:lnSpc>
                <a:spcPct val="110000"/>
              </a:lnSpc>
              <a:spcBef>
                <a:spcPts val="0"/>
              </a:spcBef>
              <a:spcAft>
                <a:spcPts val="200"/>
              </a:spcAft>
              <a:buFont typeface="Courier New" panose="02070309020205020404" pitchFamily="49" charset="0"/>
              <a:buChar char="o"/>
            </a:pPr>
            <a:r>
              <a:rPr lang="en-US" sz="1900" dirty="0"/>
              <a:t>National Cyber Security Review (NCSR)</a:t>
            </a:r>
          </a:p>
          <a:p>
            <a:pPr marL="346075" lvl="1" indent="-346075">
              <a:lnSpc>
                <a:spcPct val="110000"/>
              </a:lnSpc>
              <a:spcBef>
                <a:spcPts val="0"/>
              </a:spcBef>
              <a:spcAft>
                <a:spcPts val="200"/>
              </a:spcAft>
              <a:buFont typeface="Arial" panose="020B0604020202020204" pitchFamily="34" charset="0"/>
              <a:buChar char="•"/>
            </a:pPr>
            <a:r>
              <a:rPr lang="en-US" sz="2200" dirty="0"/>
              <a:t>Reminders</a:t>
            </a:r>
          </a:p>
          <a:p>
            <a:pPr marL="346075" lvl="1" indent="-346075">
              <a:lnSpc>
                <a:spcPct val="110000"/>
              </a:lnSpc>
              <a:spcBef>
                <a:spcPts val="0"/>
              </a:spcBef>
              <a:spcAft>
                <a:spcPts val="200"/>
              </a:spcAft>
              <a:buFont typeface="Arial" panose="020B0604020202020204" pitchFamily="34" charset="0"/>
              <a:buChar char="•"/>
            </a:pPr>
            <a:r>
              <a:rPr lang="en-US" sz="2200" dirty="0"/>
              <a:t>Questions</a:t>
            </a:r>
          </a:p>
          <a:p>
            <a:pPr marL="346075" lvl="1" indent="-346075">
              <a:lnSpc>
                <a:spcPct val="110000"/>
              </a:lnSpc>
              <a:spcBef>
                <a:spcPts val="0"/>
              </a:spcBef>
              <a:spcAft>
                <a:spcPts val="200"/>
              </a:spcAft>
              <a:buFont typeface="Arial" panose="020B0604020202020204" pitchFamily="34" charset="0"/>
              <a:buChar char="•"/>
            </a:pPr>
            <a:r>
              <a:rPr lang="en-US" sz="2200" dirty="0"/>
              <a:t>Contact Information</a:t>
            </a:r>
          </a:p>
          <a:p>
            <a:pPr marL="457200" lvl="1" indent="0">
              <a:buNone/>
            </a:pPr>
            <a:endParaRPr lang="en-US" dirty="0"/>
          </a:p>
        </p:txBody>
      </p:sp>
      <p:sp>
        <p:nvSpPr>
          <p:cNvPr id="4" name="TextBox 3"/>
          <p:cNvSpPr txBox="1"/>
          <p:nvPr/>
        </p:nvSpPr>
        <p:spPr>
          <a:xfrm>
            <a:off x="8458200" y="6324600"/>
            <a:ext cx="457199" cy="381000"/>
          </a:xfrm>
          <a:prstGeom prst="rect">
            <a:avLst/>
          </a:prstGeom>
          <a:noFill/>
        </p:spPr>
        <p:txBody>
          <a:bodyPr wrap="square" rtlCol="0">
            <a:spAutoFit/>
          </a:bodyPr>
          <a:lstStyle/>
          <a:p>
            <a:pPr algn="ctr"/>
            <a:r>
              <a:rPr lang="en-US" dirty="0">
                <a:latin typeface="Cambria" panose="02040503050406030204" pitchFamily="18" charset="0"/>
              </a:rPr>
              <a:t>2</a:t>
            </a:r>
          </a:p>
        </p:txBody>
      </p:sp>
      <p:sp>
        <p:nvSpPr>
          <p:cNvPr id="5" name="Title 1">
            <a:extLst>
              <a:ext uri="{FF2B5EF4-FFF2-40B4-BE49-F238E27FC236}">
                <a16:creationId xmlns:a16="http://schemas.microsoft.com/office/drawing/2014/main" id="{F44910DF-2053-436D-A441-4393C7B62D4A}"/>
              </a:ext>
            </a:extLst>
          </p:cNvPr>
          <p:cNvSpPr txBox="1">
            <a:spLocks/>
          </p:cNvSpPr>
          <p:nvPr/>
        </p:nvSpPr>
        <p:spPr>
          <a:xfrm>
            <a:off x="457200" y="873457"/>
            <a:ext cx="8229600" cy="457200"/>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kern="1200">
                <a:solidFill>
                  <a:schemeClr val="tx1"/>
                </a:solidFill>
                <a:latin typeface="Cambria" pitchFamily="18" charset="0"/>
                <a:ea typeface="+mj-ea"/>
                <a:cs typeface="+mj-cs"/>
              </a:defRPr>
            </a:lvl1pPr>
          </a:lstStyle>
          <a:p>
            <a:pPr algn="ctr" fontAlgn="auto">
              <a:lnSpc>
                <a:spcPct val="120000"/>
              </a:lnSpc>
              <a:spcBef>
                <a:spcPts val="0"/>
              </a:spcBef>
              <a:spcAft>
                <a:spcPts val="1200"/>
              </a:spcAft>
            </a:pPr>
            <a:r>
              <a:rPr lang="en-US" sz="2400" b="1" dirty="0"/>
              <a:t>Agenda</a:t>
            </a:r>
            <a:endParaRPr lang="en-US" sz="2400" dirty="0"/>
          </a:p>
        </p:txBody>
      </p:sp>
    </p:spTree>
    <p:extLst>
      <p:ext uri="{BB962C8B-B14F-4D97-AF65-F5344CB8AC3E}">
        <p14:creationId xmlns:p14="http://schemas.microsoft.com/office/powerpoint/2010/main" val="207242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REMINDERS</a:t>
            </a:r>
          </a:p>
        </p:txBody>
      </p:sp>
      <p:sp>
        <p:nvSpPr>
          <p:cNvPr id="3" name="Content Placeholder 2"/>
          <p:cNvSpPr>
            <a:spLocks noGrp="1"/>
          </p:cNvSpPr>
          <p:nvPr>
            <p:ph idx="1"/>
          </p:nvPr>
        </p:nvSpPr>
        <p:spPr>
          <a:xfrm>
            <a:off x="457200" y="1667529"/>
            <a:ext cx="8229600" cy="4437341"/>
          </a:xfrm>
        </p:spPr>
        <p:txBody>
          <a:bodyPr>
            <a:noAutofit/>
          </a:bodyPr>
          <a:lstStyle/>
          <a:p>
            <a:pPr marL="514350" indent="-514350">
              <a:spcBef>
                <a:spcPts val="0"/>
              </a:spcBef>
              <a:spcAft>
                <a:spcPts val="1200"/>
              </a:spcAft>
              <a:buFont typeface="+mj-lt"/>
              <a:buAutoNum type="arabicPeriod"/>
            </a:pPr>
            <a:r>
              <a:rPr lang="en-US" sz="2200" dirty="0"/>
              <a:t>Program received a 9% reduction in funding for FY 2024.</a:t>
            </a:r>
          </a:p>
          <a:p>
            <a:pPr marL="514350" indent="-514350">
              <a:spcBef>
                <a:spcPts val="0"/>
              </a:spcBef>
              <a:spcAft>
                <a:spcPts val="600"/>
              </a:spcAft>
              <a:buFont typeface="+mj-lt"/>
              <a:buAutoNum type="arabicPeriod"/>
            </a:pPr>
            <a:r>
              <a:rPr lang="en-US" sz="2200" dirty="0"/>
              <a:t>Not all projects can be funded.</a:t>
            </a:r>
          </a:p>
          <a:p>
            <a:pPr marL="1081088" lvl="2" indent="-280988">
              <a:spcBef>
                <a:spcPts val="0"/>
              </a:spcBef>
              <a:spcAft>
                <a:spcPts val="600"/>
              </a:spcAft>
            </a:pPr>
            <a:r>
              <a:rPr lang="en-US" sz="2200" dirty="0"/>
              <a:t>Consider project eligibility</a:t>
            </a:r>
          </a:p>
          <a:p>
            <a:pPr marL="1081088" lvl="2" indent="-280988">
              <a:spcBef>
                <a:spcPts val="0"/>
              </a:spcBef>
              <a:spcAft>
                <a:spcPts val="1200"/>
              </a:spcAft>
            </a:pPr>
            <a:r>
              <a:rPr lang="en-US" sz="2200" dirty="0"/>
              <a:t>Consider reasonability of costs</a:t>
            </a:r>
          </a:p>
          <a:p>
            <a:pPr marL="514350" indent="-514350">
              <a:spcBef>
                <a:spcPts val="0"/>
              </a:spcBef>
              <a:spcAft>
                <a:spcPts val="1200"/>
              </a:spcAft>
              <a:buFont typeface="+mj-lt"/>
              <a:buAutoNum type="arabicPeriod"/>
            </a:pPr>
            <a:r>
              <a:rPr lang="en-US" sz="2200" dirty="0"/>
              <a:t>Partially-funded projects </a:t>
            </a:r>
            <a:r>
              <a:rPr lang="en-US" sz="2200" u="sng" dirty="0"/>
              <a:t>will not </a:t>
            </a:r>
            <a:r>
              <a:rPr lang="en-US" sz="2200" dirty="0"/>
              <a:t>be considered.</a:t>
            </a:r>
          </a:p>
          <a:p>
            <a:pPr marL="514350" indent="-514350">
              <a:spcBef>
                <a:spcPts val="0"/>
              </a:spcBef>
              <a:spcAft>
                <a:spcPts val="1200"/>
              </a:spcAft>
              <a:buFont typeface="+mj-lt"/>
              <a:buAutoNum type="arabicPeriod"/>
            </a:pPr>
            <a:r>
              <a:rPr lang="en-US" sz="2200" dirty="0"/>
              <a:t>Construction projects will not be funded.</a:t>
            </a:r>
          </a:p>
          <a:p>
            <a:pPr marL="514350" indent="-514350">
              <a:spcBef>
                <a:spcPts val="0"/>
              </a:spcBef>
              <a:spcAft>
                <a:spcPts val="1200"/>
              </a:spcAft>
              <a:buFont typeface="+mj-lt"/>
              <a:buAutoNum type="arabicPeriod"/>
            </a:pPr>
            <a:r>
              <a:rPr lang="en-US" sz="2200" dirty="0"/>
              <a:t>Please submit your Nationwide Cyber Security Review (NCSR) as soon as possible.</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20</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189647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Questions?</a:t>
            </a:r>
            <a:endParaRPr lang="en-US" sz="3200" b="1" i="1" dirty="0"/>
          </a:p>
        </p:txBody>
      </p:sp>
      <p:sp>
        <p:nvSpPr>
          <p:cNvPr id="3" name="Content Placeholder 2"/>
          <p:cNvSpPr>
            <a:spLocks noGrp="1"/>
          </p:cNvSpPr>
          <p:nvPr>
            <p:ph idx="1"/>
          </p:nvPr>
        </p:nvSpPr>
        <p:spPr>
          <a:xfrm>
            <a:off x="0" y="1524000"/>
            <a:ext cx="8382000" cy="4301412"/>
          </a:xfrm>
        </p:spPr>
        <p:txBody>
          <a:bodyPr>
            <a:normAutofit/>
          </a:bodyPr>
          <a:lstStyle/>
          <a:p>
            <a:pPr marL="457200" lvl="1" indent="0">
              <a:lnSpc>
                <a:spcPct val="150000"/>
              </a:lnSpc>
              <a:spcBef>
                <a:spcPts val="0"/>
              </a:spcBef>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RIEMA Grants Email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srgbClr val="4F81BD">
                    <a:lumMod val="50000"/>
                  </a:srgbClr>
                </a:solidFill>
                <a:effectLst/>
                <a:uLnTx/>
                <a:uFillTx/>
                <a:latin typeface="Calibri" panose="020F0502020204030204"/>
                <a:ea typeface="+mn-ea"/>
                <a:cs typeface="+mn-cs"/>
                <a:hlinkClick r:id="rId2"/>
              </a:rPr>
              <a:t>ema.grants@ema.ri.gov</a:t>
            </a:r>
            <a:endParaRPr kumimoji="0" lang="en-US" sz="1800" b="0" i="0" u="sng"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a:p>
            <a:pPr marL="457200" lvl="1" indent="0">
              <a:lnSpc>
                <a:spcPct val="150000"/>
              </a:lnSpc>
              <a:spcBef>
                <a:spcPts val="0"/>
              </a:spcBef>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Website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www.</a:t>
            </a:r>
            <a:r>
              <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hlinkClick r:id="rId3"/>
              </a:rPr>
              <a:t>riema.ri.gov</a:t>
            </a:r>
            <a:endPar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16325C"/>
                </a:solidFill>
                <a:effectLst/>
                <a:uLnTx/>
                <a:uFillTx/>
                <a:latin typeface="Calibri" panose="020F0502020204030204"/>
                <a:ea typeface="+mn-ea"/>
                <a:cs typeface="+mn-cs"/>
                <a:hlinkClick r:id="rId4"/>
              </a:rPr>
              <a:t>https://x.com/RhodeIslandEMA</a:t>
            </a:r>
            <a:endParaRPr kumimoji="0" lang="en-US" sz="1800" b="0" i="0" u="none"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Facebook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www.</a:t>
            </a:r>
            <a:r>
              <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hlinkClick r:id="rId5"/>
              </a:rPr>
              <a:t>facebook.com/rhodeislandema</a:t>
            </a:r>
            <a:endPar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Instagram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hlinkClick r:id="rId6"/>
              </a:rPr>
              <a:t>www.instagram.com/rhodeislandema/</a:t>
            </a:r>
            <a:endParaRPr kumimoji="0" lang="en-US" sz="1800" b="0" i="0" u="sng" strike="noStrike" kern="1200" cap="none" spc="0" normalizeH="0" baseline="0" noProof="0" dirty="0">
              <a:ln>
                <a:noFill/>
              </a:ln>
              <a:solidFill>
                <a:srgbClr val="16325C"/>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For more information about grant opportunities in the State, please go to the following link: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https://controller.admin.ri.gov/grants-management/state-rhode-island-grant-funding-opportunities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spcBef>
                <a:spcPts val="0"/>
              </a:spcBef>
              <a:spcAft>
                <a:spcPts val="1000"/>
              </a:spcAft>
              <a:buNone/>
            </a:pPr>
            <a:endParaRPr lang="en-US" sz="2400" i="1" dirty="0"/>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21</a:t>
            </a:r>
          </a:p>
        </p:txBody>
      </p:sp>
      <p:pic>
        <p:nvPicPr>
          <p:cNvPr id="4" name="Picture 3">
            <a:extLst>
              <a:ext uri="{FF2B5EF4-FFF2-40B4-BE49-F238E27FC236}">
                <a16:creationId xmlns:a16="http://schemas.microsoft.com/office/drawing/2014/main" id="{78EB5539-71C6-4895-A524-A62C314B1EE1}"/>
              </a:ext>
            </a:extLst>
          </p:cNvPr>
          <p:cNvPicPr>
            <a:picLocks noChangeAspect="1"/>
          </p:cNvPicPr>
          <p:nvPr/>
        </p:nvPicPr>
        <p:blipFill>
          <a:blip r:embed="rId8"/>
          <a:stretch>
            <a:fillRect/>
          </a:stretch>
        </p:blipFill>
        <p:spPr>
          <a:xfrm>
            <a:off x="5105400" y="838200"/>
            <a:ext cx="3948163" cy="3929182"/>
          </a:xfrm>
          <a:prstGeom prst="rect">
            <a:avLst/>
          </a:prstGeom>
        </p:spPr>
      </p:pic>
    </p:spTree>
    <p:extLst>
      <p:ext uri="{BB962C8B-B14F-4D97-AF65-F5344CB8AC3E}">
        <p14:creationId xmlns:p14="http://schemas.microsoft.com/office/powerpoint/2010/main" val="183514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normAutofit/>
          </a:bodyPr>
          <a:lstStyle/>
          <a:p>
            <a:pPr marL="57150" indent="0">
              <a:spcBef>
                <a:spcPts val="0"/>
              </a:spcBef>
              <a:buNone/>
            </a:pPr>
            <a:r>
              <a:rPr lang="en-US" sz="2400" b="1" dirty="0"/>
              <a:t>Rhode Island Emergency Management Agency </a:t>
            </a:r>
          </a:p>
          <a:p>
            <a:pPr marL="57150" indent="0">
              <a:spcBef>
                <a:spcPts val="0"/>
              </a:spcBef>
              <a:buNone/>
            </a:pPr>
            <a:r>
              <a:rPr lang="en-US" sz="2400" b="1" dirty="0"/>
              <a:t>645 New London Avenue</a:t>
            </a:r>
          </a:p>
          <a:p>
            <a:pPr marL="57150" indent="0">
              <a:spcBef>
                <a:spcPts val="0"/>
              </a:spcBef>
              <a:buNone/>
            </a:pPr>
            <a:r>
              <a:rPr lang="en-US" sz="2400" b="1" dirty="0"/>
              <a:t>Cranston, RI 02920</a:t>
            </a:r>
          </a:p>
          <a:p>
            <a:pPr marL="57150" indent="0">
              <a:spcBef>
                <a:spcPts val="0"/>
              </a:spcBef>
              <a:buNone/>
            </a:pPr>
            <a:r>
              <a:rPr lang="en-US" sz="2400" b="1" dirty="0"/>
              <a:t>Phone: (401) 946-9996</a:t>
            </a:r>
          </a:p>
          <a:p>
            <a:pPr marL="57150" indent="0">
              <a:spcBef>
                <a:spcPts val="0"/>
              </a:spcBef>
              <a:spcAft>
                <a:spcPts val="1800"/>
              </a:spcAft>
              <a:buNone/>
            </a:pPr>
            <a:r>
              <a:rPr lang="en-US" sz="2400" b="1" dirty="0"/>
              <a:t>Fax: (401) 944-1891 </a:t>
            </a:r>
          </a:p>
          <a:p>
            <a:pPr>
              <a:spcBef>
                <a:spcPts val="0"/>
              </a:spcBef>
              <a:buNone/>
            </a:pPr>
            <a:r>
              <a:rPr lang="en-US" sz="2200" dirty="0"/>
              <a:t> More information may be located at: </a:t>
            </a:r>
            <a:r>
              <a:rPr lang="en-US" sz="2200" dirty="0">
                <a:hlinkClick r:id="rId3"/>
              </a:rPr>
              <a:t>http://www.riema.ri.gov</a:t>
            </a:r>
            <a:endParaRPr lang="en-US" sz="2200" dirty="0"/>
          </a:p>
          <a:p>
            <a:pPr marL="120650" indent="-60325">
              <a:spcBef>
                <a:spcPts val="0"/>
              </a:spcBef>
              <a:spcAft>
                <a:spcPts val="1800"/>
              </a:spcAft>
              <a:buNone/>
            </a:pPr>
            <a:r>
              <a:rPr lang="en-US" sz="2200" dirty="0"/>
              <a:t>Questions may be directed to: </a:t>
            </a:r>
            <a:r>
              <a:rPr lang="en-US" sz="2200" dirty="0">
                <a:hlinkClick r:id="rId4"/>
              </a:rPr>
              <a:t>ema.grants@ema.ri.gov</a:t>
            </a:r>
            <a:r>
              <a:rPr lang="en-US" sz="2200" dirty="0"/>
              <a:t> </a:t>
            </a:r>
          </a:p>
          <a:p>
            <a:pPr marL="120650" indent="-60325">
              <a:spcBef>
                <a:spcPts val="0"/>
              </a:spcBef>
              <a:buNone/>
            </a:pPr>
            <a:r>
              <a:rPr lang="en-US" sz="2200" u="sng"/>
              <a:t>Points </a:t>
            </a:r>
            <a:r>
              <a:rPr lang="en-US" sz="2200" u="sng" dirty="0"/>
              <a:t>of Contact</a:t>
            </a:r>
            <a:r>
              <a:rPr lang="en-US" sz="2200" dirty="0"/>
              <a:t>:</a:t>
            </a:r>
          </a:p>
          <a:p>
            <a:pPr marL="120650" indent="-60325">
              <a:buNone/>
            </a:pPr>
            <a:r>
              <a:rPr lang="en-US" sz="2200" dirty="0"/>
              <a:t>Denise Manni: </a:t>
            </a:r>
            <a:r>
              <a:rPr lang="en-US" sz="2200" dirty="0">
                <a:hlinkClick r:id="rId5"/>
              </a:rPr>
              <a:t>denise.manni@ema.ri.gov</a:t>
            </a:r>
            <a:r>
              <a:rPr lang="en-US" sz="2200" dirty="0"/>
              <a:t>; 401-462-7028</a:t>
            </a:r>
          </a:p>
          <a:p>
            <a:pPr marL="120650" indent="-60325">
              <a:buNone/>
            </a:pPr>
            <a:r>
              <a:rPr lang="en-US" sz="2200" dirty="0"/>
              <a:t>Tim Nadeau: </a:t>
            </a:r>
            <a:r>
              <a:rPr lang="en-US" sz="2200" dirty="0">
                <a:hlinkClick r:id="rId6"/>
              </a:rPr>
              <a:t>timothy.nadeau@ema.ri.gov</a:t>
            </a:r>
            <a:r>
              <a:rPr lang="en-US" sz="2200" dirty="0"/>
              <a:t>; 401-462-7535</a:t>
            </a:r>
          </a:p>
          <a:p>
            <a:pPr marL="120650" indent="-60325">
              <a:buNone/>
            </a:pPr>
            <a:r>
              <a:rPr lang="en-US" sz="2200" dirty="0"/>
              <a:t>Rinky M. Roy-Philip: </a:t>
            </a:r>
            <a:r>
              <a:rPr lang="en-US" sz="2000" dirty="0">
                <a:hlinkClick r:id="rId7"/>
              </a:rPr>
              <a:t>rinky.royphilip.ctr@ema.ri.gov</a:t>
            </a:r>
            <a:r>
              <a:rPr lang="en-US" sz="2200" dirty="0"/>
              <a:t>; 401-318-0962</a:t>
            </a:r>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457200" y="165557"/>
            <a:ext cx="8229600"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FY 2024 Preparedness Grant Programs</a:t>
            </a:r>
            <a:endParaRPr lang="en-US" sz="30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22</a:t>
            </a:r>
          </a:p>
        </p:txBody>
      </p:sp>
    </p:spTree>
    <p:extLst>
      <p:ext uri="{BB962C8B-B14F-4D97-AF65-F5344CB8AC3E}">
        <p14:creationId xmlns:p14="http://schemas.microsoft.com/office/powerpoint/2010/main" val="347350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a:bodyPr>
          <a:lstStyle/>
          <a:p>
            <a:pPr algn="ctr">
              <a:lnSpc>
                <a:spcPct val="110000"/>
              </a:lnSpc>
              <a:spcBef>
                <a:spcPts val="0"/>
              </a:spcBef>
              <a:spcAft>
                <a:spcPts val="1200"/>
              </a:spcAft>
              <a:buNone/>
            </a:pPr>
            <a:r>
              <a:rPr lang="en-US" sz="2400" b="1" dirty="0"/>
              <a:t>FY 2024 HSGP Overview</a:t>
            </a:r>
          </a:p>
          <a:p>
            <a:pPr>
              <a:lnSpc>
                <a:spcPct val="110000"/>
              </a:lnSpc>
              <a:spcBef>
                <a:spcPts val="0"/>
              </a:spcBef>
              <a:spcAft>
                <a:spcPts val="1200"/>
              </a:spcAft>
            </a:pPr>
            <a:r>
              <a:rPr lang="en-US" sz="2000" dirty="0"/>
              <a:t>To build, sustain, and deliver core capabilities to achieve the National Preparedness Goal of a secure and resilient Nation.</a:t>
            </a:r>
          </a:p>
          <a:p>
            <a:pPr>
              <a:lnSpc>
                <a:spcPct val="110000"/>
              </a:lnSpc>
              <a:spcBef>
                <a:spcPts val="0"/>
              </a:spcBef>
              <a:spcAft>
                <a:spcPts val="1200"/>
              </a:spcAft>
            </a:pPr>
            <a:r>
              <a:rPr lang="en-US" sz="2000" dirty="0"/>
              <a:t>Gaps are identified during the Threat and Hazard Identification and Risk Assessment (THIRA) process and assessed in the State Preparedness Report (SPR).</a:t>
            </a:r>
          </a:p>
          <a:p>
            <a:pPr>
              <a:lnSpc>
                <a:spcPct val="110000"/>
              </a:lnSpc>
              <a:spcBef>
                <a:spcPts val="0"/>
              </a:spcBef>
              <a:spcAft>
                <a:spcPts val="1200"/>
              </a:spcAft>
            </a:pPr>
            <a:r>
              <a:rPr lang="en-US" sz="2000" dirty="0"/>
              <a:t>Funding sustains current capability levels and fills identified gaps in </a:t>
            </a:r>
            <a:r>
              <a:rPr lang="en-US" sz="2000" b="1" dirty="0"/>
              <a:t>P</a:t>
            </a:r>
            <a:r>
              <a:rPr lang="en-US" sz="2000" dirty="0"/>
              <a:t>lanning, </a:t>
            </a:r>
            <a:r>
              <a:rPr lang="en-US" sz="2000" b="1" dirty="0"/>
              <a:t>O</a:t>
            </a:r>
            <a:r>
              <a:rPr lang="en-US" sz="2000" dirty="0"/>
              <a:t>rganization, </a:t>
            </a:r>
            <a:r>
              <a:rPr lang="en-US" sz="2000" b="1" dirty="0"/>
              <a:t>E</a:t>
            </a:r>
            <a:r>
              <a:rPr lang="en-US" sz="2000" dirty="0"/>
              <a:t>quipment, </a:t>
            </a:r>
            <a:r>
              <a:rPr lang="en-US" sz="2000" b="1" dirty="0"/>
              <a:t>T</a:t>
            </a:r>
            <a:r>
              <a:rPr lang="en-US" sz="2000" dirty="0"/>
              <a:t>raining, and </a:t>
            </a:r>
            <a:r>
              <a:rPr lang="en-US" sz="2000" b="1" dirty="0"/>
              <a:t>E</a:t>
            </a:r>
            <a:r>
              <a:rPr lang="en-US" sz="2000" dirty="0"/>
              <a:t>xercise activities in order to prevent, protect against, mitigate,  respond to, and recover from acts of terrorism or catastrophic events.</a:t>
            </a:r>
          </a:p>
          <a:p>
            <a:pPr>
              <a:lnSpc>
                <a:spcPct val="110000"/>
              </a:lnSpc>
              <a:spcBef>
                <a:spcPts val="0"/>
              </a:spcBef>
            </a:pPr>
            <a:r>
              <a:rPr lang="en-US" sz="2000" dirty="0"/>
              <a:t>The Non-Disaster Grant program related to this roll-out is the Homeland Security Grant Program (HSGP) also sometimes known as “SHSP.”</a:t>
            </a:r>
            <a:endParaRPr lang="en-US" sz="2200" dirty="0"/>
          </a:p>
          <a:p>
            <a:pPr lvl="1">
              <a:buNone/>
            </a:pPr>
            <a:endParaRPr lang="en-US" sz="2200" dirty="0"/>
          </a:p>
        </p:txBody>
      </p:sp>
      <p:sp>
        <p:nvSpPr>
          <p:cNvPr id="4" name="Title 1"/>
          <p:cNvSpPr>
            <a:spLocks noGrp="1"/>
          </p:cNvSpPr>
          <p:nvPr>
            <p:ph type="title"/>
          </p:nvPr>
        </p:nvSpPr>
        <p:spPr>
          <a:xfrm>
            <a:off x="152400" y="152400"/>
            <a:ext cx="8839200" cy="457200"/>
          </a:xfrm>
        </p:spPr>
        <p:txBody>
          <a:bodyPr>
            <a:noAutofit/>
          </a:bodyPr>
          <a:lstStyle/>
          <a:p>
            <a:pPr algn="ctr" fontAlgn="auto">
              <a:spcAft>
                <a:spcPts val="0"/>
              </a:spcAft>
            </a:pPr>
            <a:r>
              <a:rPr lang="en-US" sz="3000" dirty="0">
                <a:cs typeface="Arial" panose="020B0604020202020204" pitchFamily="34" charset="0"/>
              </a:rPr>
              <a:t>FY 2024 Homeland Security Grant Program (HSGP)</a:t>
            </a:r>
          </a:p>
        </p:txBody>
      </p:sp>
      <p:sp>
        <p:nvSpPr>
          <p:cNvPr id="2" name="TextBox 1"/>
          <p:cNvSpPr txBox="1"/>
          <p:nvPr/>
        </p:nvSpPr>
        <p:spPr>
          <a:xfrm>
            <a:off x="8458200" y="6368534"/>
            <a:ext cx="533400" cy="369332"/>
          </a:xfrm>
          <a:prstGeom prst="rect">
            <a:avLst/>
          </a:prstGeom>
          <a:noFill/>
        </p:spPr>
        <p:txBody>
          <a:bodyPr wrap="square" rtlCol="0">
            <a:spAutoFit/>
          </a:bodyPr>
          <a:lstStyle/>
          <a:p>
            <a:pPr algn="ctr"/>
            <a:r>
              <a:rPr lang="en-US" dirty="0">
                <a:latin typeface="Cambria" panose="02040503050406030204" pitchFamily="18" charset="0"/>
              </a:rPr>
              <a:t>3</a:t>
            </a:r>
          </a:p>
        </p:txBody>
      </p:sp>
    </p:spTree>
    <p:extLst>
      <p:ext uri="{BB962C8B-B14F-4D97-AF65-F5344CB8AC3E}">
        <p14:creationId xmlns:p14="http://schemas.microsoft.com/office/powerpoint/2010/main" val="16222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9EE5-3F79-409E-AE96-2B19EE9C9BBE}"/>
              </a:ext>
            </a:extLst>
          </p:cNvPr>
          <p:cNvSpPr>
            <a:spLocks noGrp="1"/>
          </p:cNvSpPr>
          <p:nvPr>
            <p:ph type="title"/>
          </p:nvPr>
        </p:nvSpPr>
        <p:spPr>
          <a:xfrm>
            <a:off x="76200" y="228600"/>
            <a:ext cx="9067800" cy="792162"/>
          </a:xfrm>
        </p:spPr>
        <p:txBody>
          <a:bodyPr>
            <a:noAutofit/>
          </a:bodyPr>
          <a:lstStyle/>
          <a:p>
            <a:pPr algn="ctr"/>
            <a:r>
              <a:rPr lang="en-US" sz="3000" dirty="0">
                <a:cs typeface="Arial" panose="020B0604020202020204" pitchFamily="34" charset="0"/>
              </a:rPr>
              <a:t>FY 2024 Homeland Security Grant Program (HSGP)</a:t>
            </a:r>
            <a:br>
              <a:rPr lang="en-US" sz="3000" dirty="0"/>
            </a:br>
            <a:endParaRPr lang="en-US" sz="3000" dirty="0"/>
          </a:p>
        </p:txBody>
      </p:sp>
      <p:sp>
        <p:nvSpPr>
          <p:cNvPr id="3" name="Content Placeholder 2">
            <a:extLst>
              <a:ext uri="{FF2B5EF4-FFF2-40B4-BE49-F238E27FC236}">
                <a16:creationId xmlns:a16="http://schemas.microsoft.com/office/drawing/2014/main" id="{46D81632-EA2C-4D37-9BD0-66D8DD65DEF3}"/>
              </a:ext>
            </a:extLst>
          </p:cNvPr>
          <p:cNvSpPr>
            <a:spLocks noGrp="1"/>
          </p:cNvSpPr>
          <p:nvPr>
            <p:ph idx="1"/>
          </p:nvPr>
        </p:nvSpPr>
        <p:spPr>
          <a:xfrm>
            <a:off x="457200" y="1020762"/>
            <a:ext cx="8229600" cy="5227637"/>
          </a:xfrm>
        </p:spPr>
        <p:txBody>
          <a:bodyPr>
            <a:normAutofit/>
          </a:bodyPr>
          <a:lstStyle/>
          <a:p>
            <a:pPr marL="0" indent="0" algn="ctr">
              <a:lnSpc>
                <a:spcPct val="110000"/>
              </a:lnSpc>
              <a:spcBef>
                <a:spcPts val="0"/>
              </a:spcBef>
              <a:spcAft>
                <a:spcPts val="1200"/>
              </a:spcAft>
              <a:buNone/>
            </a:pPr>
            <a:r>
              <a:rPr lang="en-US" sz="2400" b="1" dirty="0"/>
              <a:t>DHS Requirements</a:t>
            </a:r>
          </a:p>
          <a:p>
            <a:pPr marL="0" indent="0">
              <a:spcBef>
                <a:spcPts val="0"/>
              </a:spcBef>
              <a:spcAft>
                <a:spcPts val="1200"/>
              </a:spcAft>
              <a:buNone/>
            </a:pPr>
            <a:r>
              <a:rPr lang="en-US" sz="2000" dirty="0"/>
              <a:t>The Department of Homeland Security continues to mandate certain projects be funded according to National Priorities.  For this year, the following priorities will be addressed with statutory funding:</a:t>
            </a:r>
          </a:p>
          <a:p>
            <a:pPr>
              <a:spcBef>
                <a:spcPts val="0"/>
              </a:spcBef>
              <a:spcAft>
                <a:spcPts val="800"/>
              </a:spcAft>
            </a:pPr>
            <a:r>
              <a:rPr lang="en-US" sz="2000" dirty="0"/>
              <a:t>Enhancing the protection of </a:t>
            </a:r>
            <a:r>
              <a:rPr lang="en-US" sz="2000" b="1" dirty="0"/>
              <a:t>Soft Targets/Crowded Places</a:t>
            </a:r>
          </a:p>
          <a:p>
            <a:pPr lvl="1">
              <a:spcBef>
                <a:spcPts val="0"/>
              </a:spcBef>
              <a:spcAft>
                <a:spcPts val="800"/>
              </a:spcAft>
            </a:pPr>
            <a:r>
              <a:rPr lang="en-US" sz="1600" dirty="0"/>
              <a:t>(e.g. Deployable Message Board/Camera Trailer)</a:t>
            </a:r>
          </a:p>
          <a:p>
            <a:pPr>
              <a:spcBef>
                <a:spcPts val="0"/>
              </a:spcBef>
              <a:spcAft>
                <a:spcPts val="800"/>
              </a:spcAft>
            </a:pPr>
            <a:r>
              <a:rPr lang="en-US" sz="2000" dirty="0"/>
              <a:t>Enhancing </a:t>
            </a:r>
            <a:r>
              <a:rPr lang="en-US" sz="2000" b="1" dirty="0"/>
              <a:t>Information &amp; Intelligence Sharing </a:t>
            </a:r>
            <a:r>
              <a:rPr lang="en-US" sz="2000" dirty="0"/>
              <a:t>and analysis </a:t>
            </a:r>
          </a:p>
          <a:p>
            <a:pPr>
              <a:spcBef>
                <a:spcPts val="0"/>
              </a:spcBef>
              <a:spcAft>
                <a:spcPts val="800"/>
              </a:spcAft>
            </a:pPr>
            <a:r>
              <a:rPr lang="en-US" sz="2000" b="1" dirty="0"/>
              <a:t>Combating Domestic Violent Extremism </a:t>
            </a:r>
          </a:p>
          <a:p>
            <a:pPr>
              <a:spcBef>
                <a:spcPts val="0"/>
              </a:spcBef>
              <a:spcAft>
                <a:spcPts val="800"/>
              </a:spcAft>
            </a:pPr>
            <a:r>
              <a:rPr lang="en-US" sz="2000" dirty="0"/>
              <a:t>Enhancing </a:t>
            </a:r>
            <a:r>
              <a:rPr lang="en-US" sz="2000" b="1" dirty="0"/>
              <a:t>Cybersecurity</a:t>
            </a:r>
          </a:p>
          <a:p>
            <a:pPr lvl="1">
              <a:spcBef>
                <a:spcPts val="0"/>
              </a:spcBef>
              <a:spcAft>
                <a:spcPts val="800"/>
              </a:spcAft>
            </a:pPr>
            <a:r>
              <a:rPr lang="en-US" sz="1600" dirty="0"/>
              <a:t>Cybersecurity projects are also funded under </a:t>
            </a:r>
            <a:r>
              <a:rPr lang="en-US" sz="1600" u="sng" dirty="0"/>
              <a:t>SLCGP</a:t>
            </a:r>
            <a:r>
              <a:rPr lang="en-US" sz="1600" b="1" dirty="0"/>
              <a:t> </a:t>
            </a:r>
            <a:r>
              <a:rPr lang="en-US" sz="1600" dirty="0"/>
              <a:t>funding.</a:t>
            </a:r>
          </a:p>
          <a:p>
            <a:pPr>
              <a:spcBef>
                <a:spcPts val="0"/>
              </a:spcBef>
              <a:spcAft>
                <a:spcPts val="800"/>
              </a:spcAft>
            </a:pPr>
            <a:r>
              <a:rPr lang="en-US" sz="2000" dirty="0"/>
              <a:t>Enhancing </a:t>
            </a:r>
            <a:r>
              <a:rPr lang="en-US" sz="2000" b="1" dirty="0"/>
              <a:t>Election Security</a:t>
            </a:r>
          </a:p>
          <a:p>
            <a:pPr>
              <a:spcBef>
                <a:spcPts val="0"/>
              </a:spcBef>
              <a:spcAft>
                <a:spcPts val="800"/>
              </a:spcAft>
            </a:pPr>
            <a:r>
              <a:rPr lang="en-US" sz="2000" dirty="0"/>
              <a:t>Enhancing </a:t>
            </a:r>
            <a:r>
              <a:rPr lang="en-US" sz="2000" b="1" dirty="0"/>
              <a:t>Community Resilience</a:t>
            </a:r>
          </a:p>
          <a:p>
            <a:pPr lvl="1">
              <a:spcBef>
                <a:spcPts val="0"/>
              </a:spcBef>
              <a:spcAft>
                <a:spcPts val="800"/>
              </a:spcAft>
            </a:pPr>
            <a:r>
              <a:rPr lang="en-US" sz="1600" dirty="0"/>
              <a:t>(e.g. CERT)</a:t>
            </a:r>
          </a:p>
        </p:txBody>
      </p:sp>
      <p:sp>
        <p:nvSpPr>
          <p:cNvPr id="5" name="TextBox 4">
            <a:extLst>
              <a:ext uri="{FF2B5EF4-FFF2-40B4-BE49-F238E27FC236}">
                <a16:creationId xmlns:a16="http://schemas.microsoft.com/office/drawing/2014/main" id="{90977EC4-CEF6-4242-BC16-5D46A7E53E83}"/>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4</a:t>
            </a:r>
          </a:p>
        </p:txBody>
      </p:sp>
    </p:spTree>
    <p:extLst>
      <p:ext uri="{BB962C8B-B14F-4D97-AF65-F5344CB8AC3E}">
        <p14:creationId xmlns:p14="http://schemas.microsoft.com/office/powerpoint/2010/main" val="311226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167"/>
            <a:ext cx="8229600" cy="457200"/>
          </a:xfrm>
        </p:spPr>
        <p:txBody>
          <a:bodyPr>
            <a:normAutofit fontScale="90000"/>
          </a:bodyPr>
          <a:lstStyle/>
          <a:p>
            <a:pPr algn="ctr">
              <a:lnSpc>
                <a:spcPct val="120000"/>
              </a:lnSpc>
              <a:spcBef>
                <a:spcPts val="0"/>
              </a:spcBef>
              <a:spcAft>
                <a:spcPts val="1200"/>
              </a:spcAft>
            </a:pPr>
            <a:r>
              <a:rPr lang="en-US" sz="2400" b="1" dirty="0"/>
              <a:t>Projects to be Considered</a:t>
            </a:r>
            <a:endParaRPr lang="en-US" sz="2400" dirty="0"/>
          </a:p>
        </p:txBody>
      </p:sp>
      <p:sp>
        <p:nvSpPr>
          <p:cNvPr id="3" name="Content Placeholder 2"/>
          <p:cNvSpPr>
            <a:spLocks noGrp="1"/>
          </p:cNvSpPr>
          <p:nvPr>
            <p:ph idx="1"/>
          </p:nvPr>
        </p:nvSpPr>
        <p:spPr>
          <a:xfrm>
            <a:off x="457200" y="1382415"/>
            <a:ext cx="8229600" cy="4924398"/>
          </a:xfrm>
        </p:spPr>
        <p:txBody>
          <a:bodyPr>
            <a:noAutofit/>
          </a:bodyPr>
          <a:lstStyle/>
          <a:p>
            <a:pPr marL="0" indent="0">
              <a:lnSpc>
                <a:spcPct val="120000"/>
              </a:lnSpc>
              <a:spcBef>
                <a:spcPts val="0"/>
              </a:spcBef>
              <a:spcAft>
                <a:spcPts val="1200"/>
              </a:spcAft>
              <a:buNone/>
            </a:pPr>
            <a:r>
              <a:rPr lang="en-US" sz="1800" dirty="0"/>
              <a:t>80% of program funding is invested to support efforts such as Cyber, Fusion Center, Regional Teams, Interoperable Communications, Radiological, CBRNE/WMD, HAZMAT, Exercise, Soft Target Protection, Public Information and Awareness.</a:t>
            </a:r>
          </a:p>
          <a:p>
            <a:pPr marL="0" indent="0">
              <a:spcBef>
                <a:spcPts val="0"/>
              </a:spcBef>
              <a:spcAft>
                <a:spcPts val="600"/>
              </a:spcAft>
              <a:buNone/>
            </a:pPr>
            <a:r>
              <a:rPr lang="en-US" sz="1800" u="sng" dirty="0"/>
              <a:t>Eligible THIRA related projects:</a:t>
            </a:r>
          </a:p>
          <a:p>
            <a:pPr>
              <a:spcBef>
                <a:spcPts val="0"/>
              </a:spcBef>
              <a:spcAft>
                <a:spcPts val="600"/>
              </a:spcAft>
            </a:pPr>
            <a:r>
              <a:rPr lang="en-US" sz="1800" dirty="0"/>
              <a:t>RISCON Communications Projects </a:t>
            </a:r>
            <a:r>
              <a:rPr lang="en-US" sz="1800" b="1" u="sng" dirty="0"/>
              <a:t>directly related </a:t>
            </a:r>
            <a:r>
              <a:rPr lang="en-US" sz="1800" dirty="0"/>
              <a:t>to the system.</a:t>
            </a:r>
          </a:p>
          <a:p>
            <a:pPr lvl="1">
              <a:spcBef>
                <a:spcPts val="0"/>
              </a:spcBef>
              <a:spcAft>
                <a:spcPts val="600"/>
              </a:spcAft>
            </a:pPr>
            <a:r>
              <a:rPr lang="en-US" sz="1800" b="1" i="1" dirty="0">
                <a:solidFill>
                  <a:srgbClr val="FF0000"/>
                </a:solidFill>
              </a:rPr>
              <a:t>Note: RIEMA will not fund handheld portable radios</a:t>
            </a:r>
            <a:r>
              <a:rPr lang="en-US" sz="1800" i="1" dirty="0"/>
              <a:t>.</a:t>
            </a:r>
          </a:p>
          <a:p>
            <a:pPr>
              <a:spcBef>
                <a:spcPts val="0"/>
              </a:spcBef>
              <a:spcAft>
                <a:spcPts val="600"/>
              </a:spcAft>
            </a:pPr>
            <a:r>
              <a:rPr lang="en-US" sz="1800" dirty="0"/>
              <a:t>Community Preparedness and Resilience (CERT)</a:t>
            </a:r>
          </a:p>
          <a:p>
            <a:pPr>
              <a:spcBef>
                <a:spcPts val="0"/>
              </a:spcBef>
              <a:spcAft>
                <a:spcPts val="600"/>
              </a:spcAft>
            </a:pPr>
            <a:r>
              <a:rPr lang="en-US" sz="1800" dirty="0"/>
              <a:t>Soft Target/Crowded Places  - Notification/Messaging/Camera Trailer</a:t>
            </a:r>
          </a:p>
          <a:p>
            <a:pPr>
              <a:spcBef>
                <a:spcPts val="0"/>
              </a:spcBef>
              <a:spcAft>
                <a:spcPts val="600"/>
              </a:spcAft>
            </a:pPr>
            <a:r>
              <a:rPr lang="en-US" sz="1800" dirty="0"/>
              <a:t>Preparedness Supplies/Equipment</a:t>
            </a:r>
          </a:p>
          <a:p>
            <a:pPr>
              <a:spcBef>
                <a:spcPts val="0"/>
              </a:spcBef>
              <a:spcAft>
                <a:spcPts val="600"/>
              </a:spcAft>
            </a:pPr>
            <a:r>
              <a:rPr lang="en-US" sz="1800" dirty="0"/>
              <a:t>Planning, Trainings or Exercises</a:t>
            </a:r>
          </a:p>
          <a:p>
            <a:pPr>
              <a:spcBef>
                <a:spcPts val="0"/>
              </a:spcBef>
              <a:spcAft>
                <a:spcPts val="600"/>
              </a:spcAft>
            </a:pPr>
            <a:r>
              <a:rPr lang="en-US" sz="1800" b="1" dirty="0"/>
              <a:t>No construction will be considered by RIEMA</a:t>
            </a:r>
          </a:p>
          <a:p>
            <a:pPr>
              <a:spcBef>
                <a:spcPts val="0"/>
              </a:spcBef>
            </a:pPr>
            <a:r>
              <a:rPr lang="en-US" sz="1800" dirty="0"/>
              <a:t>No Cost Share / No Match Required</a:t>
            </a:r>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5</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394789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171"/>
            <a:ext cx="8229600" cy="457200"/>
          </a:xfrm>
        </p:spPr>
        <p:txBody>
          <a:bodyPr>
            <a:normAutofit/>
          </a:bodyPr>
          <a:lstStyle/>
          <a:p>
            <a:pPr algn="ctr"/>
            <a:r>
              <a:rPr lang="en-US" sz="2400" b="1" dirty="0"/>
              <a:t>Application Process Milestones</a:t>
            </a:r>
          </a:p>
        </p:txBody>
      </p:sp>
      <p:sp>
        <p:nvSpPr>
          <p:cNvPr id="3" name="Content Placeholder 2"/>
          <p:cNvSpPr>
            <a:spLocks noGrp="1"/>
          </p:cNvSpPr>
          <p:nvPr>
            <p:ph idx="1"/>
          </p:nvPr>
        </p:nvSpPr>
        <p:spPr>
          <a:xfrm>
            <a:off x="457200" y="1609240"/>
            <a:ext cx="8229600" cy="4759881"/>
          </a:xfrm>
        </p:spPr>
        <p:txBody>
          <a:bodyPr>
            <a:noAutofit/>
          </a:bodyPr>
          <a:lstStyle/>
          <a:p>
            <a:pPr>
              <a:lnSpc>
                <a:spcPct val="110000"/>
              </a:lnSpc>
              <a:spcBef>
                <a:spcPts val="0"/>
              </a:spcBef>
              <a:spcAft>
                <a:spcPts val="1200"/>
              </a:spcAft>
            </a:pPr>
            <a:r>
              <a:rPr lang="en-US" sz="2000" dirty="0"/>
              <a:t>Application Start:  </a:t>
            </a:r>
            <a:r>
              <a:rPr lang="en-US" sz="2000" b="1" dirty="0"/>
              <a:t>July 31, 2024</a:t>
            </a:r>
          </a:p>
          <a:p>
            <a:pPr>
              <a:lnSpc>
                <a:spcPct val="110000"/>
              </a:lnSpc>
              <a:spcBef>
                <a:spcPts val="0"/>
              </a:spcBef>
              <a:spcAft>
                <a:spcPts val="1200"/>
              </a:spcAft>
            </a:pPr>
            <a:r>
              <a:rPr lang="en-US" sz="2000" dirty="0"/>
              <a:t>Applications Due:</a:t>
            </a:r>
            <a:r>
              <a:rPr lang="en-US" sz="2000" b="1" dirty="0"/>
              <a:t> August 30, 2024</a:t>
            </a:r>
          </a:p>
          <a:p>
            <a:pPr>
              <a:lnSpc>
                <a:spcPct val="110000"/>
              </a:lnSpc>
              <a:spcBef>
                <a:spcPts val="0"/>
              </a:spcBef>
              <a:spcAft>
                <a:spcPts val="1200"/>
              </a:spcAft>
            </a:pPr>
            <a:r>
              <a:rPr lang="en-US" sz="2000" dirty="0"/>
              <a:t>Applicants Notified of Grant Determination:</a:t>
            </a:r>
          </a:p>
          <a:p>
            <a:pPr lvl="1">
              <a:lnSpc>
                <a:spcPct val="110000"/>
              </a:lnSpc>
              <a:spcBef>
                <a:spcPts val="0"/>
              </a:spcBef>
              <a:spcAft>
                <a:spcPts val="1200"/>
              </a:spcAft>
            </a:pPr>
            <a:r>
              <a:rPr lang="en-US" sz="2000" b="1" dirty="0"/>
              <a:t>No Later than September 30, 2024</a:t>
            </a:r>
            <a:r>
              <a:rPr lang="en-US" sz="2000" dirty="0">
                <a:solidFill>
                  <a:srgbClr val="FF0000"/>
                </a:solidFill>
              </a:rPr>
              <a:t>   </a:t>
            </a:r>
          </a:p>
          <a:p>
            <a:pPr>
              <a:lnSpc>
                <a:spcPct val="110000"/>
              </a:lnSpc>
              <a:spcBef>
                <a:spcPts val="0"/>
              </a:spcBef>
              <a:spcAft>
                <a:spcPts val="1200"/>
              </a:spcAft>
            </a:pPr>
            <a:r>
              <a:rPr lang="en-US" sz="2000" dirty="0"/>
              <a:t>Period of Performance Start:</a:t>
            </a:r>
          </a:p>
          <a:p>
            <a:pPr lvl="1">
              <a:lnSpc>
                <a:spcPct val="110000"/>
              </a:lnSpc>
              <a:spcBef>
                <a:spcPts val="0"/>
              </a:spcBef>
              <a:spcAft>
                <a:spcPts val="1200"/>
              </a:spcAft>
            </a:pPr>
            <a:r>
              <a:rPr lang="en-US" sz="2000" b="1" dirty="0"/>
              <a:t>October 1, 2024</a:t>
            </a:r>
          </a:p>
          <a:p>
            <a:pPr>
              <a:lnSpc>
                <a:spcPct val="110000"/>
              </a:lnSpc>
              <a:spcBef>
                <a:spcPts val="0"/>
              </a:spcBef>
              <a:spcAft>
                <a:spcPts val="1200"/>
              </a:spcAft>
            </a:pPr>
            <a:r>
              <a:rPr lang="en-US" sz="2000" dirty="0"/>
              <a:t>Period of Performance End:</a:t>
            </a:r>
          </a:p>
          <a:p>
            <a:pPr lvl="1">
              <a:lnSpc>
                <a:spcPct val="110000"/>
              </a:lnSpc>
              <a:spcBef>
                <a:spcPts val="0"/>
              </a:spcBef>
              <a:spcAft>
                <a:spcPts val="1200"/>
              </a:spcAft>
            </a:pPr>
            <a:r>
              <a:rPr lang="en-US" sz="2000" b="1" dirty="0"/>
              <a:t>August 31, 2027</a:t>
            </a:r>
          </a:p>
          <a:p>
            <a:pPr lvl="1">
              <a:lnSpc>
                <a:spcPct val="110000"/>
              </a:lnSpc>
              <a:spcBef>
                <a:spcPts val="0"/>
              </a:spcBef>
              <a:spcAft>
                <a:spcPts val="1200"/>
              </a:spcAft>
            </a:pPr>
            <a:r>
              <a:rPr lang="en-US" sz="1800" dirty="0"/>
              <a:t>POP End Dates may vary depending upon the nature and scope of projects.</a:t>
            </a:r>
          </a:p>
          <a:p>
            <a:pPr marL="0" indent="0">
              <a:buNone/>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6</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4892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Application Process Timeline</a:t>
            </a:r>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7</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
        <p:nvSpPr>
          <p:cNvPr id="9" name="Rectangle: Rounded Corners 8">
            <a:extLst>
              <a:ext uri="{FF2B5EF4-FFF2-40B4-BE49-F238E27FC236}">
                <a16:creationId xmlns:a16="http://schemas.microsoft.com/office/drawing/2014/main" id="{4CBBA667-934A-4258-A760-6054DB3D7545}"/>
              </a:ext>
            </a:extLst>
          </p:cNvPr>
          <p:cNvSpPr/>
          <p:nvPr/>
        </p:nvSpPr>
        <p:spPr>
          <a:xfrm>
            <a:off x="669764" y="1822849"/>
            <a:ext cx="1759828" cy="175982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C16B949D-A279-4D92-97E8-493E6B3B2252}"/>
              </a:ext>
            </a:extLst>
          </p:cNvPr>
          <p:cNvSpPr/>
          <p:nvPr/>
        </p:nvSpPr>
        <p:spPr>
          <a:xfrm>
            <a:off x="473661" y="3429000"/>
            <a:ext cx="2152033" cy="1983920"/>
          </a:xfrm>
          <a:custGeom>
            <a:avLst/>
            <a:gdLst>
              <a:gd name="connsiteX0" fmla="*/ 0 w 1759828"/>
              <a:gd name="connsiteY0" fmla="*/ 175983 h 1759828"/>
              <a:gd name="connsiteX1" fmla="*/ 175983 w 1759828"/>
              <a:gd name="connsiteY1" fmla="*/ 0 h 1759828"/>
              <a:gd name="connsiteX2" fmla="*/ 1583845 w 1759828"/>
              <a:gd name="connsiteY2" fmla="*/ 0 h 1759828"/>
              <a:gd name="connsiteX3" fmla="*/ 1759828 w 1759828"/>
              <a:gd name="connsiteY3" fmla="*/ 175983 h 1759828"/>
              <a:gd name="connsiteX4" fmla="*/ 1759828 w 1759828"/>
              <a:gd name="connsiteY4" fmla="*/ 1583845 h 1759828"/>
              <a:gd name="connsiteX5" fmla="*/ 1583845 w 1759828"/>
              <a:gd name="connsiteY5" fmla="*/ 1759828 h 1759828"/>
              <a:gd name="connsiteX6" fmla="*/ 175983 w 1759828"/>
              <a:gd name="connsiteY6" fmla="*/ 1759828 h 1759828"/>
              <a:gd name="connsiteX7" fmla="*/ 0 w 1759828"/>
              <a:gd name="connsiteY7" fmla="*/ 1583845 h 1759828"/>
              <a:gd name="connsiteX8" fmla="*/ 0 w 1759828"/>
              <a:gd name="connsiteY8" fmla="*/ 175983 h 17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828" h="1759828">
                <a:moveTo>
                  <a:pt x="0" y="175983"/>
                </a:moveTo>
                <a:cubicBezTo>
                  <a:pt x="0" y="78790"/>
                  <a:pt x="78790" y="0"/>
                  <a:pt x="175983" y="0"/>
                </a:cubicBezTo>
                <a:lnTo>
                  <a:pt x="1583845" y="0"/>
                </a:lnTo>
                <a:cubicBezTo>
                  <a:pt x="1681038" y="0"/>
                  <a:pt x="1759828" y="78790"/>
                  <a:pt x="1759828" y="175983"/>
                </a:cubicBezTo>
                <a:lnTo>
                  <a:pt x="1759828" y="1583845"/>
                </a:lnTo>
                <a:cubicBezTo>
                  <a:pt x="1759828" y="1681038"/>
                  <a:pt x="1681038" y="1759828"/>
                  <a:pt x="1583845" y="1759828"/>
                </a:cubicBezTo>
                <a:lnTo>
                  <a:pt x="175983" y="1759828"/>
                </a:lnTo>
                <a:cubicBezTo>
                  <a:pt x="78790" y="1759828"/>
                  <a:pt x="0" y="1681038"/>
                  <a:pt x="0" y="1583845"/>
                </a:cubicBezTo>
                <a:lnTo>
                  <a:pt x="0" y="175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84" tIns="104884" rIns="104884" bIns="104884" numCol="1" spcCol="1270" anchor="t" anchorCtr="0">
            <a:noAutofit/>
          </a:bodyPr>
          <a:lstStyle/>
          <a:p>
            <a:pPr marL="0" lvl="0" indent="0" algn="ctr" defTabSz="622300">
              <a:lnSpc>
                <a:spcPct val="90000"/>
              </a:lnSpc>
              <a:spcBef>
                <a:spcPct val="0"/>
              </a:spcBef>
              <a:spcAft>
                <a:spcPct val="35000"/>
              </a:spcAft>
              <a:buNone/>
            </a:pPr>
            <a:r>
              <a:rPr lang="en-US" sz="1400" b="1" u="sng" kern="1200" dirty="0"/>
              <a:t>Preparation</a:t>
            </a:r>
          </a:p>
          <a:p>
            <a:pPr marL="0" lvl="1" algn="l" defTabSz="622300">
              <a:lnSpc>
                <a:spcPct val="90000"/>
              </a:lnSpc>
              <a:spcBef>
                <a:spcPct val="0"/>
              </a:spcBef>
              <a:spcAft>
                <a:spcPct val="15000"/>
              </a:spcAft>
            </a:pPr>
            <a:endParaRPr lang="en-US" sz="1400" b="1" kern="1200" dirty="0"/>
          </a:p>
          <a:p>
            <a:pPr marL="114300" lvl="1" indent="-114300" algn="l" defTabSz="622300">
              <a:lnSpc>
                <a:spcPct val="100000"/>
              </a:lnSpc>
              <a:spcBef>
                <a:spcPct val="0"/>
              </a:spcBef>
              <a:spcAft>
                <a:spcPts val="0"/>
              </a:spcAft>
              <a:buChar char="•"/>
            </a:pPr>
            <a:r>
              <a:rPr lang="en-US" sz="1400" kern="1200" dirty="0"/>
              <a:t>RIEMA </a:t>
            </a:r>
            <a:r>
              <a:rPr lang="en-US" sz="1400" dirty="0"/>
              <a:t>applies for the HSGP Program through grants.gov</a:t>
            </a:r>
            <a:r>
              <a:rPr lang="en-US" sz="1400" kern="1200" dirty="0"/>
              <a:t>. no later than </a:t>
            </a:r>
          </a:p>
          <a:p>
            <a:pPr marL="0" lvl="1" algn="l" defTabSz="622300">
              <a:lnSpc>
                <a:spcPct val="100000"/>
              </a:lnSpc>
              <a:spcBef>
                <a:spcPct val="0"/>
              </a:spcBef>
              <a:spcAft>
                <a:spcPts val="0"/>
              </a:spcAft>
            </a:pPr>
            <a:r>
              <a:rPr lang="en-US" sz="1400" dirty="0"/>
              <a:t>   </a:t>
            </a:r>
            <a:r>
              <a:rPr lang="en-US" sz="1400" b="1" dirty="0"/>
              <a:t>June 2</a:t>
            </a:r>
            <a:r>
              <a:rPr lang="en-US" sz="1400" b="1" kern="1200" dirty="0"/>
              <a:t>4, 2024</a:t>
            </a:r>
            <a:r>
              <a:rPr lang="en-US" sz="1400" kern="1200" dirty="0"/>
              <a:t>.</a:t>
            </a:r>
          </a:p>
        </p:txBody>
      </p:sp>
      <p:sp>
        <p:nvSpPr>
          <p:cNvPr id="11" name="Freeform: Shape 10">
            <a:extLst>
              <a:ext uri="{FF2B5EF4-FFF2-40B4-BE49-F238E27FC236}">
                <a16:creationId xmlns:a16="http://schemas.microsoft.com/office/drawing/2014/main" id="{F37F08D1-9764-4884-8D8C-E747E7A71F58}"/>
              </a:ext>
            </a:extLst>
          </p:cNvPr>
          <p:cNvSpPr/>
          <p:nvPr/>
        </p:nvSpPr>
        <p:spPr>
          <a:xfrm>
            <a:off x="2703463" y="2302877"/>
            <a:ext cx="733277" cy="411838"/>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12" name="Rectangle: Rounded Corners 11">
            <a:extLst>
              <a:ext uri="{FF2B5EF4-FFF2-40B4-BE49-F238E27FC236}">
                <a16:creationId xmlns:a16="http://schemas.microsoft.com/office/drawing/2014/main" id="{B08DEBFD-C91C-4AC0-8542-5E740554B901}"/>
              </a:ext>
            </a:extLst>
          </p:cNvPr>
          <p:cNvSpPr/>
          <p:nvPr/>
        </p:nvSpPr>
        <p:spPr>
          <a:xfrm>
            <a:off x="3486545" y="1619639"/>
            <a:ext cx="2116698" cy="1809361"/>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4AD19ED7-3D26-439A-B8E2-FFDC17CB8FF4}"/>
              </a:ext>
            </a:extLst>
          </p:cNvPr>
          <p:cNvSpPr/>
          <p:nvPr/>
        </p:nvSpPr>
        <p:spPr>
          <a:xfrm>
            <a:off x="3386936" y="3236098"/>
            <a:ext cx="2315916" cy="2175999"/>
          </a:xfrm>
          <a:custGeom>
            <a:avLst/>
            <a:gdLst>
              <a:gd name="connsiteX0" fmla="*/ 0 w 2315916"/>
              <a:gd name="connsiteY0" fmla="*/ 231592 h 2485458"/>
              <a:gd name="connsiteX1" fmla="*/ 231592 w 2315916"/>
              <a:gd name="connsiteY1" fmla="*/ 0 h 2485458"/>
              <a:gd name="connsiteX2" fmla="*/ 2084324 w 2315916"/>
              <a:gd name="connsiteY2" fmla="*/ 0 h 2485458"/>
              <a:gd name="connsiteX3" fmla="*/ 2315916 w 2315916"/>
              <a:gd name="connsiteY3" fmla="*/ 231592 h 2485458"/>
              <a:gd name="connsiteX4" fmla="*/ 2315916 w 2315916"/>
              <a:gd name="connsiteY4" fmla="*/ 2253866 h 2485458"/>
              <a:gd name="connsiteX5" fmla="*/ 2084324 w 2315916"/>
              <a:gd name="connsiteY5" fmla="*/ 2485458 h 2485458"/>
              <a:gd name="connsiteX6" fmla="*/ 231592 w 2315916"/>
              <a:gd name="connsiteY6" fmla="*/ 2485458 h 2485458"/>
              <a:gd name="connsiteX7" fmla="*/ 0 w 2315916"/>
              <a:gd name="connsiteY7" fmla="*/ 2253866 h 2485458"/>
              <a:gd name="connsiteX8" fmla="*/ 0 w 2315916"/>
              <a:gd name="connsiteY8" fmla="*/ 231592 h 248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5916" h="2485458">
                <a:moveTo>
                  <a:pt x="0" y="231592"/>
                </a:moveTo>
                <a:cubicBezTo>
                  <a:pt x="0" y="103687"/>
                  <a:pt x="103687" y="0"/>
                  <a:pt x="231592" y="0"/>
                </a:cubicBezTo>
                <a:lnTo>
                  <a:pt x="2084324" y="0"/>
                </a:lnTo>
                <a:cubicBezTo>
                  <a:pt x="2212229" y="0"/>
                  <a:pt x="2315916" y="103687"/>
                  <a:pt x="2315916" y="231592"/>
                </a:cubicBezTo>
                <a:lnTo>
                  <a:pt x="2315916" y="2253866"/>
                </a:lnTo>
                <a:cubicBezTo>
                  <a:pt x="2315916" y="2381771"/>
                  <a:pt x="2212229" y="2485458"/>
                  <a:pt x="2084324" y="2485458"/>
                </a:cubicBezTo>
                <a:lnTo>
                  <a:pt x="231592" y="2485458"/>
                </a:lnTo>
                <a:cubicBezTo>
                  <a:pt x="103687" y="2485458"/>
                  <a:pt x="0" y="2381771"/>
                  <a:pt x="0" y="2253866"/>
                </a:cubicBezTo>
                <a:lnTo>
                  <a:pt x="0" y="2315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71" tIns="121171" rIns="121171" bIns="121171" numCol="1" spcCol="1270" anchor="ctr" anchorCtr="0">
            <a:noAutofit/>
          </a:bodyPr>
          <a:lstStyle/>
          <a:p>
            <a:pPr marL="0" lvl="0" indent="0" algn="ctr" defTabSz="622300">
              <a:lnSpc>
                <a:spcPct val="90000"/>
              </a:lnSpc>
              <a:spcBef>
                <a:spcPct val="0"/>
              </a:spcBef>
              <a:spcAft>
                <a:spcPts val="600"/>
              </a:spcAft>
              <a:buNone/>
            </a:pPr>
            <a:r>
              <a:rPr lang="en-US" sz="1400" b="1" u="sng" dirty="0">
                <a:solidFill>
                  <a:prstClr val="white"/>
                </a:solidFill>
                <a:latin typeface="Calibri"/>
              </a:rPr>
              <a:t>July 24, </a:t>
            </a:r>
            <a:r>
              <a:rPr lang="en-US" sz="1400" b="1" u="sng" kern="1200" dirty="0">
                <a:solidFill>
                  <a:prstClr val="white"/>
                </a:solidFill>
                <a:latin typeface="Calibri"/>
                <a:ea typeface="+mn-ea"/>
                <a:cs typeface="+mn-cs"/>
              </a:rPr>
              <a:t>2024</a:t>
            </a:r>
          </a:p>
          <a:p>
            <a:pPr marL="0" lvl="0" indent="0" algn="l" defTabSz="622300">
              <a:lnSpc>
                <a:spcPct val="90000"/>
              </a:lnSpc>
              <a:spcBef>
                <a:spcPct val="0"/>
              </a:spcBef>
              <a:spcAft>
                <a:spcPct val="35000"/>
              </a:spcAft>
              <a:buNone/>
            </a:pPr>
            <a:r>
              <a:rPr lang="en-US" sz="1400" kern="1200" dirty="0">
                <a:solidFill>
                  <a:schemeClr val="bg1"/>
                </a:solidFill>
              </a:rPr>
              <a:t>RIEMA hosts conference </a:t>
            </a:r>
            <a:r>
              <a:rPr lang="en-US" sz="1400" dirty="0">
                <a:solidFill>
                  <a:schemeClr val="bg1"/>
                </a:solidFill>
              </a:rPr>
              <a:t>c</a:t>
            </a:r>
            <a:r>
              <a:rPr lang="en-US" sz="1400" kern="1200" dirty="0">
                <a:solidFill>
                  <a:schemeClr val="bg1"/>
                </a:solidFill>
              </a:rPr>
              <a:t>all with State and Local partners announcing process for prescreening.</a:t>
            </a:r>
          </a:p>
          <a:p>
            <a:pPr marL="0" lvl="0" indent="0" algn="l" defTabSz="622300">
              <a:lnSpc>
                <a:spcPct val="90000"/>
              </a:lnSpc>
              <a:spcBef>
                <a:spcPct val="0"/>
              </a:spcBef>
              <a:spcAft>
                <a:spcPct val="35000"/>
              </a:spcAft>
              <a:buNone/>
            </a:pPr>
            <a:r>
              <a:rPr lang="en-US" sz="1400" kern="1200" dirty="0">
                <a:solidFill>
                  <a:schemeClr val="bg1"/>
                </a:solidFill>
              </a:rPr>
              <a:t>PowerPoint to be placed on RIEMA website after brief.</a:t>
            </a:r>
          </a:p>
        </p:txBody>
      </p:sp>
      <p:sp>
        <p:nvSpPr>
          <p:cNvPr id="15" name="Rectangle: Rounded Corners 14">
            <a:extLst>
              <a:ext uri="{FF2B5EF4-FFF2-40B4-BE49-F238E27FC236}">
                <a16:creationId xmlns:a16="http://schemas.microsoft.com/office/drawing/2014/main" id="{003C2EC1-C4E7-44D6-BE4F-57F9E88BC7D3}"/>
              </a:ext>
            </a:extLst>
          </p:cNvPr>
          <p:cNvSpPr/>
          <p:nvPr/>
        </p:nvSpPr>
        <p:spPr>
          <a:xfrm>
            <a:off x="6555288" y="1644625"/>
            <a:ext cx="1888343" cy="1809361"/>
          </a:xfrm>
          <a:prstGeom prst="roundRect">
            <a:avLst>
              <a:gd name="adj" fmla="val 10000"/>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09AB6B5A-BFE8-4EB2-9D5F-95946C57C49A}"/>
              </a:ext>
            </a:extLst>
          </p:cNvPr>
          <p:cNvSpPr/>
          <p:nvPr/>
        </p:nvSpPr>
        <p:spPr>
          <a:xfrm>
            <a:off x="6341502" y="3187481"/>
            <a:ext cx="2315916" cy="2224616"/>
          </a:xfrm>
          <a:custGeom>
            <a:avLst/>
            <a:gdLst>
              <a:gd name="connsiteX0" fmla="*/ 0 w 2038286"/>
              <a:gd name="connsiteY0" fmla="*/ 203829 h 2224616"/>
              <a:gd name="connsiteX1" fmla="*/ 203829 w 2038286"/>
              <a:gd name="connsiteY1" fmla="*/ 0 h 2224616"/>
              <a:gd name="connsiteX2" fmla="*/ 1834457 w 2038286"/>
              <a:gd name="connsiteY2" fmla="*/ 0 h 2224616"/>
              <a:gd name="connsiteX3" fmla="*/ 2038286 w 2038286"/>
              <a:gd name="connsiteY3" fmla="*/ 203829 h 2224616"/>
              <a:gd name="connsiteX4" fmla="*/ 2038286 w 2038286"/>
              <a:gd name="connsiteY4" fmla="*/ 2020787 h 2224616"/>
              <a:gd name="connsiteX5" fmla="*/ 1834457 w 2038286"/>
              <a:gd name="connsiteY5" fmla="*/ 2224616 h 2224616"/>
              <a:gd name="connsiteX6" fmla="*/ 203829 w 2038286"/>
              <a:gd name="connsiteY6" fmla="*/ 2224616 h 2224616"/>
              <a:gd name="connsiteX7" fmla="*/ 0 w 2038286"/>
              <a:gd name="connsiteY7" fmla="*/ 2020787 h 2224616"/>
              <a:gd name="connsiteX8" fmla="*/ 0 w 2038286"/>
              <a:gd name="connsiteY8" fmla="*/ 203829 h 22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286" h="2224616">
                <a:moveTo>
                  <a:pt x="0" y="203829"/>
                </a:moveTo>
                <a:cubicBezTo>
                  <a:pt x="0" y="91257"/>
                  <a:pt x="91257" y="0"/>
                  <a:pt x="203829" y="0"/>
                </a:cubicBezTo>
                <a:lnTo>
                  <a:pt x="1834457" y="0"/>
                </a:lnTo>
                <a:cubicBezTo>
                  <a:pt x="1947029" y="0"/>
                  <a:pt x="2038286" y="91257"/>
                  <a:pt x="2038286" y="203829"/>
                </a:cubicBezTo>
                <a:lnTo>
                  <a:pt x="2038286" y="2020787"/>
                </a:lnTo>
                <a:cubicBezTo>
                  <a:pt x="2038286" y="2133359"/>
                  <a:pt x="1947029" y="2224616"/>
                  <a:pt x="1834457" y="2224616"/>
                </a:cubicBezTo>
                <a:lnTo>
                  <a:pt x="203829" y="2224616"/>
                </a:lnTo>
                <a:cubicBezTo>
                  <a:pt x="91257" y="2224616"/>
                  <a:pt x="0" y="2133359"/>
                  <a:pt x="0" y="2020787"/>
                </a:cubicBezTo>
                <a:lnTo>
                  <a:pt x="0" y="2038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039" tIns="113039" rIns="113039" bIns="113039" numCol="1" spcCol="1270" anchor="t" anchorCtr="0">
            <a:noAutofit/>
          </a:bodyPr>
          <a:lstStyle/>
          <a:p>
            <a:pPr marL="0" lvl="0" indent="0" algn="ctr" defTabSz="622300">
              <a:lnSpc>
                <a:spcPct val="90000"/>
              </a:lnSpc>
              <a:spcBef>
                <a:spcPct val="0"/>
              </a:spcBef>
              <a:spcAft>
                <a:spcPts val="600"/>
              </a:spcAft>
              <a:buNone/>
            </a:pPr>
            <a:r>
              <a:rPr lang="en-US" sz="1400" b="1" u="sng" dirty="0">
                <a:solidFill>
                  <a:prstClr val="white"/>
                </a:solidFill>
                <a:latin typeface="Calibri"/>
              </a:rPr>
              <a:t>July 31, </a:t>
            </a:r>
            <a:r>
              <a:rPr lang="en-US" sz="1400" b="1" u="sng" kern="1200" dirty="0">
                <a:solidFill>
                  <a:prstClr val="white"/>
                </a:solidFill>
                <a:latin typeface="Calibri"/>
                <a:ea typeface="+mn-ea"/>
                <a:cs typeface="+mn-cs"/>
              </a:rPr>
              <a:t>2024 </a:t>
            </a:r>
          </a:p>
          <a:p>
            <a:pPr marL="0" lvl="0" indent="0" algn="l" defTabSz="622300">
              <a:lnSpc>
                <a:spcPct val="90000"/>
              </a:lnSpc>
              <a:spcBef>
                <a:spcPct val="0"/>
              </a:spcBef>
              <a:spcAft>
                <a:spcPts val="0"/>
              </a:spcAft>
              <a:buNone/>
            </a:pPr>
            <a:r>
              <a:rPr lang="en-US" sz="1400" b="1" kern="1200" dirty="0">
                <a:solidFill>
                  <a:prstClr val="white"/>
                </a:solidFill>
                <a:latin typeface="Calibri"/>
                <a:ea typeface="+mn-ea"/>
                <a:cs typeface="+mn-cs"/>
              </a:rPr>
              <a:t> </a:t>
            </a:r>
            <a:r>
              <a:rPr lang="en-US" sz="1400" kern="1200" dirty="0"/>
              <a:t>RIEMA opens application form in portal.  Applicants begin creating accounts in the GMS/</a:t>
            </a:r>
            <a:r>
              <a:rPr lang="en-US" sz="1400" kern="1200" dirty="0" err="1"/>
              <a:t>eCivis</a:t>
            </a:r>
            <a:r>
              <a:rPr lang="en-US" sz="1400" kern="1200" dirty="0"/>
              <a:t> system.</a:t>
            </a:r>
          </a:p>
          <a:p>
            <a:pPr marL="0" lvl="0" indent="0" algn="l" defTabSz="622300">
              <a:lnSpc>
                <a:spcPct val="90000"/>
              </a:lnSpc>
              <a:spcBef>
                <a:spcPct val="0"/>
              </a:spcBef>
              <a:spcAft>
                <a:spcPts val="0"/>
              </a:spcAft>
              <a:buNone/>
            </a:pPr>
            <a:endParaRPr lang="en-US" sz="1400" kern="1200" dirty="0"/>
          </a:p>
          <a:p>
            <a:pPr marL="114300" lvl="1" indent="-114300" algn="l" defTabSz="622300">
              <a:lnSpc>
                <a:spcPct val="90000"/>
              </a:lnSpc>
              <a:spcBef>
                <a:spcPct val="0"/>
              </a:spcBef>
              <a:spcAft>
                <a:spcPct val="15000"/>
              </a:spcAft>
              <a:buChar char="•"/>
            </a:pPr>
            <a:r>
              <a:rPr lang="en-US" sz="1400" kern="1200" dirty="0"/>
              <a:t>RIEMA begins collecting applications for review</a:t>
            </a:r>
          </a:p>
        </p:txBody>
      </p:sp>
      <p:sp>
        <p:nvSpPr>
          <p:cNvPr id="17" name="Freeform: Shape 16">
            <a:extLst>
              <a:ext uri="{FF2B5EF4-FFF2-40B4-BE49-F238E27FC236}">
                <a16:creationId xmlns:a16="http://schemas.microsoft.com/office/drawing/2014/main" id="{4013C891-68C5-4844-B996-92C33184C705}"/>
              </a:ext>
            </a:extLst>
          </p:cNvPr>
          <p:cNvSpPr/>
          <p:nvPr/>
        </p:nvSpPr>
        <p:spPr>
          <a:xfrm>
            <a:off x="5696990" y="2283033"/>
            <a:ext cx="733277" cy="429171"/>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Tree>
    <p:extLst>
      <p:ext uri="{BB962C8B-B14F-4D97-AF65-F5344CB8AC3E}">
        <p14:creationId xmlns:p14="http://schemas.microsoft.com/office/powerpoint/2010/main" val="224526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Application Process Timeline (cont’d)</a:t>
            </a:r>
          </a:p>
        </p:txBody>
      </p:sp>
      <p:sp>
        <p:nvSpPr>
          <p:cNvPr id="3" name="Content Placeholder 2"/>
          <p:cNvSpPr>
            <a:spLocks noGrp="1"/>
          </p:cNvSpPr>
          <p:nvPr>
            <p:ph idx="1"/>
          </p:nvPr>
        </p:nvSpPr>
        <p:spPr>
          <a:xfrm>
            <a:off x="457200" y="1488519"/>
            <a:ext cx="8153400" cy="4759881"/>
          </a:xfrm>
        </p:spPr>
        <p:txBody>
          <a:bodyPr>
            <a:noAutofit/>
          </a:bodyPr>
          <a:lstStyle/>
          <a:p>
            <a:pPr marL="0" indent="0">
              <a:buNone/>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8</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
        <p:nvSpPr>
          <p:cNvPr id="18" name="Rectangle: Rounded Corners 17">
            <a:extLst>
              <a:ext uri="{FF2B5EF4-FFF2-40B4-BE49-F238E27FC236}">
                <a16:creationId xmlns:a16="http://schemas.microsoft.com/office/drawing/2014/main" id="{9C5BCBC9-227A-45C1-BFD5-98CF98A3AEEC}"/>
              </a:ext>
            </a:extLst>
          </p:cNvPr>
          <p:cNvSpPr/>
          <p:nvPr/>
        </p:nvSpPr>
        <p:spPr>
          <a:xfrm>
            <a:off x="672044" y="1637419"/>
            <a:ext cx="1725939" cy="160381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ECD27C89-BAA8-4BAE-88D5-FFC2CE5EFD15}"/>
              </a:ext>
            </a:extLst>
          </p:cNvPr>
          <p:cNvSpPr/>
          <p:nvPr/>
        </p:nvSpPr>
        <p:spPr>
          <a:xfrm>
            <a:off x="356008" y="3241236"/>
            <a:ext cx="2358010" cy="2325245"/>
          </a:xfrm>
          <a:custGeom>
            <a:avLst/>
            <a:gdLst>
              <a:gd name="connsiteX0" fmla="*/ 0 w 2043067"/>
              <a:gd name="connsiteY0" fmla="*/ 173314 h 1733140"/>
              <a:gd name="connsiteX1" fmla="*/ 173314 w 2043067"/>
              <a:gd name="connsiteY1" fmla="*/ 0 h 1733140"/>
              <a:gd name="connsiteX2" fmla="*/ 1869753 w 2043067"/>
              <a:gd name="connsiteY2" fmla="*/ 0 h 1733140"/>
              <a:gd name="connsiteX3" fmla="*/ 2043067 w 2043067"/>
              <a:gd name="connsiteY3" fmla="*/ 173314 h 1733140"/>
              <a:gd name="connsiteX4" fmla="*/ 2043067 w 2043067"/>
              <a:gd name="connsiteY4" fmla="*/ 1559826 h 1733140"/>
              <a:gd name="connsiteX5" fmla="*/ 1869753 w 2043067"/>
              <a:gd name="connsiteY5" fmla="*/ 1733140 h 1733140"/>
              <a:gd name="connsiteX6" fmla="*/ 173314 w 2043067"/>
              <a:gd name="connsiteY6" fmla="*/ 1733140 h 1733140"/>
              <a:gd name="connsiteX7" fmla="*/ 0 w 2043067"/>
              <a:gd name="connsiteY7" fmla="*/ 1559826 h 1733140"/>
              <a:gd name="connsiteX8" fmla="*/ 0 w 2043067"/>
              <a:gd name="connsiteY8" fmla="*/ 173314 h 17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067" h="1733140">
                <a:moveTo>
                  <a:pt x="0" y="173314"/>
                </a:moveTo>
                <a:cubicBezTo>
                  <a:pt x="0" y="77595"/>
                  <a:pt x="77595" y="0"/>
                  <a:pt x="173314" y="0"/>
                </a:cubicBezTo>
                <a:lnTo>
                  <a:pt x="1869753" y="0"/>
                </a:lnTo>
                <a:cubicBezTo>
                  <a:pt x="1965472" y="0"/>
                  <a:pt x="2043067" y="77595"/>
                  <a:pt x="2043067" y="173314"/>
                </a:cubicBezTo>
                <a:lnTo>
                  <a:pt x="2043067" y="1559826"/>
                </a:lnTo>
                <a:cubicBezTo>
                  <a:pt x="2043067" y="1655545"/>
                  <a:pt x="1965472" y="1733140"/>
                  <a:pt x="1869753" y="1733140"/>
                </a:cubicBezTo>
                <a:lnTo>
                  <a:pt x="173314" y="1733140"/>
                </a:lnTo>
                <a:cubicBezTo>
                  <a:pt x="77595" y="1733140"/>
                  <a:pt x="0" y="1655545"/>
                  <a:pt x="0" y="1559826"/>
                </a:cubicBezTo>
                <a:lnTo>
                  <a:pt x="0" y="1733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02" tIns="104102" rIns="104102" bIns="104102" numCol="1" spcCol="1270" anchor="ctr" anchorCtr="0">
            <a:noAutofit/>
          </a:bodyPr>
          <a:lstStyle/>
          <a:p>
            <a:pPr marL="0" lvl="0" indent="0" algn="ctr" defTabSz="622300">
              <a:lnSpc>
                <a:spcPct val="90000"/>
              </a:lnSpc>
              <a:spcBef>
                <a:spcPct val="0"/>
              </a:spcBef>
              <a:spcAft>
                <a:spcPts val="0"/>
              </a:spcAft>
              <a:buNone/>
            </a:pPr>
            <a:r>
              <a:rPr lang="en-US" sz="1400" b="1" dirty="0">
                <a:solidFill>
                  <a:prstClr val="white"/>
                </a:solidFill>
                <a:latin typeface="Calibri"/>
              </a:rPr>
              <a:t>July 31</a:t>
            </a:r>
            <a:r>
              <a:rPr lang="en-US" sz="1400" b="1" kern="1200" dirty="0">
                <a:solidFill>
                  <a:prstClr val="white"/>
                </a:solidFill>
                <a:latin typeface="Calibri"/>
                <a:ea typeface="+mn-ea"/>
                <a:cs typeface="+mn-cs"/>
              </a:rPr>
              <a:t>, 2024 – </a:t>
            </a:r>
          </a:p>
          <a:p>
            <a:pPr marL="0" lvl="0" indent="0" algn="ctr" defTabSz="622300">
              <a:lnSpc>
                <a:spcPct val="90000"/>
              </a:lnSpc>
              <a:spcBef>
                <a:spcPct val="0"/>
              </a:spcBef>
              <a:spcAft>
                <a:spcPts val="600"/>
              </a:spcAft>
              <a:buNone/>
            </a:pPr>
            <a:r>
              <a:rPr lang="en-US" sz="1400" b="1" u="sng" kern="1200" dirty="0">
                <a:solidFill>
                  <a:prstClr val="white"/>
                </a:solidFill>
                <a:latin typeface="Calibri"/>
                <a:ea typeface="+mn-ea"/>
                <a:cs typeface="+mn-cs"/>
              </a:rPr>
              <a:t>August 30, 2024</a:t>
            </a:r>
          </a:p>
          <a:p>
            <a:pPr marL="0" lvl="0" indent="0" algn="l" defTabSz="622300">
              <a:lnSpc>
                <a:spcPct val="90000"/>
              </a:lnSpc>
              <a:spcBef>
                <a:spcPct val="0"/>
              </a:spcBef>
              <a:spcAft>
                <a:spcPts val="0"/>
              </a:spcAft>
              <a:buNone/>
            </a:pPr>
            <a:r>
              <a:rPr lang="en-US" sz="1400" kern="1200" dirty="0"/>
              <a:t>RIEMA accepts formal applications (POETE model) through the GMS/</a:t>
            </a:r>
            <a:r>
              <a:rPr lang="en-US" sz="1400" kern="1200" dirty="0" err="1"/>
              <a:t>eCivis</a:t>
            </a:r>
            <a:r>
              <a:rPr lang="en-US" sz="1400" kern="1200" dirty="0"/>
              <a:t> portal.</a:t>
            </a:r>
            <a:endParaRPr lang="en-US" sz="1300" b="1" i="0" kern="1200" dirty="0">
              <a:solidFill>
                <a:schemeClr val="tx1"/>
              </a:solidFill>
            </a:endParaRPr>
          </a:p>
        </p:txBody>
      </p:sp>
      <p:sp>
        <p:nvSpPr>
          <p:cNvPr id="21" name="Rectangle: Rounded Corners 20">
            <a:extLst>
              <a:ext uri="{FF2B5EF4-FFF2-40B4-BE49-F238E27FC236}">
                <a16:creationId xmlns:a16="http://schemas.microsoft.com/office/drawing/2014/main" id="{152E22C4-9789-4190-8C79-AD747D574AA7}"/>
              </a:ext>
            </a:extLst>
          </p:cNvPr>
          <p:cNvSpPr/>
          <p:nvPr/>
        </p:nvSpPr>
        <p:spPr>
          <a:xfrm>
            <a:off x="3587871" y="1291518"/>
            <a:ext cx="1890272" cy="1949719"/>
          </a:xfrm>
          <a:prstGeom prst="roundRect">
            <a:avLst>
              <a:gd name="adj" fmla="val 10000"/>
            </a:avLst>
          </a:prstGeom>
          <a:blipFill>
            <a:blip r:embed="rId3">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Shape 21">
            <a:extLst>
              <a:ext uri="{FF2B5EF4-FFF2-40B4-BE49-F238E27FC236}">
                <a16:creationId xmlns:a16="http://schemas.microsoft.com/office/drawing/2014/main" id="{D0C1FDCD-3424-4826-B068-184704C64038}"/>
              </a:ext>
            </a:extLst>
          </p:cNvPr>
          <p:cNvSpPr/>
          <p:nvPr/>
        </p:nvSpPr>
        <p:spPr>
          <a:xfrm>
            <a:off x="3061025" y="3081702"/>
            <a:ext cx="2845202" cy="2484780"/>
          </a:xfrm>
          <a:custGeom>
            <a:avLst/>
            <a:gdLst>
              <a:gd name="connsiteX0" fmla="*/ 0 w 2555417"/>
              <a:gd name="connsiteY0" fmla="*/ 236972 h 2369716"/>
              <a:gd name="connsiteX1" fmla="*/ 236972 w 2555417"/>
              <a:gd name="connsiteY1" fmla="*/ 0 h 2369716"/>
              <a:gd name="connsiteX2" fmla="*/ 2318445 w 2555417"/>
              <a:gd name="connsiteY2" fmla="*/ 0 h 2369716"/>
              <a:gd name="connsiteX3" fmla="*/ 2555417 w 2555417"/>
              <a:gd name="connsiteY3" fmla="*/ 236972 h 2369716"/>
              <a:gd name="connsiteX4" fmla="*/ 2555417 w 2555417"/>
              <a:gd name="connsiteY4" fmla="*/ 2132744 h 2369716"/>
              <a:gd name="connsiteX5" fmla="*/ 2318445 w 2555417"/>
              <a:gd name="connsiteY5" fmla="*/ 2369716 h 2369716"/>
              <a:gd name="connsiteX6" fmla="*/ 236972 w 2555417"/>
              <a:gd name="connsiteY6" fmla="*/ 2369716 h 2369716"/>
              <a:gd name="connsiteX7" fmla="*/ 0 w 2555417"/>
              <a:gd name="connsiteY7" fmla="*/ 2132744 h 2369716"/>
              <a:gd name="connsiteX8" fmla="*/ 0 w 2555417"/>
              <a:gd name="connsiteY8" fmla="*/ 236972 h 23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417" h="2369716">
                <a:moveTo>
                  <a:pt x="0" y="236972"/>
                </a:moveTo>
                <a:cubicBezTo>
                  <a:pt x="0" y="106096"/>
                  <a:pt x="106096" y="0"/>
                  <a:pt x="236972" y="0"/>
                </a:cubicBezTo>
                <a:lnTo>
                  <a:pt x="2318445" y="0"/>
                </a:lnTo>
                <a:cubicBezTo>
                  <a:pt x="2449321" y="0"/>
                  <a:pt x="2555417" y="106096"/>
                  <a:pt x="2555417" y="236972"/>
                </a:cubicBezTo>
                <a:lnTo>
                  <a:pt x="2555417" y="2132744"/>
                </a:lnTo>
                <a:cubicBezTo>
                  <a:pt x="2555417" y="2263620"/>
                  <a:pt x="2449321" y="2369716"/>
                  <a:pt x="2318445" y="2369716"/>
                </a:cubicBezTo>
                <a:lnTo>
                  <a:pt x="236972" y="2369716"/>
                </a:lnTo>
                <a:cubicBezTo>
                  <a:pt x="106096" y="2369716"/>
                  <a:pt x="0" y="2263620"/>
                  <a:pt x="0" y="2132744"/>
                </a:cubicBezTo>
                <a:lnTo>
                  <a:pt x="0" y="2369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747" tIns="122747" rIns="122747" bIns="122747" numCol="1" spcCol="1270" anchor="t" anchorCtr="0">
            <a:noAutofit/>
          </a:bodyPr>
          <a:lstStyle/>
          <a:p>
            <a:pPr marL="0" lvl="0" indent="0" algn="ctr" defTabSz="622300">
              <a:lnSpc>
                <a:spcPct val="90000"/>
              </a:lnSpc>
              <a:spcBef>
                <a:spcPct val="0"/>
              </a:spcBef>
              <a:spcAft>
                <a:spcPts val="600"/>
              </a:spcAft>
              <a:buNone/>
            </a:pPr>
            <a:r>
              <a:rPr lang="en-US" sz="1400" b="1" u="sng" dirty="0">
                <a:solidFill>
                  <a:prstClr val="white"/>
                </a:solidFill>
                <a:latin typeface="Calibri"/>
              </a:rPr>
              <a:t>August 30, </a:t>
            </a:r>
            <a:r>
              <a:rPr lang="en-US" sz="1400" b="1" u="sng" kern="1200" dirty="0">
                <a:solidFill>
                  <a:prstClr val="white"/>
                </a:solidFill>
                <a:latin typeface="Calibri"/>
                <a:ea typeface="+mn-ea"/>
                <a:cs typeface="+mn-cs"/>
              </a:rPr>
              <a:t>2024 </a:t>
            </a:r>
          </a:p>
          <a:p>
            <a:pPr marL="0" lvl="0" indent="0" algn="l" defTabSz="622300">
              <a:lnSpc>
                <a:spcPct val="90000"/>
              </a:lnSpc>
              <a:spcBef>
                <a:spcPct val="0"/>
              </a:spcBef>
              <a:spcAft>
                <a:spcPts val="0"/>
              </a:spcAft>
              <a:buNone/>
            </a:pPr>
            <a:r>
              <a:rPr lang="en-US" sz="1400" kern="1200" dirty="0"/>
              <a:t>RIEMA closes application portal.</a:t>
            </a:r>
          </a:p>
          <a:p>
            <a:pPr marL="0" lvl="0" indent="0" algn="l" defTabSz="622300">
              <a:lnSpc>
                <a:spcPct val="90000"/>
              </a:lnSpc>
              <a:spcBef>
                <a:spcPct val="0"/>
              </a:spcBef>
              <a:spcAft>
                <a:spcPts val="0"/>
              </a:spcAft>
              <a:buNone/>
            </a:pPr>
            <a:endParaRPr lang="en-US" sz="1200" kern="1200" dirty="0"/>
          </a:p>
          <a:p>
            <a:pPr lvl="0" algn="ctr">
              <a:spcAft>
                <a:spcPts val="0"/>
              </a:spcAft>
            </a:pPr>
            <a:r>
              <a:rPr lang="en-US" sz="1400" b="1" dirty="0">
                <a:solidFill>
                  <a:prstClr val="white"/>
                </a:solidFill>
              </a:rPr>
              <a:t>September 2,  2024</a:t>
            </a:r>
            <a:r>
              <a:rPr lang="en-US" sz="1400" b="1" kern="1200" dirty="0">
                <a:solidFill>
                  <a:prstClr val="white"/>
                </a:solidFill>
                <a:latin typeface="Calibri"/>
                <a:ea typeface="+mn-ea"/>
                <a:cs typeface="+mn-cs"/>
              </a:rPr>
              <a:t> – </a:t>
            </a:r>
          </a:p>
          <a:p>
            <a:pPr lvl="0" algn="ctr">
              <a:spcAft>
                <a:spcPts val="600"/>
              </a:spcAft>
            </a:pPr>
            <a:r>
              <a:rPr lang="en-US" sz="1400" b="1" u="sng" kern="1200" dirty="0">
                <a:solidFill>
                  <a:prstClr val="white"/>
                </a:solidFill>
                <a:latin typeface="Calibri"/>
                <a:ea typeface="+mn-ea"/>
                <a:cs typeface="+mn-cs"/>
              </a:rPr>
              <a:t>September 30, 2024</a:t>
            </a:r>
          </a:p>
          <a:p>
            <a:pPr lvl="0">
              <a:spcAft>
                <a:spcPts val="600"/>
              </a:spcAft>
            </a:pPr>
            <a:r>
              <a:rPr lang="en-US" sz="1400" dirty="0"/>
              <a:t>RIEMA reviews applications and selects projects to be funded.  </a:t>
            </a:r>
          </a:p>
          <a:p>
            <a:pPr lvl="0">
              <a:spcAft>
                <a:spcPts val="0"/>
              </a:spcAft>
            </a:pPr>
            <a:r>
              <a:rPr lang="en-US" sz="1300" b="1" i="1" dirty="0"/>
              <a:t>*</a:t>
            </a:r>
            <a:r>
              <a:rPr lang="en-US" sz="1300" i="1" dirty="0"/>
              <a:t>If necessary, RIEMA may also issue requests for information during the funding determination process.</a:t>
            </a:r>
          </a:p>
          <a:p>
            <a:pPr lvl="0">
              <a:spcAft>
                <a:spcPts val="0"/>
              </a:spcAft>
            </a:pPr>
            <a:endParaRPr lang="en-US" sz="600" kern="1200" dirty="0"/>
          </a:p>
        </p:txBody>
      </p:sp>
      <p:sp>
        <p:nvSpPr>
          <p:cNvPr id="24" name="Rectangle: Rounded Corners 23">
            <a:extLst>
              <a:ext uri="{FF2B5EF4-FFF2-40B4-BE49-F238E27FC236}">
                <a16:creationId xmlns:a16="http://schemas.microsoft.com/office/drawing/2014/main" id="{00217493-91D8-433F-9712-0CE2FEB563DF}"/>
              </a:ext>
            </a:extLst>
          </p:cNvPr>
          <p:cNvSpPr/>
          <p:nvPr/>
        </p:nvSpPr>
        <p:spPr>
          <a:xfrm>
            <a:off x="6353495" y="1371600"/>
            <a:ext cx="2147769" cy="2402386"/>
          </a:xfrm>
          <a:prstGeom prst="roundRect">
            <a:avLst>
              <a:gd name="adj" fmla="val 10000"/>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Freeform: Shape 24">
            <a:extLst>
              <a:ext uri="{FF2B5EF4-FFF2-40B4-BE49-F238E27FC236}">
                <a16:creationId xmlns:a16="http://schemas.microsoft.com/office/drawing/2014/main" id="{2777A2ED-A7C7-4754-BC28-792791E9DFEC}"/>
              </a:ext>
            </a:extLst>
          </p:cNvPr>
          <p:cNvSpPr/>
          <p:nvPr/>
        </p:nvSpPr>
        <p:spPr>
          <a:xfrm>
            <a:off x="6178601" y="3375663"/>
            <a:ext cx="2507429" cy="2190819"/>
          </a:xfrm>
          <a:custGeom>
            <a:avLst/>
            <a:gdLst>
              <a:gd name="connsiteX0" fmla="*/ 0 w 2598788"/>
              <a:gd name="connsiteY0" fmla="*/ 206889 h 2068887"/>
              <a:gd name="connsiteX1" fmla="*/ 206889 w 2598788"/>
              <a:gd name="connsiteY1" fmla="*/ 0 h 2068887"/>
              <a:gd name="connsiteX2" fmla="*/ 2391899 w 2598788"/>
              <a:gd name="connsiteY2" fmla="*/ 0 h 2068887"/>
              <a:gd name="connsiteX3" fmla="*/ 2598788 w 2598788"/>
              <a:gd name="connsiteY3" fmla="*/ 206889 h 2068887"/>
              <a:gd name="connsiteX4" fmla="*/ 2598788 w 2598788"/>
              <a:gd name="connsiteY4" fmla="*/ 1861998 h 2068887"/>
              <a:gd name="connsiteX5" fmla="*/ 2391899 w 2598788"/>
              <a:gd name="connsiteY5" fmla="*/ 2068887 h 2068887"/>
              <a:gd name="connsiteX6" fmla="*/ 206889 w 2598788"/>
              <a:gd name="connsiteY6" fmla="*/ 2068887 h 2068887"/>
              <a:gd name="connsiteX7" fmla="*/ 0 w 2598788"/>
              <a:gd name="connsiteY7" fmla="*/ 1861998 h 2068887"/>
              <a:gd name="connsiteX8" fmla="*/ 0 w 2598788"/>
              <a:gd name="connsiteY8" fmla="*/ 206889 h 206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788" h="2068887">
                <a:moveTo>
                  <a:pt x="0" y="206889"/>
                </a:moveTo>
                <a:cubicBezTo>
                  <a:pt x="0" y="92627"/>
                  <a:pt x="92627" y="0"/>
                  <a:pt x="206889" y="0"/>
                </a:cubicBezTo>
                <a:lnTo>
                  <a:pt x="2391899" y="0"/>
                </a:lnTo>
                <a:cubicBezTo>
                  <a:pt x="2506161" y="0"/>
                  <a:pt x="2598788" y="92627"/>
                  <a:pt x="2598788" y="206889"/>
                </a:cubicBezTo>
                <a:lnTo>
                  <a:pt x="2598788" y="1861998"/>
                </a:lnTo>
                <a:cubicBezTo>
                  <a:pt x="2598788" y="1976260"/>
                  <a:pt x="2506161" y="2068887"/>
                  <a:pt x="2391899" y="2068887"/>
                </a:cubicBezTo>
                <a:lnTo>
                  <a:pt x="206889" y="2068887"/>
                </a:lnTo>
                <a:cubicBezTo>
                  <a:pt x="92627" y="2068887"/>
                  <a:pt x="0" y="1976260"/>
                  <a:pt x="0" y="1861998"/>
                </a:cubicBezTo>
                <a:lnTo>
                  <a:pt x="0" y="2068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936" tIns="113936" rIns="113936" bIns="113936" numCol="1" spcCol="1270" anchor="ctr" anchorCtr="0">
            <a:noAutofit/>
          </a:bodyPr>
          <a:lstStyle/>
          <a:p>
            <a:pPr marL="0" lvl="0" indent="0" algn="ctr" defTabSz="622300">
              <a:lnSpc>
                <a:spcPct val="90000"/>
              </a:lnSpc>
              <a:spcBef>
                <a:spcPct val="0"/>
              </a:spcBef>
              <a:spcAft>
                <a:spcPts val="600"/>
              </a:spcAft>
              <a:buNone/>
            </a:pPr>
            <a:r>
              <a:rPr lang="en-US" sz="1400" b="1" kern="1200" dirty="0">
                <a:solidFill>
                  <a:prstClr val="white"/>
                </a:solidFill>
                <a:latin typeface="Calibri"/>
                <a:ea typeface="+mn-ea"/>
                <a:cs typeface="+mn-cs"/>
              </a:rPr>
              <a:t>September 20, 2024 – </a:t>
            </a:r>
            <a:r>
              <a:rPr lang="en-US" sz="1400" b="1" u="sng" kern="1200" dirty="0">
                <a:solidFill>
                  <a:prstClr val="white"/>
                </a:solidFill>
                <a:latin typeface="Calibri"/>
                <a:ea typeface="+mn-ea"/>
                <a:cs typeface="+mn-cs"/>
              </a:rPr>
              <a:t>September 30, 2024</a:t>
            </a:r>
          </a:p>
          <a:p>
            <a:pPr marL="0" lvl="0" indent="0" algn="l" defTabSz="622300">
              <a:lnSpc>
                <a:spcPct val="90000"/>
              </a:lnSpc>
              <a:spcBef>
                <a:spcPct val="0"/>
              </a:spcBef>
              <a:spcAft>
                <a:spcPts val="0"/>
              </a:spcAft>
              <a:buNone/>
            </a:pPr>
            <a:r>
              <a:rPr lang="en-US" sz="1400" kern="1200" dirty="0"/>
              <a:t>RIEMA begins award process.</a:t>
            </a:r>
          </a:p>
          <a:p>
            <a:pPr marL="0" lvl="0" indent="0" algn="l" defTabSz="622300">
              <a:lnSpc>
                <a:spcPct val="100000"/>
              </a:lnSpc>
              <a:spcBef>
                <a:spcPct val="0"/>
              </a:spcBef>
              <a:spcAft>
                <a:spcPts val="0"/>
              </a:spcAft>
              <a:buNone/>
            </a:pPr>
            <a:endParaRPr lang="en-US" sz="1200" kern="800" dirty="0"/>
          </a:p>
          <a:p>
            <a:pPr marL="0" lvl="0" indent="0" algn="ctr" defTabSz="622300">
              <a:lnSpc>
                <a:spcPct val="100000"/>
              </a:lnSpc>
              <a:spcBef>
                <a:spcPct val="0"/>
              </a:spcBef>
              <a:spcAft>
                <a:spcPts val="600"/>
              </a:spcAft>
              <a:buNone/>
            </a:pPr>
            <a:r>
              <a:rPr lang="en-US" sz="1400" b="1" u="sng" kern="1200" dirty="0"/>
              <a:t>October 1, 2024</a:t>
            </a:r>
          </a:p>
          <a:p>
            <a:pPr marL="0" lvl="0" indent="0" algn="l" defTabSz="622300">
              <a:lnSpc>
                <a:spcPct val="90000"/>
              </a:lnSpc>
              <a:spcBef>
                <a:spcPct val="0"/>
              </a:spcBef>
              <a:spcAft>
                <a:spcPct val="35000"/>
              </a:spcAft>
              <a:buNone/>
            </a:pPr>
            <a:r>
              <a:rPr lang="en-US" sz="1400" kern="1200" dirty="0"/>
              <a:t>Award letters with related grant packages are sent to sub-recipients.</a:t>
            </a:r>
          </a:p>
        </p:txBody>
      </p:sp>
      <p:sp>
        <p:nvSpPr>
          <p:cNvPr id="7" name="Freeform: Shape 6">
            <a:extLst>
              <a:ext uri="{FF2B5EF4-FFF2-40B4-BE49-F238E27FC236}">
                <a16:creationId xmlns:a16="http://schemas.microsoft.com/office/drawing/2014/main" id="{2901A1A1-6F69-4FA3-A83D-3146C1E8A2A3}"/>
              </a:ext>
            </a:extLst>
          </p:cNvPr>
          <p:cNvSpPr/>
          <p:nvPr/>
        </p:nvSpPr>
        <p:spPr>
          <a:xfrm>
            <a:off x="2604969" y="2162672"/>
            <a:ext cx="733277" cy="441655"/>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26" name="Freeform: Shape 25">
            <a:extLst>
              <a:ext uri="{FF2B5EF4-FFF2-40B4-BE49-F238E27FC236}">
                <a16:creationId xmlns:a16="http://schemas.microsoft.com/office/drawing/2014/main" id="{9EC678B8-BC58-4412-B416-34E6B9146A89}"/>
              </a:ext>
            </a:extLst>
          </p:cNvPr>
          <p:cNvSpPr/>
          <p:nvPr/>
        </p:nvSpPr>
        <p:spPr>
          <a:xfrm>
            <a:off x="5772850" y="2175337"/>
            <a:ext cx="733277" cy="461486"/>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Tree>
    <p:extLst>
      <p:ext uri="{BB962C8B-B14F-4D97-AF65-F5344CB8AC3E}">
        <p14:creationId xmlns:p14="http://schemas.microsoft.com/office/powerpoint/2010/main" val="73834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How to Apply</a:t>
            </a:r>
          </a:p>
        </p:txBody>
      </p:sp>
      <p:sp>
        <p:nvSpPr>
          <p:cNvPr id="3" name="Content Placeholder 2"/>
          <p:cNvSpPr>
            <a:spLocks noGrp="1"/>
          </p:cNvSpPr>
          <p:nvPr>
            <p:ph idx="1"/>
          </p:nvPr>
        </p:nvSpPr>
        <p:spPr>
          <a:xfrm>
            <a:off x="457200" y="1616706"/>
            <a:ext cx="8153400" cy="4607481"/>
          </a:xfrm>
        </p:spPr>
        <p:txBody>
          <a:bodyPr>
            <a:noAutofit/>
          </a:bodyPr>
          <a:lstStyle/>
          <a:p>
            <a:pPr>
              <a:spcBef>
                <a:spcPts val="0"/>
              </a:spcBef>
              <a:spcAft>
                <a:spcPts val="1200"/>
              </a:spcAft>
            </a:pPr>
            <a:r>
              <a:rPr lang="en-US" sz="2200" dirty="0"/>
              <a:t>RIEMA is using a portal system for grant applications accessible through the RIEMA website located at:  </a:t>
            </a:r>
            <a:r>
              <a:rPr lang="en-US" sz="2200" b="1" i="1" dirty="0">
                <a:solidFill>
                  <a:srgbClr val="FF0000"/>
                </a:solidFill>
                <a:hlinkClick r:id="rId2"/>
              </a:rPr>
              <a:t>www.riema.ri.gov</a:t>
            </a:r>
            <a:endParaRPr lang="en-US" sz="2200" b="1" i="1" dirty="0">
              <a:solidFill>
                <a:srgbClr val="FF0000"/>
              </a:solidFill>
            </a:endParaRPr>
          </a:p>
          <a:p>
            <a:pPr>
              <a:spcBef>
                <a:spcPts val="0"/>
              </a:spcBef>
              <a:spcAft>
                <a:spcPts val="1200"/>
              </a:spcAft>
            </a:pPr>
            <a:r>
              <a:rPr lang="en-US" sz="2200" dirty="0"/>
              <a:t>Multiple projects require multiple applications:</a:t>
            </a:r>
          </a:p>
          <a:p>
            <a:pPr lvl="1">
              <a:spcBef>
                <a:spcPts val="0"/>
              </a:spcBef>
              <a:spcAft>
                <a:spcPts val="1200"/>
              </a:spcAft>
            </a:pPr>
            <a:r>
              <a:rPr lang="en-US" sz="2200" i="1" dirty="0"/>
              <a:t>e.g. Local CERT team funding using HSGP would require its own application while an application for a message board trailer would need one as well.  </a:t>
            </a:r>
          </a:p>
          <a:p>
            <a:pPr>
              <a:spcBef>
                <a:spcPts val="0"/>
              </a:spcBef>
              <a:spcAft>
                <a:spcPts val="1200"/>
              </a:spcAft>
            </a:pPr>
            <a:r>
              <a:rPr lang="en-US" sz="2200" dirty="0"/>
              <a:t>This process is similar to the Department of Homeland Security’s application process for States. </a:t>
            </a:r>
          </a:p>
          <a:p>
            <a:pPr marL="514350" lvl="1" indent="0">
              <a:buNone/>
            </a:pPr>
            <a:endParaRPr lang="en-US" sz="2000" dirty="0"/>
          </a:p>
          <a:p>
            <a:pPr marL="57150" indent="0">
              <a:buNone/>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9</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2024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4274326261"/>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32740</TotalTime>
  <Words>1800</Words>
  <Application>Microsoft Office PowerPoint</Application>
  <PresentationFormat>On-screen Show (4:3)</PresentationFormat>
  <Paragraphs>205</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Courier New</vt:lpstr>
      <vt:lpstr>var(--font-sans-vf)</vt:lpstr>
      <vt:lpstr>var(--font-serif-vf)</vt:lpstr>
      <vt:lpstr>EMA PowerPoint Template</vt:lpstr>
      <vt:lpstr>FY 2024 DHS / FEMA Homeland Security Grant Program Roll Out Webinar </vt:lpstr>
      <vt:lpstr>FY 2024 Homeland Security Grant Program (HSGP)</vt:lpstr>
      <vt:lpstr>FY 2024 Homeland Security Grant Program (HSGP)</vt:lpstr>
      <vt:lpstr>FY 2024 Homeland Security Grant Program (HSGP) </vt:lpstr>
      <vt:lpstr>Projects to be Considered</vt:lpstr>
      <vt:lpstr>Application Process Milestones</vt:lpstr>
      <vt:lpstr>Application Process Timeline</vt:lpstr>
      <vt:lpstr>Application Process Timeline (cont’d)</vt:lpstr>
      <vt:lpstr>How to Apply</vt:lpstr>
      <vt:lpstr>PowerPoint Presentation</vt:lpstr>
      <vt:lpstr>PowerPoint Presentation</vt:lpstr>
      <vt:lpstr>PowerPoint Presentation</vt:lpstr>
      <vt:lpstr>PowerPoint Presentation</vt:lpstr>
      <vt:lpstr>PowerPoint Presentation</vt:lpstr>
      <vt:lpstr>PowerPoint Presentation</vt:lpstr>
      <vt:lpstr>How to Apply (cont’d)</vt:lpstr>
      <vt:lpstr>How to Apply (cont’d)</vt:lpstr>
      <vt:lpstr>Environmental and Historic Preservation (EHP)</vt:lpstr>
      <vt:lpstr>Grant Administration</vt:lpstr>
      <vt:lpstr>REMINDERS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Nadeau, Timothy (EMA)</cp:lastModifiedBy>
  <cp:revision>764</cp:revision>
  <cp:lastPrinted>2024-07-08T18:37:22Z</cp:lastPrinted>
  <dcterms:created xsi:type="dcterms:W3CDTF">2013-05-12T17:10:32Z</dcterms:created>
  <dcterms:modified xsi:type="dcterms:W3CDTF">2024-07-23T17:36:34Z</dcterms:modified>
</cp:coreProperties>
</file>