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92" r:id="rId1"/>
  </p:sldMasterIdLst>
  <p:notesMasterIdLst>
    <p:notesMasterId r:id="rId27"/>
  </p:notesMasterIdLst>
  <p:handoutMasterIdLst>
    <p:handoutMasterId r:id="rId28"/>
  </p:handoutMasterIdLst>
  <p:sldIdLst>
    <p:sldId id="275" r:id="rId2"/>
    <p:sldId id="570" r:id="rId3"/>
    <p:sldId id="316" r:id="rId4"/>
    <p:sldId id="337" r:id="rId5"/>
    <p:sldId id="379" r:id="rId6"/>
    <p:sldId id="571" r:id="rId7"/>
    <p:sldId id="572" r:id="rId8"/>
    <p:sldId id="376" r:id="rId9"/>
    <p:sldId id="378" r:id="rId10"/>
    <p:sldId id="374" r:id="rId11"/>
    <p:sldId id="392" r:id="rId12"/>
    <p:sldId id="369" r:id="rId13"/>
    <p:sldId id="580" r:id="rId14"/>
    <p:sldId id="581" r:id="rId15"/>
    <p:sldId id="377" r:id="rId16"/>
    <p:sldId id="574" r:id="rId17"/>
    <p:sldId id="582" r:id="rId18"/>
    <p:sldId id="583" r:id="rId19"/>
    <p:sldId id="573" r:id="rId20"/>
    <p:sldId id="372" r:id="rId21"/>
    <p:sldId id="364" r:id="rId22"/>
    <p:sldId id="354" r:id="rId23"/>
    <p:sldId id="356" r:id="rId24"/>
    <p:sldId id="579" r:id="rId25"/>
    <p:sldId id="283" r:id="rId2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deau, Timothy (EMA)" initials="NT(" lastIdx="1" clrIdx="0">
    <p:extLst>
      <p:ext uri="{19B8F6BF-5375-455C-9EA6-DF929625EA0E}">
        <p15:presenceInfo xmlns:p15="http://schemas.microsoft.com/office/powerpoint/2012/main" userId="S-1-5-21-759846103-4275010335-497404063-28837" providerId="AD"/>
      </p:ext>
    </p:extLst>
  </p:cmAuthor>
  <p:cmAuthor id="2" name="Jones, Richard (EMA)" initials="JR(" lastIdx="1" clrIdx="1">
    <p:extLst>
      <p:ext uri="{19B8F6BF-5375-455C-9EA6-DF929625EA0E}">
        <p15:presenceInfo xmlns:p15="http://schemas.microsoft.com/office/powerpoint/2012/main" userId="S::Richard.Jones@EMA.RI.GOV::dd0c6fb4-899f-4a1a-b5e6-ee296955f2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086" autoAdjust="0"/>
  </p:normalViewPr>
  <p:slideViewPr>
    <p:cSldViewPr>
      <p:cViewPr varScale="1">
        <p:scale>
          <a:sx n="107" d="100"/>
          <a:sy n="107" d="100"/>
        </p:scale>
        <p:origin x="1014" y="108"/>
      </p:cViewPr>
      <p:guideLst>
        <p:guide orient="horz" pos="2160"/>
        <p:guide pos="2880"/>
      </p:guideLst>
    </p:cSldViewPr>
  </p:slideViewPr>
  <p:outlineViewPr>
    <p:cViewPr>
      <p:scale>
        <a:sx n="33" d="100"/>
        <a:sy n="33" d="100"/>
      </p:scale>
      <p:origin x="0" y="-1530"/>
    </p:cViewPr>
  </p:outlineViewPr>
  <p:notesTextViewPr>
    <p:cViewPr>
      <p:scale>
        <a:sx n="1" d="1"/>
        <a:sy n="1" d="1"/>
      </p:scale>
      <p:origin x="0" y="0"/>
    </p:cViewPr>
  </p:notesTextViewPr>
  <p:sorterViewPr>
    <p:cViewPr>
      <p:scale>
        <a:sx n="170" d="100"/>
        <a:sy n="170" d="100"/>
      </p:scale>
      <p:origin x="0" y="-11394"/>
    </p:cViewPr>
  </p:sorterViewPr>
  <p:notesViewPr>
    <p:cSldViewPr>
      <p:cViewPr varScale="1">
        <p:scale>
          <a:sx n="65" d="100"/>
          <a:sy n="65" d="100"/>
        </p:scale>
        <p:origin x="1656"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BACEF13-FC24-44B2-82D8-2C9B48C389AE}"/>
              </a:ext>
            </a:extLst>
          </p:cNvPr>
          <p:cNvSpPr>
            <a:spLocks noGrp="1"/>
          </p:cNvSpPr>
          <p:nvPr>
            <p:ph type="hdr" sz="quarter"/>
          </p:nvPr>
        </p:nvSpPr>
        <p:spPr>
          <a:xfrm>
            <a:off x="0" y="1"/>
            <a:ext cx="3037523" cy="466247"/>
          </a:xfrm>
          <a:prstGeom prst="rect">
            <a:avLst/>
          </a:prstGeom>
        </p:spPr>
        <p:txBody>
          <a:bodyPr vert="horz" lIns="91330" tIns="45665" rIns="91330" bIns="45665" rtlCol="0"/>
          <a:lstStyle>
            <a:lvl1pPr algn="l">
              <a:defRPr sz="1200"/>
            </a:lvl1pPr>
          </a:lstStyle>
          <a:p>
            <a:endParaRPr lang="en-US" dirty="0"/>
          </a:p>
        </p:txBody>
      </p:sp>
      <p:sp>
        <p:nvSpPr>
          <p:cNvPr id="3" name="Date Placeholder 2">
            <a:extLst>
              <a:ext uri="{FF2B5EF4-FFF2-40B4-BE49-F238E27FC236}">
                <a16:creationId xmlns:a16="http://schemas.microsoft.com/office/drawing/2014/main" id="{F01164BE-A935-40A7-AC2D-01551122EF33}"/>
              </a:ext>
            </a:extLst>
          </p:cNvPr>
          <p:cNvSpPr>
            <a:spLocks noGrp="1"/>
          </p:cNvSpPr>
          <p:nvPr>
            <p:ph type="dt" sz="quarter" idx="1"/>
          </p:nvPr>
        </p:nvSpPr>
        <p:spPr>
          <a:xfrm>
            <a:off x="3971292" y="1"/>
            <a:ext cx="3037523" cy="466247"/>
          </a:xfrm>
          <a:prstGeom prst="rect">
            <a:avLst/>
          </a:prstGeom>
        </p:spPr>
        <p:txBody>
          <a:bodyPr vert="horz" lIns="91330" tIns="45665" rIns="91330" bIns="45665" rtlCol="0"/>
          <a:lstStyle>
            <a:lvl1pPr algn="r">
              <a:defRPr sz="1200"/>
            </a:lvl1pPr>
          </a:lstStyle>
          <a:p>
            <a:fld id="{86B9DFEE-D87A-4C2E-B819-DF9A468DB712}" type="datetimeFigureOut">
              <a:rPr lang="en-US" smtClean="0"/>
              <a:t>7/23/2024</a:t>
            </a:fld>
            <a:endParaRPr lang="en-US" dirty="0"/>
          </a:p>
        </p:txBody>
      </p:sp>
      <p:sp>
        <p:nvSpPr>
          <p:cNvPr id="4" name="Footer Placeholder 3">
            <a:extLst>
              <a:ext uri="{FF2B5EF4-FFF2-40B4-BE49-F238E27FC236}">
                <a16:creationId xmlns:a16="http://schemas.microsoft.com/office/drawing/2014/main" id="{FBB413AC-78AD-4E9A-BA5F-00FD8CE3AB0E}"/>
              </a:ext>
            </a:extLst>
          </p:cNvPr>
          <p:cNvSpPr>
            <a:spLocks noGrp="1"/>
          </p:cNvSpPr>
          <p:nvPr>
            <p:ph type="ftr" sz="quarter" idx="2"/>
          </p:nvPr>
        </p:nvSpPr>
        <p:spPr>
          <a:xfrm>
            <a:off x="0" y="8830153"/>
            <a:ext cx="3037523" cy="466247"/>
          </a:xfrm>
          <a:prstGeom prst="rect">
            <a:avLst/>
          </a:prstGeom>
        </p:spPr>
        <p:txBody>
          <a:bodyPr vert="horz" lIns="91330" tIns="45665" rIns="91330" bIns="45665" rtlCol="0" anchor="b"/>
          <a:lstStyle>
            <a:lvl1pPr algn="l">
              <a:defRPr sz="1200"/>
            </a:lvl1pPr>
          </a:lstStyle>
          <a:p>
            <a:endParaRPr lang="en-US" dirty="0"/>
          </a:p>
        </p:txBody>
      </p:sp>
    </p:spTree>
    <p:extLst>
      <p:ext uri="{BB962C8B-B14F-4D97-AF65-F5344CB8AC3E}">
        <p14:creationId xmlns:p14="http://schemas.microsoft.com/office/powerpoint/2010/main" val="37349884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7" tIns="46584" rIns="93167" bIns="46584"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67" tIns="46584" rIns="93167" bIns="46584" rtlCol="0"/>
          <a:lstStyle>
            <a:lvl1pPr algn="r" fontAlgn="auto">
              <a:spcBef>
                <a:spcPts val="0"/>
              </a:spcBef>
              <a:spcAft>
                <a:spcPts val="0"/>
              </a:spcAft>
              <a:defRPr sz="1200">
                <a:latin typeface="+mn-lt"/>
              </a:defRPr>
            </a:lvl1pPr>
          </a:lstStyle>
          <a:p>
            <a:pPr>
              <a:defRPr/>
            </a:pPr>
            <a:fld id="{68C3B361-282D-4E00-BC6E-04C84107AD35}" type="datetimeFigureOut">
              <a:rPr lang="en-US"/>
              <a:pPr>
                <a:defRPr/>
              </a:pPr>
              <a:t>7/23/2024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7" tIns="46584" rIns="93167" bIns="46584"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7" tIns="46584" rIns="93167" bIns="46584"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67" tIns="46584" rIns="93167" bIns="46584"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7" tIns="46584" rIns="93167" bIns="46584" rtlCol="0" anchor="b"/>
          <a:lstStyle>
            <a:lvl1pPr algn="r" fontAlgn="auto">
              <a:spcBef>
                <a:spcPts val="0"/>
              </a:spcBef>
              <a:spcAft>
                <a:spcPts val="0"/>
              </a:spcAft>
              <a:defRPr sz="1200">
                <a:latin typeface="+mn-lt"/>
              </a:defRPr>
            </a:lvl1pPr>
          </a:lstStyle>
          <a:p>
            <a:pPr>
              <a:defRPr/>
            </a:pPr>
            <a:fld id="{8D8811FF-435D-4D35-8DC7-222C38616A6B}" type="slidenum">
              <a:rPr lang="en-US"/>
              <a:pPr>
                <a:defRPr/>
              </a:pPr>
              <a:t>‹#›</a:t>
            </a:fld>
            <a:endParaRPr lang="en-US" dirty="0"/>
          </a:p>
        </p:txBody>
      </p:sp>
    </p:spTree>
    <p:extLst>
      <p:ext uri="{BB962C8B-B14F-4D97-AF65-F5344CB8AC3E}">
        <p14:creationId xmlns:p14="http://schemas.microsoft.com/office/powerpoint/2010/main" val="921306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D8811FF-435D-4D35-8DC7-222C38616A6B}" type="slidenum">
              <a:rPr lang="en-US" smtClean="0"/>
              <a:pPr>
                <a:defRPr/>
              </a:pPr>
              <a:t>1</a:t>
            </a:fld>
            <a:endParaRPr lang="en-US" dirty="0"/>
          </a:p>
        </p:txBody>
      </p:sp>
    </p:spTree>
    <p:extLst>
      <p:ext uri="{BB962C8B-B14F-4D97-AF65-F5344CB8AC3E}">
        <p14:creationId xmlns:p14="http://schemas.microsoft.com/office/powerpoint/2010/main" val="3312074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D8811FF-435D-4D35-8DC7-222C38616A6B}" type="slidenum">
              <a:rPr lang="en-US" smtClean="0"/>
              <a:pPr>
                <a:defRPr/>
              </a:pPr>
              <a:t>2</a:t>
            </a:fld>
            <a:endParaRPr lang="en-US" dirty="0"/>
          </a:p>
        </p:txBody>
      </p:sp>
    </p:spTree>
    <p:extLst>
      <p:ext uri="{BB962C8B-B14F-4D97-AF65-F5344CB8AC3E}">
        <p14:creationId xmlns:p14="http://schemas.microsoft.com/office/powerpoint/2010/main" val="3865838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D8811FF-435D-4D35-8DC7-222C38616A6B}" type="slidenum">
              <a:rPr lang="en-US" smtClean="0"/>
              <a:pPr>
                <a:defRPr/>
              </a:pPr>
              <a:t>4</a:t>
            </a:fld>
            <a:endParaRPr lang="en-US" dirty="0"/>
          </a:p>
        </p:txBody>
      </p:sp>
    </p:spTree>
    <p:extLst>
      <p:ext uri="{BB962C8B-B14F-4D97-AF65-F5344CB8AC3E}">
        <p14:creationId xmlns:p14="http://schemas.microsoft.com/office/powerpoint/2010/main" val="4153934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D8811FF-435D-4D35-8DC7-222C38616A6B}" type="slidenum">
              <a:rPr lang="en-US" smtClean="0"/>
              <a:pPr>
                <a:defRPr/>
              </a:pPr>
              <a:t>25</a:t>
            </a:fld>
            <a:endParaRPr lang="en-US" dirty="0"/>
          </a:p>
        </p:txBody>
      </p:sp>
    </p:spTree>
    <p:extLst>
      <p:ext uri="{BB962C8B-B14F-4D97-AF65-F5344CB8AC3E}">
        <p14:creationId xmlns:p14="http://schemas.microsoft.com/office/powerpoint/2010/main" val="2604540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Title 1"/>
          <p:cNvSpPr txBox="1">
            <a:spLocks/>
          </p:cNvSpPr>
          <p:nvPr userDrawn="1"/>
        </p:nvSpPr>
        <p:spPr bwMode="auto">
          <a:xfrm>
            <a:off x="762000" y="6174305"/>
            <a:ext cx="8382000" cy="624726"/>
          </a:xfrm>
          <a:prstGeom prst="rect">
            <a:avLst/>
          </a:prstGeom>
          <a:noFill/>
          <a:ln w="9525">
            <a:noFill/>
            <a:miter lim="800000"/>
            <a:headEnd/>
            <a:tailEnd/>
          </a:ln>
        </p:spPr>
        <p:txBody>
          <a:bodyPr anchor="ctr">
            <a:normAutofit/>
          </a:bodyPr>
          <a:lstStyle/>
          <a:p>
            <a:pPr eaLnBrk="0" fontAlgn="auto" hangingPunct="0">
              <a:spcBef>
                <a:spcPts val="0"/>
              </a:spcBef>
              <a:spcAft>
                <a:spcPts val="0"/>
              </a:spcAft>
              <a:defRPr/>
            </a:pPr>
            <a:r>
              <a:rPr lang="en-US" sz="2400" cap="small" dirty="0">
                <a:solidFill>
                  <a:schemeClr val="tx2">
                    <a:lumMod val="50000"/>
                  </a:schemeClr>
                </a:solidFill>
                <a:latin typeface="Cambria" pitchFamily="18" charset="0"/>
                <a:cs typeface="Arial" pitchFamily="34" charset="0"/>
              </a:rPr>
              <a:t>Rhode Island Emergency Management Agency</a:t>
            </a:r>
            <a:endParaRPr lang="en-US" sz="2400" kern="0" cap="small" dirty="0">
              <a:solidFill>
                <a:schemeClr val="tx2">
                  <a:lumMod val="50000"/>
                </a:schemeClr>
              </a:solidFill>
              <a:latin typeface="Cambria" pitchFamily="18" charset="0"/>
              <a:ea typeface="+mj-ea"/>
              <a:cs typeface="Arial" pitchFamily="34" charset="0"/>
            </a:endParaRPr>
          </a:p>
        </p:txBody>
      </p:sp>
    </p:spTree>
    <p:extLst>
      <p:ext uri="{BB962C8B-B14F-4D97-AF65-F5344CB8AC3E}">
        <p14:creationId xmlns:p14="http://schemas.microsoft.com/office/powerpoint/2010/main" val="3329587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p:cNvCxnSpPr/>
          <p:nvPr userDrawn="1"/>
        </p:nvCxnSpPr>
        <p:spPr>
          <a:xfrm>
            <a:off x="478780" y="838200"/>
            <a:ext cx="8208020" cy="0"/>
          </a:xfrm>
          <a:prstGeom prst="line">
            <a:avLst/>
          </a:prstGeom>
          <a:ln w="25400" cap="rnd" cmpd="sng"/>
          <a:effectLst>
            <a:outerShdw blurRad="50800" dist="38100" dir="2700000" algn="tl" rotWithShape="0">
              <a:schemeClr val="tx2">
                <a:lumMod val="50000"/>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9279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p:cNvCxnSpPr/>
          <p:nvPr userDrawn="1"/>
        </p:nvCxnSpPr>
        <p:spPr>
          <a:xfrm>
            <a:off x="6629400" y="228600"/>
            <a:ext cx="0" cy="5791200"/>
          </a:xfrm>
          <a:prstGeom prst="line">
            <a:avLst/>
          </a:prstGeom>
          <a:ln w="25400" cap="rnd" cmpd="sng"/>
          <a:effectLst>
            <a:outerShdw blurRad="50800" dist="38100" dir="2700000" algn="tl" rotWithShape="0">
              <a:schemeClr val="tx2">
                <a:lumMod val="50000"/>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1458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txBox="1">
            <a:spLocks/>
          </p:cNvSpPr>
          <p:nvPr userDrawn="1"/>
        </p:nvSpPr>
        <p:spPr bwMode="auto">
          <a:xfrm>
            <a:off x="762000" y="6174305"/>
            <a:ext cx="8382000" cy="624726"/>
          </a:xfrm>
          <a:prstGeom prst="rect">
            <a:avLst/>
          </a:prstGeom>
          <a:noFill/>
          <a:ln w="9525">
            <a:noFill/>
            <a:miter lim="800000"/>
            <a:headEnd/>
            <a:tailEnd/>
          </a:ln>
        </p:spPr>
        <p:txBody>
          <a:bodyPr anchor="ctr">
            <a:normAutofit/>
          </a:bodyPr>
          <a:lstStyle/>
          <a:p>
            <a:pPr eaLnBrk="0" fontAlgn="auto" hangingPunct="0">
              <a:spcBef>
                <a:spcPts val="0"/>
              </a:spcBef>
              <a:spcAft>
                <a:spcPts val="0"/>
              </a:spcAft>
              <a:defRPr/>
            </a:pPr>
            <a:r>
              <a:rPr lang="en-US" sz="2400" cap="small" dirty="0">
                <a:solidFill>
                  <a:schemeClr val="tx2">
                    <a:lumMod val="50000"/>
                  </a:schemeClr>
                </a:solidFill>
                <a:latin typeface="Cambria" pitchFamily="18" charset="0"/>
                <a:cs typeface="Arial" pitchFamily="34" charset="0"/>
              </a:rPr>
              <a:t>Rhode Island Emergency Management Agency</a:t>
            </a:r>
            <a:endParaRPr lang="en-US" sz="2400" kern="0" cap="small" dirty="0">
              <a:solidFill>
                <a:schemeClr val="tx2">
                  <a:lumMod val="50000"/>
                </a:schemeClr>
              </a:solidFill>
              <a:latin typeface="Cambria" pitchFamily="18" charset="0"/>
              <a:ea typeface="+mj-ea"/>
              <a:cs typeface="Arial" pitchFamily="34" charset="0"/>
            </a:endParaRPr>
          </a:p>
        </p:txBody>
      </p:sp>
      <p:cxnSp>
        <p:nvCxnSpPr>
          <p:cNvPr id="6" name="Straight Connector 5"/>
          <p:cNvCxnSpPr/>
          <p:nvPr userDrawn="1"/>
        </p:nvCxnSpPr>
        <p:spPr>
          <a:xfrm>
            <a:off x="478780" y="838200"/>
            <a:ext cx="8208020" cy="0"/>
          </a:xfrm>
          <a:prstGeom prst="line">
            <a:avLst/>
          </a:prstGeom>
          <a:ln w="25400" cap="rnd" cmpd="sng"/>
          <a:effectLst>
            <a:outerShdw blurRad="50800" dist="38100" dir="2700000" algn="tl" rotWithShape="0">
              <a:schemeClr val="tx2">
                <a:lumMod val="50000"/>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4379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473784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p:cNvCxnSpPr/>
          <p:nvPr userDrawn="1"/>
        </p:nvCxnSpPr>
        <p:spPr>
          <a:xfrm>
            <a:off x="478780" y="838200"/>
            <a:ext cx="8208020" cy="0"/>
          </a:xfrm>
          <a:prstGeom prst="line">
            <a:avLst/>
          </a:prstGeom>
          <a:ln w="25400" cap="rnd" cmpd="sng"/>
          <a:effectLst>
            <a:outerShdw blurRad="50800" dist="38100" dir="2700000" algn="tl" rotWithShape="0">
              <a:schemeClr val="tx2">
                <a:lumMod val="50000"/>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6821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a:off x="478780" y="838200"/>
            <a:ext cx="8208020" cy="0"/>
          </a:xfrm>
          <a:prstGeom prst="line">
            <a:avLst/>
          </a:prstGeom>
          <a:ln w="25400" cap="rnd" cmpd="sng"/>
          <a:effectLst>
            <a:outerShdw blurRad="50800" dist="38100" dir="2700000" algn="tl" rotWithShape="0">
              <a:schemeClr val="tx2">
                <a:lumMod val="50000"/>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7790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3" name="Straight Connector 2"/>
          <p:cNvCxnSpPr/>
          <p:nvPr userDrawn="1"/>
        </p:nvCxnSpPr>
        <p:spPr>
          <a:xfrm>
            <a:off x="478780" y="838200"/>
            <a:ext cx="8208020" cy="0"/>
          </a:xfrm>
          <a:prstGeom prst="line">
            <a:avLst/>
          </a:prstGeom>
          <a:ln w="25400" cap="rnd" cmpd="sng"/>
          <a:effectLst>
            <a:outerShdw blurRad="50800" dist="38100" dir="2700000" algn="tl" rotWithShape="0">
              <a:schemeClr val="tx2">
                <a:lumMod val="50000"/>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1340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2" name="Straight Connector 1"/>
          <p:cNvCxnSpPr/>
          <p:nvPr userDrawn="1"/>
        </p:nvCxnSpPr>
        <p:spPr>
          <a:xfrm>
            <a:off x="478780" y="838200"/>
            <a:ext cx="8208020" cy="0"/>
          </a:xfrm>
          <a:prstGeom prst="line">
            <a:avLst/>
          </a:prstGeom>
          <a:ln w="25400" cap="rnd" cmpd="sng"/>
          <a:effectLst>
            <a:outerShdw blurRad="50800" dist="38100" dir="2700000" algn="tl" rotWithShape="0">
              <a:schemeClr val="tx2">
                <a:lumMod val="50000"/>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1606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5" name="Straight Connector 4"/>
          <p:cNvCxnSpPr/>
          <p:nvPr userDrawn="1"/>
        </p:nvCxnSpPr>
        <p:spPr>
          <a:xfrm>
            <a:off x="478780" y="1447800"/>
            <a:ext cx="2950220" cy="0"/>
          </a:xfrm>
          <a:prstGeom prst="line">
            <a:avLst/>
          </a:prstGeom>
          <a:ln w="25400" cap="rnd" cmpd="sng"/>
          <a:effectLst>
            <a:outerShdw blurRad="50800" dist="38100" dir="2700000" algn="tl" rotWithShape="0">
              <a:schemeClr val="tx2">
                <a:lumMod val="50000"/>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4131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54832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5663" y="152400"/>
            <a:ext cx="8229600" cy="86836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066801"/>
            <a:ext cx="8229600" cy="4953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txBox="1">
            <a:spLocks/>
          </p:cNvSpPr>
          <p:nvPr/>
        </p:nvSpPr>
        <p:spPr bwMode="auto">
          <a:xfrm>
            <a:off x="762000" y="6174305"/>
            <a:ext cx="6324600" cy="624726"/>
          </a:xfrm>
          <a:prstGeom prst="rect">
            <a:avLst/>
          </a:prstGeom>
          <a:noFill/>
          <a:ln w="9525">
            <a:noFill/>
            <a:miter lim="800000"/>
            <a:headEnd/>
            <a:tailEnd/>
          </a:ln>
        </p:spPr>
        <p:txBody>
          <a:bodyPr anchor="ctr">
            <a:normAutofit/>
          </a:bodyPr>
          <a:lstStyle/>
          <a:p>
            <a:pPr eaLnBrk="0" fontAlgn="auto" hangingPunct="0">
              <a:spcBef>
                <a:spcPts val="0"/>
              </a:spcBef>
              <a:spcAft>
                <a:spcPts val="0"/>
              </a:spcAft>
              <a:defRPr/>
            </a:pPr>
            <a:r>
              <a:rPr lang="en-US" sz="2400" cap="small" dirty="0">
                <a:solidFill>
                  <a:schemeClr val="tx2">
                    <a:lumMod val="50000"/>
                  </a:schemeClr>
                </a:solidFill>
                <a:latin typeface="Cambria" pitchFamily="18" charset="0"/>
                <a:cs typeface="Arial" pitchFamily="34" charset="0"/>
              </a:rPr>
              <a:t>Rhode Island Emergency Management Agency</a:t>
            </a:r>
            <a:endParaRPr lang="en-US" sz="2400" kern="0" cap="small" dirty="0">
              <a:solidFill>
                <a:schemeClr val="tx2">
                  <a:lumMod val="50000"/>
                </a:schemeClr>
              </a:solidFill>
              <a:latin typeface="Cambria" pitchFamily="18" charset="0"/>
              <a:ea typeface="+mj-ea"/>
              <a:cs typeface="Arial" pitchFamily="34" charset="0"/>
            </a:endParaRPr>
          </a:p>
        </p:txBody>
      </p:sp>
      <p:cxnSp>
        <p:nvCxnSpPr>
          <p:cNvPr id="6" name="Straight Connector 5"/>
          <p:cNvCxnSpPr/>
          <p:nvPr/>
        </p:nvCxnSpPr>
        <p:spPr>
          <a:xfrm>
            <a:off x="838200" y="6248400"/>
            <a:ext cx="7848600" cy="0"/>
          </a:xfrm>
          <a:prstGeom prst="line">
            <a:avLst/>
          </a:prstGeom>
          <a:ln w="25400" cap="rnd" cmpd="sng"/>
          <a:effectLst>
            <a:outerShdw blurRad="50800" dist="38100" dir="2700000" algn="tl" rotWithShape="0">
              <a:schemeClr val="tx2">
                <a:lumMod val="50000"/>
                <a:alpha val="40000"/>
              </a:schemeClr>
            </a:outerShdw>
          </a:effectLst>
        </p:spPr>
        <p:style>
          <a:lnRef idx="1">
            <a:schemeClr val="accent1"/>
          </a:lnRef>
          <a:fillRef idx="0">
            <a:schemeClr val="accent1"/>
          </a:fillRef>
          <a:effectRef idx="0">
            <a:schemeClr val="accent1"/>
          </a:effectRef>
          <a:fontRef idx="minor">
            <a:schemeClr val="tx1"/>
          </a:fontRef>
        </p:style>
      </p:cxnSp>
      <p:pic>
        <p:nvPicPr>
          <p:cNvPr id="9" name="Picture 8" descr="RIEMAlogoConcept1.jpg"/>
          <p:cNvPicPr/>
          <p:nvPr userDrawn="1"/>
        </p:nvPicPr>
        <p:blipFill>
          <a:blip r:embed="rId13" cstate="print"/>
          <a:stretch>
            <a:fillRect/>
          </a:stretch>
        </p:blipFill>
        <p:spPr>
          <a:xfrm>
            <a:off x="153035" y="6201235"/>
            <a:ext cx="570865" cy="570865"/>
          </a:xfrm>
          <a:prstGeom prst="rect">
            <a:avLst/>
          </a:prstGeom>
        </p:spPr>
      </p:pic>
    </p:spTree>
    <p:extLst>
      <p:ext uri="{BB962C8B-B14F-4D97-AF65-F5344CB8AC3E}">
        <p14:creationId xmlns:p14="http://schemas.microsoft.com/office/powerpoint/2010/main" val="2350323243"/>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dt="0"/>
  <p:txStyles>
    <p:titleStyle>
      <a:lvl1pPr algn="l" defTabSz="914400" rtl="0" eaLnBrk="1" latinLnBrk="0" hangingPunct="1">
        <a:spcBef>
          <a:spcPct val="0"/>
        </a:spcBef>
        <a:buNone/>
        <a:defRPr sz="4400" kern="1200">
          <a:solidFill>
            <a:schemeClr val="tx1"/>
          </a:solidFill>
          <a:latin typeface="Cambria"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ambria"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ambria"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mbria"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mbria"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mbr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hyperlink" Target="http://www.riema.ri.gov/"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riema.ri.gov/"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controller.admin.ri.gov/grants-management/user-support"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sam.gov/" TargetMode="External"/><Relationship Id="rId2" Type="http://schemas.openxmlformats.org/officeDocument/2006/relationships/hyperlink" Target="http://www.riema.ri.go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www.riema.ri.gov/" TargetMode="External"/><Relationship Id="rId7" Type="http://schemas.openxmlformats.org/officeDocument/2006/relationships/hyperlink" Target="https://controller.admin.ri.gov/grants-management/state-rhode-island-grant-funding-opportunities" TargetMode="External"/><Relationship Id="rId2" Type="http://schemas.openxmlformats.org/officeDocument/2006/relationships/hyperlink" Target="mailto:ema.grants@ema.ri.gov" TargetMode="External"/><Relationship Id="rId1" Type="http://schemas.openxmlformats.org/officeDocument/2006/relationships/slideLayout" Target="../slideLayouts/slideLayout2.xml"/><Relationship Id="rId6" Type="http://schemas.openxmlformats.org/officeDocument/2006/relationships/hyperlink" Target="http://www.instagram.com/rhodeislandema/" TargetMode="External"/><Relationship Id="rId5" Type="http://schemas.openxmlformats.org/officeDocument/2006/relationships/hyperlink" Target="http://www.facebook.com/rhodeislandema" TargetMode="External"/><Relationship Id="rId4" Type="http://schemas.openxmlformats.org/officeDocument/2006/relationships/hyperlink" Target="https://x.com/RhodeIslandEMA"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riema.ri.gov/" TargetMode="External"/><Relationship Id="rId7" Type="http://schemas.openxmlformats.org/officeDocument/2006/relationships/hyperlink" Target="mailto:rinky.royphilip.ctr@ema.ri.gov"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mailto:timothy.nadeau@ema.ri.gov" TargetMode="External"/><Relationship Id="rId5" Type="http://schemas.openxmlformats.org/officeDocument/2006/relationships/hyperlink" Target="mailto:denise.manni@ema.ri.gov" TargetMode="External"/><Relationship Id="rId4" Type="http://schemas.openxmlformats.org/officeDocument/2006/relationships/hyperlink" Target="mailto:ema.grants@ema.ri.gov"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2209800"/>
          </a:xfrm>
        </p:spPr>
        <p:txBody>
          <a:bodyPr>
            <a:normAutofit fontScale="90000"/>
          </a:bodyPr>
          <a:lstStyle/>
          <a:p>
            <a:pPr algn="ctr">
              <a:defRPr/>
            </a:pPr>
            <a:r>
              <a:rPr lang="en-US" b="1" dirty="0">
                <a:effectLst>
                  <a:outerShdw blurRad="38100" dist="38100" dir="2700000" algn="tl">
                    <a:srgbClr val="000000">
                      <a:alpha val="43137"/>
                    </a:srgbClr>
                  </a:outerShdw>
                </a:effectLst>
              </a:rPr>
              <a:t>FY 2024 Emergency </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Preparedness Grant Program (EMPG)Roll-Out </a:t>
            </a:r>
            <a:br>
              <a:rPr lang="en-US" b="1" dirty="0">
                <a:effectLst>
                  <a:outerShdw blurRad="38100" dist="38100" dir="2700000" algn="tl">
                    <a:srgbClr val="000000">
                      <a:alpha val="43137"/>
                    </a:srgbClr>
                  </a:outerShdw>
                </a:effectLst>
              </a:rPr>
            </a:br>
            <a:endParaRPr lang="en-US"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838200" y="5715000"/>
            <a:ext cx="7467600" cy="457200"/>
          </a:xfrm>
        </p:spPr>
        <p:txBody>
          <a:bodyPr>
            <a:noAutofit/>
          </a:bodyPr>
          <a:lstStyle/>
          <a:p>
            <a:r>
              <a:rPr lang="en-US" sz="2400" b="1" dirty="0">
                <a:solidFill>
                  <a:schemeClr val="tx1"/>
                </a:solidFill>
              </a:rPr>
              <a:t>Date: July 24, 2024, 10-11:30AM</a:t>
            </a:r>
          </a:p>
          <a:p>
            <a:endParaRPr lang="en-US" sz="2000" b="1" i="1" dirty="0">
              <a:solidFill>
                <a:schemeClr val="tx1"/>
              </a:solidFill>
            </a:endParaRPr>
          </a:p>
        </p:txBody>
      </p:sp>
      <p:pic>
        <p:nvPicPr>
          <p:cNvPr id="4" name="Picture 2" descr="C:\Users\peter.gaynor\Desktop\RIEMA Logo jpeg High Res.jpg"/>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529038" y="2438400"/>
            <a:ext cx="2085924" cy="20793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BD2ED2E-2102-485B-9B2B-1923E73D9044}"/>
              </a:ext>
            </a:extLst>
          </p:cNvPr>
          <p:cNvPicPr>
            <a:picLocks noChangeAspect="1"/>
          </p:cNvPicPr>
          <p:nvPr/>
        </p:nvPicPr>
        <p:blipFill>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3575801" y="4714966"/>
            <a:ext cx="2039161" cy="884045"/>
          </a:xfrm>
          <a:prstGeom prst="rect">
            <a:avLst/>
          </a:prstGeom>
        </p:spPr>
      </p:pic>
      <p:pic>
        <p:nvPicPr>
          <p:cNvPr id="6" name="Content Placeholder 9">
            <a:extLst>
              <a:ext uri="{FF2B5EF4-FFF2-40B4-BE49-F238E27FC236}">
                <a16:creationId xmlns:a16="http://schemas.microsoft.com/office/drawing/2014/main" id="{3DD7337D-79F1-5511-E100-4024A6190161}"/>
              </a:ext>
            </a:extLst>
          </p:cNvPr>
          <p:cNvPicPr>
            <a:picLocks noChangeAspect="1"/>
          </p:cNvPicPr>
          <p:nvPr/>
        </p:nvPicPr>
        <p:blipFill>
          <a:blip r:embed="rId6"/>
          <a:stretch>
            <a:fillRect/>
          </a:stretch>
        </p:blipFill>
        <p:spPr>
          <a:xfrm>
            <a:off x="667871" y="2346281"/>
            <a:ext cx="2352675" cy="2770075"/>
          </a:xfrm>
          <a:prstGeom prst="rect">
            <a:avLst/>
          </a:prstGeom>
        </p:spPr>
      </p:pic>
    </p:spTree>
    <p:extLst>
      <p:ext uri="{BB962C8B-B14F-4D97-AF65-F5344CB8AC3E}">
        <p14:creationId xmlns:p14="http://schemas.microsoft.com/office/powerpoint/2010/main" val="1874335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dirty="0">
                <a:cs typeface="Arial" panose="020B0604020202020204" pitchFamily="34" charset="0"/>
              </a:rPr>
              <a:t>2024 Preparedness Grant Programs</a:t>
            </a:r>
            <a:br>
              <a:rPr lang="en-US" sz="3600" dirty="0"/>
            </a:br>
            <a:endParaRPr lang="en-US" sz="3600" dirty="0"/>
          </a:p>
        </p:txBody>
      </p:sp>
      <p:sp>
        <p:nvSpPr>
          <p:cNvPr id="3" name="Content Placeholder 2"/>
          <p:cNvSpPr>
            <a:spLocks noGrp="1"/>
          </p:cNvSpPr>
          <p:nvPr>
            <p:ph idx="1"/>
          </p:nvPr>
        </p:nvSpPr>
        <p:spPr>
          <a:xfrm>
            <a:off x="457200" y="1524000"/>
            <a:ext cx="8229600" cy="3581401"/>
          </a:xfrm>
        </p:spPr>
        <p:txBody>
          <a:bodyPr>
            <a:normAutofit/>
          </a:bodyPr>
          <a:lstStyle/>
          <a:p>
            <a:r>
              <a:rPr lang="en-US" sz="2400" dirty="0"/>
              <a:t>Projects for consideration need to meet RIEMA’s vision for a well-prepared whole community participation in planning, response, recovery and mitigation through addressing state priorities.    </a:t>
            </a:r>
          </a:p>
          <a:p>
            <a:endParaRPr lang="en-US" sz="2400" dirty="0"/>
          </a:p>
          <a:p>
            <a:r>
              <a:rPr lang="en-US" sz="2400" dirty="0"/>
              <a:t>More information about the State EMPG allocations may be found on the RIEMA website located at:  </a:t>
            </a:r>
            <a:r>
              <a:rPr lang="en-US" sz="2400" i="1" dirty="0">
                <a:solidFill>
                  <a:srgbClr val="FF0000"/>
                </a:solidFill>
                <a:hlinkClick r:id="rId2"/>
              </a:rPr>
              <a:t>www.</a:t>
            </a:r>
            <a:r>
              <a:rPr lang="en-US" sz="2400" b="1" i="1" dirty="0">
                <a:solidFill>
                  <a:srgbClr val="FF0000"/>
                </a:solidFill>
                <a:hlinkClick r:id="rId2"/>
              </a:rPr>
              <a:t>riema</a:t>
            </a:r>
            <a:r>
              <a:rPr lang="en-US" sz="2400" i="1" dirty="0">
                <a:solidFill>
                  <a:srgbClr val="FF0000"/>
                </a:solidFill>
                <a:hlinkClick r:id="rId2"/>
              </a:rPr>
              <a:t>.</a:t>
            </a:r>
            <a:r>
              <a:rPr lang="en-US" sz="2400" b="1" i="1" dirty="0">
                <a:solidFill>
                  <a:srgbClr val="FF0000"/>
                </a:solidFill>
                <a:hlinkClick r:id="rId2"/>
              </a:rPr>
              <a:t>ri</a:t>
            </a:r>
            <a:r>
              <a:rPr lang="en-US" sz="2400" i="1" dirty="0">
                <a:solidFill>
                  <a:srgbClr val="FF0000"/>
                </a:solidFill>
                <a:hlinkClick r:id="rId2"/>
              </a:rPr>
              <a:t>.gov</a:t>
            </a:r>
            <a:r>
              <a:rPr lang="en-US" sz="2400" i="1" dirty="0">
                <a:solidFill>
                  <a:srgbClr val="FF0000"/>
                </a:solidFill>
              </a:rPr>
              <a:t> </a:t>
            </a:r>
            <a:r>
              <a:rPr lang="en-US" sz="2400" dirty="0"/>
              <a:t>including the Notice of Funding Opportunity (NOFO)</a:t>
            </a:r>
          </a:p>
        </p:txBody>
      </p:sp>
      <p:sp>
        <p:nvSpPr>
          <p:cNvPr id="4" name="TextBox 3"/>
          <p:cNvSpPr txBox="1"/>
          <p:nvPr/>
        </p:nvSpPr>
        <p:spPr>
          <a:xfrm>
            <a:off x="8305800" y="6400800"/>
            <a:ext cx="609600" cy="369332"/>
          </a:xfrm>
          <a:prstGeom prst="rect">
            <a:avLst/>
          </a:prstGeom>
          <a:noFill/>
        </p:spPr>
        <p:txBody>
          <a:bodyPr wrap="square" rtlCol="0">
            <a:spAutoFit/>
          </a:bodyPr>
          <a:lstStyle/>
          <a:p>
            <a:pPr algn="ctr"/>
            <a:r>
              <a:rPr lang="en-US" dirty="0">
                <a:latin typeface="Cambria" panose="02040503050406030204" pitchFamily="18" charset="0"/>
              </a:rPr>
              <a:t>10</a:t>
            </a:r>
          </a:p>
        </p:txBody>
      </p:sp>
    </p:spTree>
    <p:extLst>
      <p:ext uri="{BB962C8B-B14F-4D97-AF65-F5344CB8AC3E}">
        <p14:creationId xmlns:p14="http://schemas.microsoft.com/office/powerpoint/2010/main" val="4204314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171"/>
            <a:ext cx="8229600" cy="457200"/>
          </a:xfrm>
        </p:spPr>
        <p:txBody>
          <a:bodyPr>
            <a:normAutofit/>
          </a:bodyPr>
          <a:lstStyle/>
          <a:p>
            <a:pPr algn="ctr"/>
            <a:r>
              <a:rPr lang="en-US" sz="2400" b="1" dirty="0"/>
              <a:t>Application Process Milestones</a:t>
            </a:r>
          </a:p>
        </p:txBody>
      </p:sp>
      <p:sp>
        <p:nvSpPr>
          <p:cNvPr id="3" name="Content Placeholder 2"/>
          <p:cNvSpPr>
            <a:spLocks noGrp="1"/>
          </p:cNvSpPr>
          <p:nvPr>
            <p:ph idx="1"/>
          </p:nvPr>
        </p:nvSpPr>
        <p:spPr>
          <a:xfrm>
            <a:off x="457200" y="1609240"/>
            <a:ext cx="8229600" cy="4759881"/>
          </a:xfrm>
        </p:spPr>
        <p:txBody>
          <a:bodyPr>
            <a:noAutofit/>
          </a:bodyPr>
          <a:lstStyle/>
          <a:p>
            <a:pPr>
              <a:lnSpc>
                <a:spcPct val="110000"/>
              </a:lnSpc>
              <a:spcBef>
                <a:spcPts val="0"/>
              </a:spcBef>
              <a:spcAft>
                <a:spcPts val="1200"/>
              </a:spcAft>
            </a:pPr>
            <a:r>
              <a:rPr lang="en-US" sz="2000" dirty="0"/>
              <a:t>Application Start:  </a:t>
            </a:r>
            <a:r>
              <a:rPr lang="en-US" sz="2000" b="1" dirty="0"/>
              <a:t>July 31,2024</a:t>
            </a:r>
          </a:p>
          <a:p>
            <a:pPr>
              <a:lnSpc>
                <a:spcPct val="110000"/>
              </a:lnSpc>
              <a:spcBef>
                <a:spcPts val="0"/>
              </a:spcBef>
              <a:spcAft>
                <a:spcPts val="1200"/>
              </a:spcAft>
            </a:pPr>
            <a:r>
              <a:rPr lang="en-US" sz="2000" dirty="0"/>
              <a:t>Applications Due:</a:t>
            </a:r>
            <a:r>
              <a:rPr lang="en-US" sz="2000" b="1" dirty="0"/>
              <a:t> August 30, 2024</a:t>
            </a:r>
          </a:p>
          <a:p>
            <a:pPr>
              <a:lnSpc>
                <a:spcPct val="110000"/>
              </a:lnSpc>
              <a:spcBef>
                <a:spcPts val="0"/>
              </a:spcBef>
              <a:spcAft>
                <a:spcPts val="1200"/>
              </a:spcAft>
            </a:pPr>
            <a:r>
              <a:rPr lang="en-US" sz="2000" dirty="0"/>
              <a:t>Applicants Notified of Grant Determination:</a:t>
            </a:r>
          </a:p>
          <a:p>
            <a:pPr lvl="1">
              <a:lnSpc>
                <a:spcPct val="110000"/>
              </a:lnSpc>
              <a:spcBef>
                <a:spcPts val="0"/>
              </a:spcBef>
              <a:spcAft>
                <a:spcPts val="1200"/>
              </a:spcAft>
            </a:pPr>
            <a:r>
              <a:rPr lang="en-US" sz="2000" b="1" dirty="0"/>
              <a:t>No Later than September 30, 2024</a:t>
            </a:r>
            <a:r>
              <a:rPr lang="en-US" sz="2000" dirty="0">
                <a:solidFill>
                  <a:srgbClr val="FF0000"/>
                </a:solidFill>
              </a:rPr>
              <a:t>   </a:t>
            </a:r>
          </a:p>
          <a:p>
            <a:pPr>
              <a:lnSpc>
                <a:spcPct val="110000"/>
              </a:lnSpc>
              <a:spcBef>
                <a:spcPts val="0"/>
              </a:spcBef>
              <a:spcAft>
                <a:spcPts val="1200"/>
              </a:spcAft>
            </a:pPr>
            <a:r>
              <a:rPr lang="en-US" sz="2000" dirty="0"/>
              <a:t>Period of Performance Start:</a:t>
            </a:r>
          </a:p>
          <a:p>
            <a:pPr lvl="1">
              <a:lnSpc>
                <a:spcPct val="110000"/>
              </a:lnSpc>
              <a:spcBef>
                <a:spcPts val="0"/>
              </a:spcBef>
              <a:spcAft>
                <a:spcPts val="1200"/>
              </a:spcAft>
            </a:pPr>
            <a:r>
              <a:rPr lang="en-US" sz="2000" b="1" dirty="0"/>
              <a:t>October 1, 2024</a:t>
            </a:r>
          </a:p>
          <a:p>
            <a:pPr>
              <a:lnSpc>
                <a:spcPct val="110000"/>
              </a:lnSpc>
              <a:spcBef>
                <a:spcPts val="0"/>
              </a:spcBef>
              <a:spcAft>
                <a:spcPts val="1200"/>
              </a:spcAft>
            </a:pPr>
            <a:r>
              <a:rPr lang="en-US" sz="2000" dirty="0"/>
              <a:t>Period of Performance End:</a:t>
            </a:r>
          </a:p>
          <a:p>
            <a:pPr lvl="1">
              <a:lnSpc>
                <a:spcPct val="110000"/>
              </a:lnSpc>
              <a:spcBef>
                <a:spcPts val="0"/>
              </a:spcBef>
              <a:spcAft>
                <a:spcPts val="1200"/>
              </a:spcAft>
            </a:pPr>
            <a:r>
              <a:rPr lang="en-US" sz="2000" b="1" dirty="0"/>
              <a:t>September 30, 2026</a:t>
            </a:r>
          </a:p>
          <a:p>
            <a:pPr lvl="1">
              <a:lnSpc>
                <a:spcPct val="110000"/>
              </a:lnSpc>
              <a:spcBef>
                <a:spcPts val="0"/>
              </a:spcBef>
              <a:spcAft>
                <a:spcPts val="1200"/>
              </a:spcAft>
            </a:pPr>
            <a:r>
              <a:rPr lang="en-US" sz="1800" dirty="0"/>
              <a:t>POP End Dates may vary depending upon the nature and scope of projects.</a:t>
            </a:r>
          </a:p>
          <a:p>
            <a:pPr marL="0" indent="0">
              <a:buNone/>
            </a:pPr>
            <a:endParaRPr lang="en-US" sz="2000" dirty="0"/>
          </a:p>
          <a:p>
            <a:pPr marL="514350" indent="-514350">
              <a:buFont typeface="+mj-lt"/>
              <a:buAutoNum type="arabicPeriod"/>
            </a:pPr>
            <a:endParaRPr lang="en-US" sz="2000" dirty="0"/>
          </a:p>
          <a:p>
            <a:pPr marL="514350" indent="-457200"/>
            <a:endParaRPr lang="en-US" sz="2000" dirty="0"/>
          </a:p>
        </p:txBody>
      </p:sp>
      <p:sp>
        <p:nvSpPr>
          <p:cNvPr id="4" name="TextBox 3"/>
          <p:cNvSpPr txBox="1"/>
          <p:nvPr/>
        </p:nvSpPr>
        <p:spPr>
          <a:xfrm>
            <a:off x="8458200" y="6400800"/>
            <a:ext cx="457200"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dirty="0">
                <a:solidFill>
                  <a:prstClr val="black"/>
                </a:solidFill>
                <a:latin typeface="Cambria" panose="02040503050406030204" pitchFamily="18" charset="0"/>
              </a:rPr>
              <a:t>11</a:t>
            </a:r>
            <a:endPar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sp>
        <p:nvSpPr>
          <p:cNvPr id="5" name="Rectangle 4">
            <a:extLst>
              <a:ext uri="{FF2B5EF4-FFF2-40B4-BE49-F238E27FC236}">
                <a16:creationId xmlns:a16="http://schemas.microsoft.com/office/drawing/2014/main" id="{AC7D8633-3F01-4F9A-83E6-D2166A1AE6BA}"/>
              </a:ext>
            </a:extLst>
          </p:cNvPr>
          <p:cNvSpPr/>
          <p:nvPr/>
        </p:nvSpPr>
        <p:spPr>
          <a:xfrm>
            <a:off x="345041" y="243483"/>
            <a:ext cx="8494159" cy="584775"/>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200" dirty="0">
                <a:latin typeface="Cambria" panose="02040503050406030204" pitchFamily="18" charset="0"/>
                <a:ea typeface="Cambria" panose="02040503050406030204" pitchFamily="18" charset="0"/>
                <a:cs typeface="Arial" panose="020B0604020202020204" pitchFamily="34" charset="0"/>
              </a:rPr>
              <a:t>2024 Preparedness Grant Programs</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8928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a:bodyPr>
          <a:lstStyle/>
          <a:p>
            <a:pPr algn="ctr"/>
            <a:r>
              <a:rPr lang="en-US" sz="3200" dirty="0"/>
              <a:t>How to Apply</a:t>
            </a:r>
          </a:p>
        </p:txBody>
      </p:sp>
      <p:sp>
        <p:nvSpPr>
          <p:cNvPr id="3" name="Content Placeholder 2"/>
          <p:cNvSpPr>
            <a:spLocks noGrp="1"/>
          </p:cNvSpPr>
          <p:nvPr>
            <p:ph idx="1"/>
          </p:nvPr>
        </p:nvSpPr>
        <p:spPr>
          <a:xfrm>
            <a:off x="457200" y="990600"/>
            <a:ext cx="8153400" cy="5181600"/>
          </a:xfrm>
        </p:spPr>
        <p:txBody>
          <a:bodyPr>
            <a:noAutofit/>
          </a:bodyPr>
          <a:lstStyle/>
          <a:p>
            <a:pPr>
              <a:spcBef>
                <a:spcPts val="600"/>
              </a:spcBef>
            </a:pPr>
            <a:r>
              <a:rPr lang="en-US" sz="2400" dirty="0"/>
              <a:t>RIEMA is using an online system for grant applications accessible through the RIEMA website located at:  </a:t>
            </a:r>
            <a:r>
              <a:rPr lang="en-US" sz="2400" i="1" dirty="0">
                <a:solidFill>
                  <a:srgbClr val="FF0000"/>
                </a:solidFill>
                <a:hlinkClick r:id="rId2"/>
              </a:rPr>
              <a:t>www.</a:t>
            </a:r>
            <a:r>
              <a:rPr lang="en-US" sz="2400" b="1" i="1" dirty="0">
                <a:solidFill>
                  <a:srgbClr val="FF0000"/>
                </a:solidFill>
                <a:hlinkClick r:id="rId2"/>
              </a:rPr>
              <a:t>riema</a:t>
            </a:r>
            <a:r>
              <a:rPr lang="en-US" sz="2400" i="1" dirty="0">
                <a:solidFill>
                  <a:srgbClr val="FF0000"/>
                </a:solidFill>
                <a:hlinkClick r:id="rId2"/>
              </a:rPr>
              <a:t>.</a:t>
            </a:r>
            <a:r>
              <a:rPr lang="en-US" sz="2400" b="1" i="1" dirty="0">
                <a:solidFill>
                  <a:srgbClr val="FF0000"/>
                </a:solidFill>
                <a:hlinkClick r:id="rId2"/>
              </a:rPr>
              <a:t>ri</a:t>
            </a:r>
            <a:r>
              <a:rPr lang="en-US" sz="2400" i="1" dirty="0">
                <a:solidFill>
                  <a:srgbClr val="FF0000"/>
                </a:solidFill>
                <a:hlinkClick r:id="rId2"/>
              </a:rPr>
              <a:t>.gov</a:t>
            </a:r>
            <a:r>
              <a:rPr lang="en-US" sz="2400" i="1" dirty="0">
                <a:solidFill>
                  <a:srgbClr val="FF0000"/>
                </a:solidFill>
              </a:rPr>
              <a:t> </a:t>
            </a:r>
          </a:p>
          <a:p>
            <a:endParaRPr lang="en-US" sz="1600" i="1" dirty="0">
              <a:solidFill>
                <a:srgbClr val="FF0000"/>
              </a:solidFill>
            </a:endParaRPr>
          </a:p>
          <a:p>
            <a:r>
              <a:rPr lang="en-US" sz="2400" dirty="0"/>
              <a:t>Once you access the RIEMA website, click on the Grants Finance Section and scroll down to the EMPG Grant banner in order to apply for EMPG.</a:t>
            </a:r>
          </a:p>
          <a:p>
            <a:pPr marL="0" indent="0">
              <a:buNone/>
            </a:pPr>
            <a:endParaRPr lang="en-US" sz="1600" dirty="0"/>
          </a:p>
          <a:p>
            <a:r>
              <a:rPr lang="en-US" sz="2400" dirty="0"/>
              <a:t>Multiple projects require multiple applications, E.g., Local CERT team funding using EMPG would require an application, while a local EMA Directors salary requires an additional EMPG application.</a:t>
            </a:r>
          </a:p>
          <a:p>
            <a:pPr marL="514350" lvl="1" indent="0">
              <a:buNone/>
            </a:pPr>
            <a:endParaRPr lang="en-US" sz="2000" dirty="0"/>
          </a:p>
          <a:p>
            <a:pPr marL="514350" indent="-457200"/>
            <a:endParaRPr lang="en-US" sz="2000" dirty="0"/>
          </a:p>
          <a:p>
            <a:pPr marL="514350" indent="-457200"/>
            <a:endParaRPr lang="en-US" sz="2000" dirty="0"/>
          </a:p>
        </p:txBody>
      </p:sp>
      <p:sp>
        <p:nvSpPr>
          <p:cNvPr id="4" name="TextBox 3"/>
          <p:cNvSpPr txBox="1"/>
          <p:nvPr/>
        </p:nvSpPr>
        <p:spPr>
          <a:xfrm>
            <a:off x="8458200" y="6400800"/>
            <a:ext cx="457200" cy="369332"/>
          </a:xfrm>
          <a:prstGeom prst="rect">
            <a:avLst/>
          </a:prstGeom>
          <a:noFill/>
        </p:spPr>
        <p:txBody>
          <a:bodyPr wrap="square" rtlCol="0">
            <a:spAutoFit/>
          </a:bodyPr>
          <a:lstStyle/>
          <a:p>
            <a:pPr algn="ctr"/>
            <a:r>
              <a:rPr lang="en-US" dirty="0">
                <a:latin typeface="Cambria" panose="02040503050406030204" pitchFamily="18" charset="0"/>
              </a:rPr>
              <a:t>12</a:t>
            </a:r>
          </a:p>
        </p:txBody>
      </p:sp>
    </p:spTree>
    <p:extLst>
      <p:ext uri="{BB962C8B-B14F-4D97-AF65-F5344CB8AC3E}">
        <p14:creationId xmlns:p14="http://schemas.microsoft.com/office/powerpoint/2010/main" val="4274326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A3BB7-4446-8997-E0D4-7AFCA2615E3A}"/>
              </a:ext>
            </a:extLst>
          </p:cNvPr>
          <p:cNvSpPr>
            <a:spLocks noGrp="1"/>
          </p:cNvSpPr>
          <p:nvPr>
            <p:ph type="title"/>
          </p:nvPr>
        </p:nvSpPr>
        <p:spPr/>
        <p:txBody>
          <a:bodyPr>
            <a:normAutofit/>
          </a:bodyPr>
          <a:lstStyle/>
          <a:p>
            <a:pPr algn="ctr"/>
            <a:r>
              <a:rPr lang="en-US" sz="3600" dirty="0"/>
              <a:t>How to Apply</a:t>
            </a:r>
          </a:p>
        </p:txBody>
      </p:sp>
      <p:pic>
        <p:nvPicPr>
          <p:cNvPr id="5" name="Picture 4">
            <a:extLst>
              <a:ext uri="{FF2B5EF4-FFF2-40B4-BE49-F238E27FC236}">
                <a16:creationId xmlns:a16="http://schemas.microsoft.com/office/drawing/2014/main" id="{133E1606-696A-903B-6D17-4D78B74E2688}"/>
              </a:ext>
            </a:extLst>
          </p:cNvPr>
          <p:cNvPicPr>
            <a:picLocks noChangeAspect="1"/>
          </p:cNvPicPr>
          <p:nvPr/>
        </p:nvPicPr>
        <p:blipFill>
          <a:blip r:embed="rId2"/>
          <a:stretch>
            <a:fillRect/>
          </a:stretch>
        </p:blipFill>
        <p:spPr>
          <a:xfrm>
            <a:off x="762000" y="1143000"/>
            <a:ext cx="7543800" cy="5044633"/>
          </a:xfrm>
          <a:prstGeom prst="rect">
            <a:avLst/>
          </a:prstGeom>
          <a:solidFill>
            <a:schemeClr val="accent1"/>
          </a:solidFill>
          <a:ln>
            <a:solidFill>
              <a:schemeClr val="accent1"/>
            </a:solidFill>
          </a:ln>
        </p:spPr>
      </p:pic>
      <p:sp>
        <p:nvSpPr>
          <p:cNvPr id="6" name="Oval 5">
            <a:extLst>
              <a:ext uri="{FF2B5EF4-FFF2-40B4-BE49-F238E27FC236}">
                <a16:creationId xmlns:a16="http://schemas.microsoft.com/office/drawing/2014/main" id="{CC96EA8D-B525-AC1D-9605-D2FE16B18787}"/>
              </a:ext>
            </a:extLst>
          </p:cNvPr>
          <p:cNvSpPr/>
          <p:nvPr/>
        </p:nvSpPr>
        <p:spPr>
          <a:xfrm>
            <a:off x="1524000" y="2056187"/>
            <a:ext cx="1066800" cy="4572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Left 6">
            <a:extLst>
              <a:ext uri="{FF2B5EF4-FFF2-40B4-BE49-F238E27FC236}">
                <a16:creationId xmlns:a16="http://schemas.microsoft.com/office/drawing/2014/main" id="{CB0454F3-7385-01DB-DD05-7AFC8BCD881F}"/>
              </a:ext>
            </a:extLst>
          </p:cNvPr>
          <p:cNvSpPr/>
          <p:nvPr/>
        </p:nvSpPr>
        <p:spPr>
          <a:xfrm rot="2796538">
            <a:off x="2345220" y="2591790"/>
            <a:ext cx="753035" cy="487363"/>
          </a:xfrm>
          <a:prstGeom prst="leftArrow">
            <a:avLst>
              <a:gd name="adj1" fmla="val 38963"/>
              <a:gd name="adj2" fmla="val 50000"/>
            </a:avLst>
          </a:prstGeom>
          <a:solidFill>
            <a:srgbClr val="FFC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2D031E4-5ADB-4184-7D3A-1ED160A1DA4E}"/>
              </a:ext>
            </a:extLst>
          </p:cNvPr>
          <p:cNvSpPr txBox="1"/>
          <p:nvPr/>
        </p:nvSpPr>
        <p:spPr>
          <a:xfrm>
            <a:off x="8458200" y="6400800"/>
            <a:ext cx="457200" cy="369332"/>
          </a:xfrm>
          <a:prstGeom prst="rect">
            <a:avLst/>
          </a:prstGeom>
          <a:noFill/>
        </p:spPr>
        <p:txBody>
          <a:bodyPr wrap="square" rtlCol="0">
            <a:spAutoFit/>
          </a:bodyPr>
          <a:lstStyle/>
          <a:p>
            <a:pPr algn="ctr"/>
            <a:r>
              <a:rPr lang="en-US" dirty="0">
                <a:latin typeface="Cambria" panose="02040503050406030204" pitchFamily="18" charset="0"/>
              </a:rPr>
              <a:t>13</a:t>
            </a:r>
          </a:p>
        </p:txBody>
      </p:sp>
    </p:spTree>
    <p:extLst>
      <p:ext uri="{BB962C8B-B14F-4D97-AF65-F5344CB8AC3E}">
        <p14:creationId xmlns:p14="http://schemas.microsoft.com/office/powerpoint/2010/main" val="3633636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68F7A-335F-66FB-8D99-13E0D0E09DC5}"/>
              </a:ext>
            </a:extLst>
          </p:cNvPr>
          <p:cNvSpPr>
            <a:spLocks noGrp="1"/>
          </p:cNvSpPr>
          <p:nvPr>
            <p:ph type="title"/>
          </p:nvPr>
        </p:nvSpPr>
        <p:spPr/>
        <p:txBody>
          <a:bodyPr>
            <a:normAutofit/>
          </a:bodyPr>
          <a:lstStyle/>
          <a:p>
            <a:pPr algn="ctr"/>
            <a:r>
              <a:rPr lang="en-US" sz="3200" dirty="0"/>
              <a:t>How to Apply – Site Navigation</a:t>
            </a:r>
          </a:p>
        </p:txBody>
      </p:sp>
      <p:pic>
        <p:nvPicPr>
          <p:cNvPr id="5" name="Picture 4">
            <a:extLst>
              <a:ext uri="{FF2B5EF4-FFF2-40B4-BE49-F238E27FC236}">
                <a16:creationId xmlns:a16="http://schemas.microsoft.com/office/drawing/2014/main" id="{186A9DB6-B4D9-0D9C-373D-51F857585BF8}"/>
              </a:ext>
            </a:extLst>
          </p:cNvPr>
          <p:cNvPicPr>
            <a:picLocks noChangeAspect="1"/>
          </p:cNvPicPr>
          <p:nvPr/>
        </p:nvPicPr>
        <p:blipFill>
          <a:blip r:embed="rId2"/>
          <a:stretch>
            <a:fillRect/>
          </a:stretch>
        </p:blipFill>
        <p:spPr>
          <a:xfrm>
            <a:off x="455663" y="1066800"/>
            <a:ext cx="8229600" cy="5010856"/>
          </a:xfrm>
          <a:prstGeom prst="rect">
            <a:avLst/>
          </a:prstGeom>
          <a:solidFill>
            <a:schemeClr val="bg1"/>
          </a:solidFill>
          <a:ln>
            <a:solidFill>
              <a:schemeClr val="accent1">
                <a:shade val="15000"/>
              </a:schemeClr>
            </a:solidFill>
          </a:ln>
        </p:spPr>
      </p:pic>
      <p:sp>
        <p:nvSpPr>
          <p:cNvPr id="6" name="Arrow: Left 5">
            <a:extLst>
              <a:ext uri="{FF2B5EF4-FFF2-40B4-BE49-F238E27FC236}">
                <a16:creationId xmlns:a16="http://schemas.microsoft.com/office/drawing/2014/main" id="{96063A6B-0EE1-128C-98CF-A32E4C715F28}"/>
              </a:ext>
            </a:extLst>
          </p:cNvPr>
          <p:cNvSpPr/>
          <p:nvPr/>
        </p:nvSpPr>
        <p:spPr>
          <a:xfrm rot="10800000">
            <a:off x="1906537" y="3038827"/>
            <a:ext cx="753035" cy="487363"/>
          </a:xfrm>
          <a:prstGeom prst="leftArrow">
            <a:avLst>
              <a:gd name="adj1" fmla="val 38963"/>
              <a:gd name="adj2" fmla="val 50000"/>
            </a:avLst>
          </a:prstGeom>
          <a:solidFill>
            <a:srgbClr val="FFC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3A678BB-EF2D-8FE4-CEDC-77C703F51430}"/>
              </a:ext>
            </a:extLst>
          </p:cNvPr>
          <p:cNvSpPr/>
          <p:nvPr/>
        </p:nvSpPr>
        <p:spPr>
          <a:xfrm>
            <a:off x="2819400" y="3084865"/>
            <a:ext cx="4953000" cy="48736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BD25F0B-AFC9-7011-F56A-9FDBA4A814C2}"/>
              </a:ext>
            </a:extLst>
          </p:cNvPr>
          <p:cNvSpPr txBox="1"/>
          <p:nvPr/>
        </p:nvSpPr>
        <p:spPr>
          <a:xfrm>
            <a:off x="8458200" y="6400800"/>
            <a:ext cx="457200" cy="369332"/>
          </a:xfrm>
          <a:prstGeom prst="rect">
            <a:avLst/>
          </a:prstGeom>
          <a:noFill/>
        </p:spPr>
        <p:txBody>
          <a:bodyPr wrap="square" rtlCol="0">
            <a:spAutoFit/>
          </a:bodyPr>
          <a:lstStyle/>
          <a:p>
            <a:pPr algn="ctr"/>
            <a:r>
              <a:rPr lang="en-US" dirty="0">
                <a:latin typeface="Cambria" panose="02040503050406030204" pitchFamily="18" charset="0"/>
              </a:rPr>
              <a:t>14</a:t>
            </a:r>
          </a:p>
        </p:txBody>
      </p:sp>
    </p:spTree>
    <p:extLst>
      <p:ext uri="{BB962C8B-B14F-4D97-AF65-F5344CB8AC3E}">
        <p14:creationId xmlns:p14="http://schemas.microsoft.com/office/powerpoint/2010/main" val="2624452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352DE-FE22-4E1E-9FAC-AB2CA60B5851}"/>
              </a:ext>
            </a:extLst>
          </p:cNvPr>
          <p:cNvSpPr>
            <a:spLocks noGrp="1"/>
          </p:cNvSpPr>
          <p:nvPr>
            <p:ph type="title"/>
          </p:nvPr>
        </p:nvSpPr>
        <p:spPr>
          <a:xfrm>
            <a:off x="457200" y="152400"/>
            <a:ext cx="8229600" cy="762000"/>
          </a:xfrm>
        </p:spPr>
        <p:txBody>
          <a:bodyPr>
            <a:normAutofit/>
          </a:bodyPr>
          <a:lstStyle/>
          <a:p>
            <a:pPr algn="ctr"/>
            <a:r>
              <a:rPr lang="en-US" sz="3200" dirty="0"/>
              <a:t>How to Apply (cont’d)</a:t>
            </a:r>
          </a:p>
        </p:txBody>
      </p:sp>
      <p:sp>
        <p:nvSpPr>
          <p:cNvPr id="4" name="TextBox 3">
            <a:extLst>
              <a:ext uri="{FF2B5EF4-FFF2-40B4-BE49-F238E27FC236}">
                <a16:creationId xmlns:a16="http://schemas.microsoft.com/office/drawing/2014/main" id="{688D5E12-F577-471D-BDBD-2430E7C9339E}"/>
              </a:ext>
            </a:extLst>
          </p:cNvPr>
          <p:cNvSpPr txBox="1"/>
          <p:nvPr/>
        </p:nvSpPr>
        <p:spPr>
          <a:xfrm>
            <a:off x="8382000" y="6400800"/>
            <a:ext cx="609600" cy="369332"/>
          </a:xfrm>
          <a:prstGeom prst="rect">
            <a:avLst/>
          </a:prstGeom>
          <a:noFill/>
        </p:spPr>
        <p:txBody>
          <a:bodyPr wrap="square" rtlCol="0">
            <a:spAutoFit/>
          </a:bodyPr>
          <a:lstStyle/>
          <a:p>
            <a:pPr algn="ctr"/>
            <a:r>
              <a:rPr lang="en-US" dirty="0">
                <a:latin typeface="Cambria" panose="02040503050406030204" pitchFamily="18" charset="0"/>
              </a:rPr>
              <a:t>15</a:t>
            </a:r>
          </a:p>
        </p:txBody>
      </p:sp>
      <p:pic>
        <p:nvPicPr>
          <p:cNvPr id="7" name="Picture 6">
            <a:extLst>
              <a:ext uri="{FF2B5EF4-FFF2-40B4-BE49-F238E27FC236}">
                <a16:creationId xmlns:a16="http://schemas.microsoft.com/office/drawing/2014/main" id="{F3B323FB-F3BA-B100-19F0-7F133B84E315}"/>
              </a:ext>
            </a:extLst>
          </p:cNvPr>
          <p:cNvPicPr>
            <a:picLocks noChangeAspect="1"/>
          </p:cNvPicPr>
          <p:nvPr/>
        </p:nvPicPr>
        <p:blipFill>
          <a:blip r:embed="rId2"/>
          <a:stretch>
            <a:fillRect/>
          </a:stretch>
        </p:blipFill>
        <p:spPr>
          <a:xfrm>
            <a:off x="1295400" y="945776"/>
            <a:ext cx="6991350" cy="5259516"/>
          </a:xfrm>
          <a:prstGeom prst="rect">
            <a:avLst/>
          </a:prstGeom>
          <a:solidFill>
            <a:schemeClr val="bg1"/>
          </a:solidFill>
          <a:ln>
            <a:solidFill>
              <a:schemeClr val="accent1">
                <a:shade val="15000"/>
              </a:schemeClr>
            </a:solidFill>
          </a:ln>
        </p:spPr>
      </p:pic>
      <p:sp>
        <p:nvSpPr>
          <p:cNvPr id="9" name="Arrow: Left 8">
            <a:extLst>
              <a:ext uri="{FF2B5EF4-FFF2-40B4-BE49-F238E27FC236}">
                <a16:creationId xmlns:a16="http://schemas.microsoft.com/office/drawing/2014/main" id="{B3382D88-9A87-CF85-10A4-E3532AD7EFAB}"/>
              </a:ext>
            </a:extLst>
          </p:cNvPr>
          <p:cNvSpPr/>
          <p:nvPr/>
        </p:nvSpPr>
        <p:spPr>
          <a:xfrm rot="10800000">
            <a:off x="304800" y="5410200"/>
            <a:ext cx="753035" cy="487363"/>
          </a:xfrm>
          <a:prstGeom prst="leftArrow">
            <a:avLst>
              <a:gd name="adj1" fmla="val 38963"/>
              <a:gd name="adj2" fmla="val 50000"/>
            </a:avLst>
          </a:prstGeom>
          <a:solidFill>
            <a:srgbClr val="FFC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7826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352DE-FE22-4E1E-9FAC-AB2CA60B5851}"/>
              </a:ext>
            </a:extLst>
          </p:cNvPr>
          <p:cNvSpPr>
            <a:spLocks noGrp="1"/>
          </p:cNvSpPr>
          <p:nvPr>
            <p:ph type="title"/>
          </p:nvPr>
        </p:nvSpPr>
        <p:spPr>
          <a:xfrm>
            <a:off x="457200" y="152400"/>
            <a:ext cx="8229600" cy="762000"/>
          </a:xfrm>
        </p:spPr>
        <p:txBody>
          <a:bodyPr>
            <a:normAutofit/>
          </a:bodyPr>
          <a:lstStyle/>
          <a:p>
            <a:pPr algn="ctr"/>
            <a:r>
              <a:rPr lang="en-US" sz="3200" dirty="0"/>
              <a:t>How to Apply (cont’d)</a:t>
            </a:r>
          </a:p>
        </p:txBody>
      </p:sp>
      <p:sp>
        <p:nvSpPr>
          <p:cNvPr id="4" name="TextBox 3">
            <a:extLst>
              <a:ext uri="{FF2B5EF4-FFF2-40B4-BE49-F238E27FC236}">
                <a16:creationId xmlns:a16="http://schemas.microsoft.com/office/drawing/2014/main" id="{688D5E12-F577-471D-BDBD-2430E7C9339E}"/>
              </a:ext>
            </a:extLst>
          </p:cNvPr>
          <p:cNvSpPr txBox="1"/>
          <p:nvPr/>
        </p:nvSpPr>
        <p:spPr>
          <a:xfrm>
            <a:off x="8382000" y="6400800"/>
            <a:ext cx="609600" cy="369332"/>
          </a:xfrm>
          <a:prstGeom prst="rect">
            <a:avLst/>
          </a:prstGeom>
          <a:noFill/>
        </p:spPr>
        <p:txBody>
          <a:bodyPr wrap="square" rtlCol="0">
            <a:spAutoFit/>
          </a:bodyPr>
          <a:lstStyle/>
          <a:p>
            <a:pPr algn="ctr"/>
            <a:r>
              <a:rPr lang="en-US" dirty="0">
                <a:latin typeface="Cambria" panose="02040503050406030204" pitchFamily="18" charset="0"/>
              </a:rPr>
              <a:t>16</a:t>
            </a:r>
          </a:p>
        </p:txBody>
      </p:sp>
      <p:pic>
        <p:nvPicPr>
          <p:cNvPr id="7" name="Content Placeholder 6" descr="Graphical user interface, application&#10;&#10;Description automatically generated">
            <a:extLst>
              <a:ext uri="{FF2B5EF4-FFF2-40B4-BE49-F238E27FC236}">
                <a16:creationId xmlns:a16="http://schemas.microsoft.com/office/drawing/2014/main" id="{D0149396-E9D2-4859-A7CD-252F80BEA28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5545" y="914400"/>
            <a:ext cx="6854340" cy="5260609"/>
          </a:xfrm>
        </p:spPr>
      </p:pic>
      <p:sp>
        <p:nvSpPr>
          <p:cNvPr id="3" name="Rectangle 2">
            <a:extLst>
              <a:ext uri="{FF2B5EF4-FFF2-40B4-BE49-F238E27FC236}">
                <a16:creationId xmlns:a16="http://schemas.microsoft.com/office/drawing/2014/main" id="{3F338EFE-ABDE-DB31-CF89-6645E954BF08}"/>
              </a:ext>
            </a:extLst>
          </p:cNvPr>
          <p:cNvSpPr/>
          <p:nvPr/>
        </p:nvSpPr>
        <p:spPr>
          <a:xfrm>
            <a:off x="1371600" y="2971800"/>
            <a:ext cx="838200" cy="3810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Arrow: Left 4">
            <a:extLst>
              <a:ext uri="{FF2B5EF4-FFF2-40B4-BE49-F238E27FC236}">
                <a16:creationId xmlns:a16="http://schemas.microsoft.com/office/drawing/2014/main" id="{300E47A1-41E1-9B54-1A91-BC7B6AF7CA05}"/>
              </a:ext>
            </a:extLst>
          </p:cNvPr>
          <p:cNvSpPr/>
          <p:nvPr/>
        </p:nvSpPr>
        <p:spPr>
          <a:xfrm rot="10800000">
            <a:off x="374855" y="2932672"/>
            <a:ext cx="753035" cy="487363"/>
          </a:xfrm>
          <a:prstGeom prst="leftArrow">
            <a:avLst>
              <a:gd name="adj1" fmla="val 38963"/>
              <a:gd name="adj2" fmla="val 50000"/>
            </a:avLst>
          </a:prstGeom>
          <a:solidFill>
            <a:srgbClr val="FFC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9030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A156C-83D8-4D2B-1240-9BBC8A49CAE3}"/>
              </a:ext>
            </a:extLst>
          </p:cNvPr>
          <p:cNvSpPr>
            <a:spLocks noGrp="1"/>
          </p:cNvSpPr>
          <p:nvPr>
            <p:ph type="title"/>
          </p:nvPr>
        </p:nvSpPr>
        <p:spPr/>
        <p:txBody>
          <a:bodyPr>
            <a:normAutofit/>
          </a:bodyPr>
          <a:lstStyle/>
          <a:p>
            <a:r>
              <a:rPr lang="en-US" sz="3200" dirty="0">
                <a:cs typeface="Arial" panose="020B0604020202020204" pitchFamily="34" charset="0"/>
              </a:rPr>
              <a:t>2024 Preparedness Grant Programs</a:t>
            </a:r>
            <a:endParaRPr lang="en-US" sz="3200" dirty="0"/>
          </a:p>
        </p:txBody>
      </p:sp>
      <p:pic>
        <p:nvPicPr>
          <p:cNvPr id="4" name="Picture 3">
            <a:extLst>
              <a:ext uri="{FF2B5EF4-FFF2-40B4-BE49-F238E27FC236}">
                <a16:creationId xmlns:a16="http://schemas.microsoft.com/office/drawing/2014/main" id="{BCFAA814-8BDB-404D-5B35-CA2705C0AB28}"/>
              </a:ext>
            </a:extLst>
          </p:cNvPr>
          <p:cNvPicPr>
            <a:picLocks noChangeAspect="1"/>
          </p:cNvPicPr>
          <p:nvPr/>
        </p:nvPicPr>
        <p:blipFill>
          <a:blip r:embed="rId2"/>
          <a:stretch>
            <a:fillRect/>
          </a:stretch>
        </p:blipFill>
        <p:spPr>
          <a:xfrm>
            <a:off x="1447800" y="1295400"/>
            <a:ext cx="6506122" cy="4408649"/>
          </a:xfrm>
          <a:prstGeom prst="rect">
            <a:avLst/>
          </a:prstGeom>
          <a:solidFill>
            <a:schemeClr val="bg1"/>
          </a:solidFill>
          <a:ln>
            <a:solidFill>
              <a:schemeClr val="accent1"/>
            </a:solidFill>
          </a:ln>
        </p:spPr>
      </p:pic>
      <p:sp>
        <p:nvSpPr>
          <p:cNvPr id="5" name="Rectangle 4">
            <a:extLst>
              <a:ext uri="{FF2B5EF4-FFF2-40B4-BE49-F238E27FC236}">
                <a16:creationId xmlns:a16="http://schemas.microsoft.com/office/drawing/2014/main" id="{CFB8B60F-5142-03A1-69F9-1EECABD3D7FA}"/>
              </a:ext>
            </a:extLst>
          </p:cNvPr>
          <p:cNvSpPr/>
          <p:nvPr/>
        </p:nvSpPr>
        <p:spPr>
          <a:xfrm>
            <a:off x="2286000" y="3429000"/>
            <a:ext cx="2438400" cy="14478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8B2675F-00CA-7B9F-E65B-CA59A7F3F3F2}"/>
              </a:ext>
            </a:extLst>
          </p:cNvPr>
          <p:cNvSpPr txBox="1"/>
          <p:nvPr/>
        </p:nvSpPr>
        <p:spPr>
          <a:xfrm>
            <a:off x="2362200" y="3691235"/>
            <a:ext cx="2362200" cy="923330"/>
          </a:xfrm>
          <a:prstGeom prst="rect">
            <a:avLst/>
          </a:prstGeom>
          <a:noFill/>
        </p:spPr>
        <p:txBody>
          <a:bodyPr wrap="square" rtlCol="0">
            <a:spAutoFit/>
          </a:bodyPr>
          <a:lstStyle/>
          <a:p>
            <a:r>
              <a:rPr lang="en-US" dirty="0"/>
              <a:t>Create an account if your organization is new to the system.</a:t>
            </a:r>
          </a:p>
        </p:txBody>
      </p:sp>
      <p:sp>
        <p:nvSpPr>
          <p:cNvPr id="7" name="Arrow: Right 6">
            <a:extLst>
              <a:ext uri="{FF2B5EF4-FFF2-40B4-BE49-F238E27FC236}">
                <a16:creationId xmlns:a16="http://schemas.microsoft.com/office/drawing/2014/main" id="{ADFA4EF5-CC15-E9D3-18F8-A06337CC6BBD}"/>
              </a:ext>
            </a:extLst>
          </p:cNvPr>
          <p:cNvSpPr/>
          <p:nvPr/>
        </p:nvSpPr>
        <p:spPr>
          <a:xfrm>
            <a:off x="4883939" y="3981450"/>
            <a:ext cx="990600" cy="342900"/>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FEBCC98-413C-7398-4E0D-FE33F5BF8648}"/>
              </a:ext>
            </a:extLst>
          </p:cNvPr>
          <p:cNvSpPr txBox="1"/>
          <p:nvPr/>
        </p:nvSpPr>
        <p:spPr>
          <a:xfrm>
            <a:off x="8458200" y="6400800"/>
            <a:ext cx="457200" cy="369332"/>
          </a:xfrm>
          <a:prstGeom prst="rect">
            <a:avLst/>
          </a:prstGeom>
          <a:noFill/>
        </p:spPr>
        <p:txBody>
          <a:bodyPr wrap="square" rtlCol="0">
            <a:spAutoFit/>
          </a:bodyPr>
          <a:lstStyle/>
          <a:p>
            <a:pPr algn="ctr"/>
            <a:r>
              <a:rPr lang="en-US" dirty="0">
                <a:latin typeface="Cambria" panose="02040503050406030204" pitchFamily="18" charset="0"/>
              </a:rPr>
              <a:t>17</a:t>
            </a:r>
          </a:p>
        </p:txBody>
      </p:sp>
      <p:sp>
        <p:nvSpPr>
          <p:cNvPr id="9" name="Rectangle 8">
            <a:extLst>
              <a:ext uri="{FF2B5EF4-FFF2-40B4-BE49-F238E27FC236}">
                <a16:creationId xmlns:a16="http://schemas.microsoft.com/office/drawing/2014/main" id="{92D940F7-A3B4-9D01-2A55-ADBBE572BF16}"/>
              </a:ext>
            </a:extLst>
          </p:cNvPr>
          <p:cNvSpPr/>
          <p:nvPr/>
        </p:nvSpPr>
        <p:spPr>
          <a:xfrm>
            <a:off x="6096000" y="2590800"/>
            <a:ext cx="838200" cy="3810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985702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36FBD-CC92-A607-D7BB-874A5351DC77}"/>
              </a:ext>
            </a:extLst>
          </p:cNvPr>
          <p:cNvSpPr>
            <a:spLocks noGrp="1"/>
          </p:cNvSpPr>
          <p:nvPr>
            <p:ph type="title"/>
          </p:nvPr>
        </p:nvSpPr>
        <p:spPr/>
        <p:txBody>
          <a:bodyPr>
            <a:normAutofit/>
          </a:bodyPr>
          <a:lstStyle/>
          <a:p>
            <a:r>
              <a:rPr lang="en-US" sz="3200" dirty="0">
                <a:cs typeface="Arial" panose="020B0604020202020204" pitchFamily="34" charset="0"/>
              </a:rPr>
              <a:t>2024 Preparedness Grant Programs</a:t>
            </a:r>
            <a:endParaRPr lang="en-US" sz="3200" dirty="0"/>
          </a:p>
        </p:txBody>
      </p:sp>
      <p:sp>
        <p:nvSpPr>
          <p:cNvPr id="4" name="Content Placeholder 3">
            <a:extLst>
              <a:ext uri="{FF2B5EF4-FFF2-40B4-BE49-F238E27FC236}">
                <a16:creationId xmlns:a16="http://schemas.microsoft.com/office/drawing/2014/main" id="{B4ED1C33-5436-0BEE-7ED3-1CA3821DEA0D}"/>
              </a:ext>
            </a:extLst>
          </p:cNvPr>
          <p:cNvSpPr>
            <a:spLocks noGrp="1"/>
          </p:cNvSpPr>
          <p:nvPr>
            <p:ph idx="1"/>
          </p:nvPr>
        </p:nvSpPr>
        <p:spPr>
          <a:xfrm>
            <a:off x="457200" y="990600"/>
            <a:ext cx="8229600" cy="5029200"/>
          </a:xfrm>
          <a:solidFill>
            <a:schemeClr val="bg1"/>
          </a:solidFill>
          <a:ln>
            <a:solidFill>
              <a:schemeClr val="accent1"/>
            </a:solidFill>
          </a:ln>
        </p:spPr>
        <p:txBody>
          <a:bodyPr>
            <a:normAutofit/>
          </a:bodyPr>
          <a:lstStyle/>
          <a:p>
            <a:pPr marL="0" indent="0" algn="ctr">
              <a:buNone/>
            </a:pPr>
            <a:r>
              <a:rPr lang="en-US" sz="2400" b="1" i="0" dirty="0">
                <a:effectLst/>
                <a:latin typeface="var(--font-serif-vf)"/>
              </a:rPr>
              <a:t>USER SUPPORT</a:t>
            </a:r>
          </a:p>
          <a:p>
            <a:pPr marL="0" indent="0" algn="ctr">
              <a:buNone/>
            </a:pPr>
            <a:endParaRPr lang="en-US" sz="3200" b="1" i="0" dirty="0">
              <a:effectLst/>
              <a:latin typeface="var(--font-serif-vf)"/>
            </a:endParaRPr>
          </a:p>
          <a:p>
            <a:pPr algn="l"/>
            <a:r>
              <a:rPr lang="en-US" sz="2400" i="0" dirty="0">
                <a:solidFill>
                  <a:srgbClr val="404040"/>
                </a:solidFill>
                <a:effectLst/>
                <a:latin typeface="var(--font-sans-vf)"/>
              </a:rPr>
              <a:t>Use the link below if you are experiencing technical difficulties, or have questions related to the </a:t>
            </a:r>
            <a:r>
              <a:rPr lang="en-US" sz="2400" b="1" i="0" dirty="0" err="1">
                <a:solidFill>
                  <a:srgbClr val="404040"/>
                </a:solidFill>
                <a:effectLst/>
                <a:latin typeface="var(--font-sans-vf)"/>
              </a:rPr>
              <a:t>eCivis</a:t>
            </a:r>
            <a:r>
              <a:rPr lang="en-US" sz="2400" b="1" i="0" dirty="0">
                <a:solidFill>
                  <a:srgbClr val="404040"/>
                </a:solidFill>
                <a:effectLst/>
                <a:latin typeface="var(--font-sans-vf)"/>
              </a:rPr>
              <a:t> Portal </a:t>
            </a:r>
            <a:r>
              <a:rPr lang="en-US" sz="2400" i="0" dirty="0">
                <a:solidFill>
                  <a:srgbClr val="404040"/>
                </a:solidFill>
                <a:effectLst/>
                <a:latin typeface="var(--font-sans-vf)"/>
              </a:rPr>
              <a:t>and </a:t>
            </a:r>
            <a:r>
              <a:rPr lang="en-US" sz="2400" b="1" i="0" dirty="0">
                <a:solidFill>
                  <a:srgbClr val="404040"/>
                </a:solidFill>
                <a:effectLst/>
                <a:latin typeface="var(--font-sans-vf)"/>
              </a:rPr>
              <a:t>Grants Management System</a:t>
            </a:r>
            <a:r>
              <a:rPr lang="en-US" sz="2400" i="0" dirty="0">
                <a:solidFill>
                  <a:srgbClr val="404040"/>
                </a:solidFill>
                <a:effectLst/>
                <a:latin typeface="var(--font-sans-vf)"/>
              </a:rPr>
              <a:t>.</a:t>
            </a:r>
          </a:p>
          <a:p>
            <a:pPr marL="341313" lvl="1" indent="0">
              <a:spcBef>
                <a:spcPts val="0"/>
              </a:spcBef>
              <a:buNone/>
            </a:pPr>
            <a:r>
              <a:rPr lang="en-US" sz="1800" dirty="0">
                <a:hlinkClick r:id="rId2"/>
              </a:rPr>
              <a:t>Submit a User Support Ticket - Grants Management | Rhode Island (ri.gov)</a:t>
            </a:r>
            <a:r>
              <a:rPr lang="en-US" sz="3200" i="0" dirty="0">
                <a:solidFill>
                  <a:srgbClr val="404040"/>
                </a:solidFill>
                <a:effectLst/>
                <a:latin typeface="var(--font-sans-vf)"/>
              </a:rPr>
              <a:t> </a:t>
            </a:r>
          </a:p>
          <a:p>
            <a:pPr marL="457200" lvl="1" indent="0">
              <a:spcBef>
                <a:spcPts val="0"/>
              </a:spcBef>
              <a:buNone/>
            </a:pPr>
            <a:endParaRPr lang="en-US" sz="3200" i="0" dirty="0">
              <a:solidFill>
                <a:srgbClr val="404040"/>
              </a:solidFill>
              <a:effectLst/>
              <a:latin typeface="var(--font-sans-vf)"/>
            </a:endParaRPr>
          </a:p>
          <a:p>
            <a:pPr algn="l"/>
            <a:r>
              <a:rPr lang="en-US" sz="2400" i="0" dirty="0">
                <a:solidFill>
                  <a:srgbClr val="404040"/>
                </a:solidFill>
                <a:effectLst/>
                <a:latin typeface="var(--font-sans-vf)"/>
              </a:rPr>
              <a:t>The Grants Management Office does NOT make grant awards and is unable to respond to requests for funding or financial assistance.  Please contact RIEMA for any programmatic issues related to grant programs.</a:t>
            </a:r>
          </a:p>
          <a:p>
            <a:pPr marL="0" indent="0" algn="ctr">
              <a:lnSpc>
                <a:spcPct val="120000"/>
              </a:lnSpc>
              <a:spcBef>
                <a:spcPts val="0"/>
              </a:spcBef>
              <a:buNone/>
            </a:pPr>
            <a:endParaRPr lang="en-US" sz="3300" b="1" dirty="0"/>
          </a:p>
          <a:p>
            <a:pPr marL="0" indent="0" algn="ctr">
              <a:lnSpc>
                <a:spcPct val="120000"/>
              </a:lnSpc>
              <a:spcBef>
                <a:spcPts val="0"/>
              </a:spcBef>
              <a:buNone/>
            </a:pPr>
            <a:endParaRPr lang="en-US" sz="1600" dirty="0"/>
          </a:p>
          <a:p>
            <a:pPr marL="0" lvl="0" indent="0">
              <a:lnSpc>
                <a:spcPct val="120000"/>
              </a:lnSpc>
              <a:spcBef>
                <a:spcPts val="0"/>
              </a:spcBef>
              <a:spcAft>
                <a:spcPts val="400"/>
              </a:spcAft>
              <a:buNone/>
            </a:pPr>
            <a:endParaRPr lang="en-US" sz="1600" b="1" dirty="0"/>
          </a:p>
          <a:p>
            <a:pPr marL="0" indent="0">
              <a:buNone/>
            </a:pPr>
            <a:endParaRPr lang="en-US" dirty="0"/>
          </a:p>
        </p:txBody>
      </p:sp>
      <p:sp>
        <p:nvSpPr>
          <p:cNvPr id="5" name="TextBox 4">
            <a:extLst>
              <a:ext uri="{FF2B5EF4-FFF2-40B4-BE49-F238E27FC236}">
                <a16:creationId xmlns:a16="http://schemas.microsoft.com/office/drawing/2014/main" id="{EE72CEC6-E439-8E80-5C63-7C2881B75CBD}"/>
              </a:ext>
            </a:extLst>
          </p:cNvPr>
          <p:cNvSpPr txBox="1"/>
          <p:nvPr/>
        </p:nvSpPr>
        <p:spPr>
          <a:xfrm>
            <a:off x="8458200" y="6400800"/>
            <a:ext cx="457200" cy="369332"/>
          </a:xfrm>
          <a:prstGeom prst="rect">
            <a:avLst/>
          </a:prstGeom>
          <a:noFill/>
        </p:spPr>
        <p:txBody>
          <a:bodyPr wrap="square" rtlCol="0">
            <a:spAutoFit/>
          </a:bodyPr>
          <a:lstStyle/>
          <a:p>
            <a:pPr algn="ctr"/>
            <a:r>
              <a:rPr lang="en-US" dirty="0">
                <a:latin typeface="Cambria" panose="02040503050406030204" pitchFamily="18" charset="0"/>
              </a:rPr>
              <a:t>18</a:t>
            </a:r>
          </a:p>
        </p:txBody>
      </p:sp>
    </p:spTree>
    <p:extLst>
      <p:ext uri="{BB962C8B-B14F-4D97-AF65-F5344CB8AC3E}">
        <p14:creationId xmlns:p14="http://schemas.microsoft.com/office/powerpoint/2010/main" val="7890895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352DE-FE22-4E1E-9FAC-AB2CA60B5851}"/>
              </a:ext>
            </a:extLst>
          </p:cNvPr>
          <p:cNvSpPr>
            <a:spLocks noGrp="1"/>
          </p:cNvSpPr>
          <p:nvPr>
            <p:ph type="title"/>
          </p:nvPr>
        </p:nvSpPr>
        <p:spPr>
          <a:xfrm>
            <a:off x="457200" y="152400"/>
            <a:ext cx="8229600" cy="762000"/>
          </a:xfrm>
        </p:spPr>
        <p:txBody>
          <a:bodyPr>
            <a:normAutofit/>
          </a:bodyPr>
          <a:lstStyle/>
          <a:p>
            <a:pPr algn="ctr"/>
            <a:r>
              <a:rPr lang="en-US" sz="3200" dirty="0"/>
              <a:t>How to Apply (cont’d)</a:t>
            </a:r>
          </a:p>
        </p:txBody>
      </p:sp>
      <p:sp>
        <p:nvSpPr>
          <p:cNvPr id="3" name="Content Placeholder 2">
            <a:extLst>
              <a:ext uri="{FF2B5EF4-FFF2-40B4-BE49-F238E27FC236}">
                <a16:creationId xmlns:a16="http://schemas.microsoft.com/office/drawing/2014/main" id="{7BE37F64-05F9-4616-B540-970E0F139BF8}"/>
              </a:ext>
            </a:extLst>
          </p:cNvPr>
          <p:cNvSpPr>
            <a:spLocks noGrp="1"/>
          </p:cNvSpPr>
          <p:nvPr>
            <p:ph idx="1"/>
          </p:nvPr>
        </p:nvSpPr>
        <p:spPr/>
        <p:txBody>
          <a:bodyPr>
            <a:normAutofit/>
          </a:bodyPr>
          <a:lstStyle/>
          <a:p>
            <a:pPr marL="400050" algn="just">
              <a:spcBef>
                <a:spcPts val="0"/>
              </a:spcBef>
              <a:spcAft>
                <a:spcPts val="1200"/>
              </a:spcAft>
            </a:pPr>
            <a:r>
              <a:rPr lang="en-US" sz="2000" dirty="0"/>
              <a:t>Applicants must apply online at </a:t>
            </a:r>
            <a:r>
              <a:rPr lang="en-US" sz="2000" dirty="0">
                <a:hlinkClick r:id="rId2"/>
              </a:rPr>
              <a:t>www.riema.ri.gov</a:t>
            </a:r>
            <a:r>
              <a:rPr lang="en-US" sz="2000" dirty="0"/>
              <a:t>.  An application is due for each project.  Each project must have a budget figure(s) included.  All fields need to be completed in order to submit.  No applications will be accepted after the portal closes. Applicants are limited to three (3) projects.</a:t>
            </a:r>
          </a:p>
          <a:p>
            <a:pPr marL="400050">
              <a:spcBef>
                <a:spcPts val="0"/>
              </a:spcBef>
              <a:spcAft>
                <a:spcPts val="1200"/>
              </a:spcAft>
            </a:pPr>
            <a:r>
              <a:rPr lang="en-US" sz="2000" dirty="0"/>
              <a:t>Applicants will require being registered in the System for Award Management (SAM’s) and use of your local Unique Entity Identifier (UEI)/ formerly known as a Data Universal Numbering System (DUNS) number – please contact your city controller to determine the correct municipal UEI number to use.  </a:t>
            </a:r>
          </a:p>
          <a:p>
            <a:r>
              <a:rPr lang="en-US" sz="2000" dirty="0"/>
              <a:t>To ascertain whether or not your city is properly registered in SAM’s go to: </a:t>
            </a:r>
            <a:r>
              <a:rPr lang="en-US" sz="2000" dirty="0">
                <a:hlinkClick r:id="rId3"/>
              </a:rPr>
              <a:t>https://www.sam.gov</a:t>
            </a:r>
            <a:r>
              <a:rPr lang="en-US" sz="2000" dirty="0"/>
              <a:t>.  Entities that create a private profile for the UEI in SAM will need to send a copy of the active UEI to RIEMA.</a:t>
            </a:r>
          </a:p>
        </p:txBody>
      </p:sp>
      <p:sp>
        <p:nvSpPr>
          <p:cNvPr id="4" name="TextBox 3">
            <a:extLst>
              <a:ext uri="{FF2B5EF4-FFF2-40B4-BE49-F238E27FC236}">
                <a16:creationId xmlns:a16="http://schemas.microsoft.com/office/drawing/2014/main" id="{688D5E12-F577-471D-BDBD-2430E7C9339E}"/>
              </a:ext>
            </a:extLst>
          </p:cNvPr>
          <p:cNvSpPr txBox="1"/>
          <p:nvPr/>
        </p:nvSpPr>
        <p:spPr>
          <a:xfrm>
            <a:off x="8382000" y="6400800"/>
            <a:ext cx="609600" cy="369332"/>
          </a:xfrm>
          <a:prstGeom prst="rect">
            <a:avLst/>
          </a:prstGeom>
          <a:noFill/>
        </p:spPr>
        <p:txBody>
          <a:bodyPr wrap="square" rtlCol="0">
            <a:spAutoFit/>
          </a:bodyPr>
          <a:lstStyle/>
          <a:p>
            <a:pPr algn="ctr"/>
            <a:r>
              <a:rPr lang="en-US" dirty="0">
                <a:latin typeface="Cambria" panose="02040503050406030204" pitchFamily="18" charset="0"/>
              </a:rPr>
              <a:t>19</a:t>
            </a:r>
          </a:p>
        </p:txBody>
      </p:sp>
    </p:spTree>
    <p:extLst>
      <p:ext uri="{BB962C8B-B14F-4D97-AF65-F5344CB8AC3E}">
        <p14:creationId xmlns:p14="http://schemas.microsoft.com/office/powerpoint/2010/main" val="2967184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8064"/>
            <a:ext cx="8229600" cy="457200"/>
          </a:xfrm>
        </p:spPr>
        <p:txBody>
          <a:bodyPr>
            <a:noAutofit/>
          </a:bodyPr>
          <a:lstStyle/>
          <a:p>
            <a:pPr algn="ctr" fontAlgn="auto">
              <a:spcAft>
                <a:spcPts val="0"/>
              </a:spcAft>
            </a:pPr>
            <a:r>
              <a:rPr lang="en-US" sz="3200" dirty="0">
                <a:cs typeface="Arial" panose="020B0604020202020204" pitchFamily="34" charset="0"/>
              </a:rPr>
              <a:t>2024 Preparedness Grant Programs</a:t>
            </a:r>
          </a:p>
        </p:txBody>
      </p:sp>
      <p:sp>
        <p:nvSpPr>
          <p:cNvPr id="3" name="Content Placeholder 2"/>
          <p:cNvSpPr>
            <a:spLocks noGrp="1"/>
          </p:cNvSpPr>
          <p:nvPr>
            <p:ph idx="1"/>
          </p:nvPr>
        </p:nvSpPr>
        <p:spPr>
          <a:xfrm>
            <a:off x="457200" y="1600200"/>
            <a:ext cx="8229600" cy="4572000"/>
          </a:xfrm>
        </p:spPr>
        <p:txBody>
          <a:bodyPr>
            <a:normAutofit/>
          </a:bodyPr>
          <a:lstStyle/>
          <a:p>
            <a:pPr lvl="1">
              <a:buFont typeface="Arial" panose="020B0604020202020204" pitchFamily="34" charset="0"/>
              <a:buChar char="•"/>
            </a:pPr>
            <a:r>
              <a:rPr lang="en-US" sz="2600" dirty="0"/>
              <a:t>EMPG Overview  </a:t>
            </a:r>
          </a:p>
          <a:p>
            <a:pPr lvl="1">
              <a:buFont typeface="Arial" panose="020B0604020202020204" pitchFamily="34" charset="0"/>
              <a:buChar char="•"/>
            </a:pPr>
            <a:r>
              <a:rPr lang="en-US" sz="2600" dirty="0"/>
              <a:t>Requirements</a:t>
            </a:r>
          </a:p>
          <a:p>
            <a:pPr lvl="1">
              <a:buFont typeface="Arial" panose="020B0604020202020204" pitchFamily="34" charset="0"/>
              <a:buChar char="•"/>
            </a:pPr>
            <a:r>
              <a:rPr lang="en-US" sz="2600" dirty="0"/>
              <a:t>EMPG Notes</a:t>
            </a:r>
          </a:p>
          <a:p>
            <a:pPr lvl="1">
              <a:buFont typeface="Arial" panose="020B0604020202020204" pitchFamily="34" charset="0"/>
              <a:buChar char="•"/>
            </a:pPr>
            <a:r>
              <a:rPr lang="en-US" sz="2600" dirty="0"/>
              <a:t>How to Apply</a:t>
            </a:r>
          </a:p>
          <a:p>
            <a:pPr lvl="1">
              <a:buFont typeface="Arial" panose="020B0604020202020204" pitchFamily="34" charset="0"/>
              <a:buChar char="•"/>
            </a:pPr>
            <a:r>
              <a:rPr lang="en-US" sz="2600" dirty="0"/>
              <a:t>Environmental and Historical Preservation (EHP)</a:t>
            </a:r>
          </a:p>
          <a:p>
            <a:pPr lvl="1">
              <a:buFont typeface="Arial" panose="020B0604020202020204" pitchFamily="34" charset="0"/>
              <a:buChar char="•"/>
            </a:pPr>
            <a:r>
              <a:rPr lang="en-US" sz="2600" dirty="0"/>
              <a:t>Grant Administration</a:t>
            </a:r>
          </a:p>
          <a:p>
            <a:pPr lvl="1">
              <a:buFont typeface="Arial" panose="020B0604020202020204" pitchFamily="34" charset="0"/>
              <a:buChar char="•"/>
            </a:pPr>
            <a:r>
              <a:rPr lang="en-US" sz="2600" dirty="0"/>
              <a:t>Reminders</a:t>
            </a:r>
          </a:p>
          <a:p>
            <a:pPr lvl="1">
              <a:buFont typeface="Arial" panose="020B0604020202020204" pitchFamily="34" charset="0"/>
              <a:buChar char="•"/>
            </a:pPr>
            <a:r>
              <a:rPr lang="en-US" sz="2600" dirty="0"/>
              <a:t>Questions and Answers</a:t>
            </a:r>
          </a:p>
          <a:p>
            <a:pPr lvl="1">
              <a:buFont typeface="Arial" panose="020B0604020202020204" pitchFamily="34" charset="0"/>
              <a:buChar char="•"/>
            </a:pPr>
            <a:r>
              <a:rPr lang="en-US" sz="2600" dirty="0"/>
              <a:t>Contact Information</a:t>
            </a:r>
          </a:p>
          <a:p>
            <a:pPr lvl="1"/>
            <a:endParaRPr lang="en-US" dirty="0"/>
          </a:p>
        </p:txBody>
      </p:sp>
      <p:sp>
        <p:nvSpPr>
          <p:cNvPr id="4" name="TextBox 3"/>
          <p:cNvSpPr txBox="1"/>
          <p:nvPr/>
        </p:nvSpPr>
        <p:spPr>
          <a:xfrm>
            <a:off x="8458200" y="6324600"/>
            <a:ext cx="457199" cy="381000"/>
          </a:xfrm>
          <a:prstGeom prst="rect">
            <a:avLst/>
          </a:prstGeom>
          <a:noFill/>
        </p:spPr>
        <p:txBody>
          <a:bodyPr wrap="square" rtlCol="0">
            <a:spAutoFit/>
          </a:bodyPr>
          <a:lstStyle/>
          <a:p>
            <a:pPr algn="ctr"/>
            <a:r>
              <a:rPr lang="en-US" dirty="0">
                <a:latin typeface="Cambria" panose="02040503050406030204" pitchFamily="18" charset="0"/>
              </a:rPr>
              <a:t>2</a:t>
            </a:r>
          </a:p>
        </p:txBody>
      </p:sp>
      <p:sp>
        <p:nvSpPr>
          <p:cNvPr id="5" name="TextBox 4"/>
          <p:cNvSpPr txBox="1"/>
          <p:nvPr/>
        </p:nvSpPr>
        <p:spPr>
          <a:xfrm>
            <a:off x="3657600" y="990600"/>
            <a:ext cx="1371600" cy="754053"/>
          </a:xfrm>
          <a:prstGeom prst="rect">
            <a:avLst/>
          </a:prstGeom>
          <a:noFill/>
        </p:spPr>
        <p:txBody>
          <a:bodyPr wrap="square" rtlCol="0">
            <a:spAutoFit/>
          </a:bodyPr>
          <a:lstStyle/>
          <a:p>
            <a:r>
              <a:rPr lang="en-US" sz="2400" b="1" dirty="0">
                <a:latin typeface="Cambria" panose="02040503050406030204" pitchFamily="18" charset="0"/>
              </a:rPr>
              <a:t>Agenda</a:t>
            </a:r>
          </a:p>
          <a:p>
            <a:endParaRPr lang="en-US" dirty="0"/>
          </a:p>
        </p:txBody>
      </p:sp>
    </p:spTree>
    <p:extLst>
      <p:ext uri="{BB962C8B-B14F-4D97-AF65-F5344CB8AC3E}">
        <p14:creationId xmlns:p14="http://schemas.microsoft.com/office/powerpoint/2010/main" val="6228802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648200"/>
          </a:xfrm>
        </p:spPr>
        <p:txBody>
          <a:bodyPr>
            <a:normAutofit/>
          </a:bodyPr>
          <a:lstStyle/>
          <a:p>
            <a:pPr>
              <a:spcAft>
                <a:spcPts val="1200"/>
              </a:spcAft>
            </a:pPr>
            <a:r>
              <a:rPr lang="en-US" sz="2000" dirty="0"/>
              <a:t>Subsequent notification from RIEMA may place requirements on your application or you may be required to provide more milestones.  The application process includes:</a:t>
            </a:r>
          </a:p>
          <a:p>
            <a:pPr lvl="1">
              <a:buFont typeface="Courier New" panose="02070309020205020404" pitchFamily="49" charset="0"/>
              <a:buChar char="o"/>
            </a:pPr>
            <a:r>
              <a:rPr lang="en-US" sz="2000" dirty="0"/>
              <a:t>POETE</a:t>
            </a:r>
          </a:p>
          <a:p>
            <a:pPr lvl="1">
              <a:buFont typeface="Courier New" panose="02070309020205020404" pitchFamily="49" charset="0"/>
              <a:buChar char="o"/>
            </a:pPr>
            <a:r>
              <a:rPr lang="en-US" sz="2000" dirty="0"/>
              <a:t>Budget</a:t>
            </a:r>
          </a:p>
          <a:p>
            <a:pPr lvl="1">
              <a:buFont typeface="Courier New" panose="02070309020205020404" pitchFamily="49" charset="0"/>
              <a:buChar char="o"/>
            </a:pPr>
            <a:r>
              <a:rPr lang="en-US" sz="2000" dirty="0"/>
              <a:t>Goals/ Milestones – note please include 4 milestones in the application</a:t>
            </a:r>
          </a:p>
          <a:p>
            <a:pPr lvl="1">
              <a:buFont typeface="Courier New" panose="02070309020205020404" pitchFamily="49" charset="0"/>
              <a:buChar char="o"/>
            </a:pPr>
            <a:r>
              <a:rPr lang="en-US" sz="2000" dirty="0"/>
              <a:t>Project implementation</a:t>
            </a:r>
          </a:p>
          <a:p>
            <a:pPr lvl="1">
              <a:buFont typeface="Courier New" panose="02070309020205020404" pitchFamily="49" charset="0"/>
              <a:buChar char="o"/>
            </a:pPr>
            <a:r>
              <a:rPr lang="en-US" sz="2000" dirty="0"/>
              <a:t>Project Management requirements</a:t>
            </a:r>
          </a:p>
          <a:p>
            <a:pPr lvl="1">
              <a:buFont typeface="Courier New" panose="02070309020205020404" pitchFamily="49" charset="0"/>
              <a:buChar char="o"/>
            </a:pPr>
            <a:r>
              <a:rPr lang="en-US" sz="2000" dirty="0"/>
              <a:t>Assurance forms, to include EHP information and other requirements</a:t>
            </a:r>
          </a:p>
          <a:p>
            <a:pPr lvl="1">
              <a:buFont typeface="Courier New" panose="02070309020205020404" pitchFamily="49" charset="0"/>
              <a:buChar char="o"/>
            </a:pPr>
            <a:r>
              <a:rPr lang="en-US" sz="2000" dirty="0"/>
              <a:t>Project is related to RIEMA program guidance</a:t>
            </a:r>
          </a:p>
          <a:p>
            <a:pPr lvl="1"/>
            <a:endParaRPr lang="en-US" dirty="0"/>
          </a:p>
        </p:txBody>
      </p:sp>
      <p:sp>
        <p:nvSpPr>
          <p:cNvPr id="5" name="Title 1"/>
          <p:cNvSpPr>
            <a:spLocks noGrp="1"/>
          </p:cNvSpPr>
          <p:nvPr>
            <p:ph type="title"/>
          </p:nvPr>
        </p:nvSpPr>
        <p:spPr>
          <a:xfrm>
            <a:off x="457200" y="152400"/>
            <a:ext cx="8229600" cy="762000"/>
          </a:xfrm>
        </p:spPr>
        <p:txBody>
          <a:bodyPr>
            <a:normAutofit/>
          </a:bodyPr>
          <a:lstStyle/>
          <a:p>
            <a:pPr algn="ctr"/>
            <a:r>
              <a:rPr lang="en-US" sz="3200" dirty="0"/>
              <a:t>How to Apply (cont’d)</a:t>
            </a:r>
          </a:p>
        </p:txBody>
      </p:sp>
      <p:sp>
        <p:nvSpPr>
          <p:cNvPr id="6" name="TextBox 5"/>
          <p:cNvSpPr txBox="1"/>
          <p:nvPr/>
        </p:nvSpPr>
        <p:spPr>
          <a:xfrm>
            <a:off x="8458200" y="6400800"/>
            <a:ext cx="457200" cy="369332"/>
          </a:xfrm>
          <a:prstGeom prst="rect">
            <a:avLst/>
          </a:prstGeom>
          <a:noFill/>
        </p:spPr>
        <p:txBody>
          <a:bodyPr wrap="square" rtlCol="0">
            <a:spAutoFit/>
          </a:bodyPr>
          <a:lstStyle/>
          <a:p>
            <a:pPr algn="ctr"/>
            <a:r>
              <a:rPr lang="en-US" dirty="0">
                <a:latin typeface="Cambria" panose="02040503050406030204" pitchFamily="18" charset="0"/>
              </a:rPr>
              <a:t>20</a:t>
            </a:r>
          </a:p>
        </p:txBody>
      </p:sp>
    </p:spTree>
    <p:extLst>
      <p:ext uri="{BB962C8B-B14F-4D97-AF65-F5344CB8AC3E}">
        <p14:creationId xmlns:p14="http://schemas.microsoft.com/office/powerpoint/2010/main" val="8072508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2"/>
            <a:ext cx="8229600" cy="457200"/>
          </a:xfrm>
        </p:spPr>
        <p:txBody>
          <a:bodyPr>
            <a:normAutofit fontScale="90000"/>
          </a:bodyPr>
          <a:lstStyle/>
          <a:p>
            <a:pPr algn="ctr"/>
            <a:r>
              <a:rPr lang="en-US" sz="3600" dirty="0">
                <a:cs typeface="Arial" panose="020B0604020202020204" pitchFamily="34" charset="0"/>
              </a:rPr>
              <a:t>2024 Preparedness Grant Programs</a:t>
            </a:r>
            <a:br>
              <a:rPr lang="en-US" dirty="0"/>
            </a:br>
            <a:endParaRPr lang="en-US" dirty="0"/>
          </a:p>
        </p:txBody>
      </p:sp>
      <p:sp>
        <p:nvSpPr>
          <p:cNvPr id="3" name="Content Placeholder 2"/>
          <p:cNvSpPr>
            <a:spLocks noGrp="1"/>
          </p:cNvSpPr>
          <p:nvPr>
            <p:ph idx="1"/>
          </p:nvPr>
        </p:nvSpPr>
        <p:spPr>
          <a:xfrm>
            <a:off x="457200" y="1066800"/>
            <a:ext cx="8229600" cy="5181599"/>
          </a:xfrm>
        </p:spPr>
        <p:txBody>
          <a:bodyPr>
            <a:normAutofit/>
          </a:bodyPr>
          <a:lstStyle/>
          <a:p>
            <a:pPr marL="0" indent="0" algn="ctr">
              <a:buNone/>
            </a:pPr>
            <a:r>
              <a:rPr lang="en-US" sz="2400" b="1" dirty="0"/>
              <a:t>Environmental and Historic Preservation (EHP)</a:t>
            </a:r>
          </a:p>
          <a:p>
            <a:pPr marL="0" indent="0" algn="ctr">
              <a:buNone/>
            </a:pPr>
            <a:endParaRPr lang="en-US" sz="1600" b="1" dirty="0"/>
          </a:p>
          <a:p>
            <a:pPr marL="0" indent="0">
              <a:spcAft>
                <a:spcPts val="600"/>
              </a:spcAft>
              <a:buNone/>
            </a:pPr>
            <a:r>
              <a:rPr lang="en-US" sz="2000" dirty="0"/>
              <a:t>DHS/FEMA is required to consider the effects of its actions on the environment and/or historic properties: </a:t>
            </a:r>
          </a:p>
          <a:p>
            <a:r>
              <a:rPr lang="en-US" sz="2000" dirty="0"/>
              <a:t>Including but not limited to construction of communication towers, modification or renovation of existing buildings, structures and facilities, or new construction including replacement of facilities.</a:t>
            </a:r>
          </a:p>
          <a:p>
            <a:r>
              <a:rPr lang="en-US" sz="2000" dirty="0"/>
              <a:t>Involves the submission of a detailed project description that explains the goals and objectives of the proposed project along with supporting documentation.</a:t>
            </a:r>
          </a:p>
          <a:p>
            <a:r>
              <a:rPr lang="en-US" sz="2000" dirty="0"/>
              <a:t>Documentation required includes GPS coordinates, ground level and overhead photographs (screenshot from web-based map program), and detailed drawings. </a:t>
            </a:r>
          </a:p>
        </p:txBody>
      </p:sp>
      <p:sp>
        <p:nvSpPr>
          <p:cNvPr id="5" name="TextBox 4"/>
          <p:cNvSpPr txBox="1"/>
          <p:nvPr/>
        </p:nvSpPr>
        <p:spPr>
          <a:xfrm>
            <a:off x="8458200" y="6400800"/>
            <a:ext cx="457200" cy="369332"/>
          </a:xfrm>
          <a:prstGeom prst="rect">
            <a:avLst/>
          </a:prstGeom>
          <a:noFill/>
        </p:spPr>
        <p:txBody>
          <a:bodyPr wrap="square" rtlCol="0">
            <a:spAutoFit/>
          </a:bodyPr>
          <a:lstStyle/>
          <a:p>
            <a:pPr algn="ctr"/>
            <a:r>
              <a:rPr lang="en-US" dirty="0">
                <a:latin typeface="Cambria" panose="02040503050406030204" pitchFamily="18" charset="0"/>
              </a:rPr>
              <a:t>21</a:t>
            </a:r>
          </a:p>
        </p:txBody>
      </p:sp>
    </p:spTree>
    <p:extLst>
      <p:ext uri="{BB962C8B-B14F-4D97-AF65-F5344CB8AC3E}">
        <p14:creationId xmlns:p14="http://schemas.microsoft.com/office/powerpoint/2010/main" val="35148441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a:t>REMINDERS</a:t>
            </a:r>
          </a:p>
        </p:txBody>
      </p:sp>
      <p:sp>
        <p:nvSpPr>
          <p:cNvPr id="3" name="Content Placeholder 2"/>
          <p:cNvSpPr>
            <a:spLocks noGrp="1"/>
          </p:cNvSpPr>
          <p:nvPr>
            <p:ph idx="1"/>
          </p:nvPr>
        </p:nvSpPr>
        <p:spPr>
          <a:xfrm>
            <a:off x="455663" y="1196805"/>
            <a:ext cx="8229600" cy="4953000"/>
          </a:xfrm>
        </p:spPr>
        <p:txBody>
          <a:bodyPr>
            <a:normAutofit/>
          </a:bodyPr>
          <a:lstStyle/>
          <a:p>
            <a:pPr marL="514350" indent="-514350">
              <a:buFont typeface="+mj-lt"/>
              <a:buAutoNum type="arabicPeriod"/>
            </a:pPr>
            <a:r>
              <a:rPr lang="en-US" sz="2400" dirty="0"/>
              <a:t>Program received a 9% reduction in funding for FY 2024.</a:t>
            </a:r>
          </a:p>
          <a:p>
            <a:pPr marL="514350" indent="-514350">
              <a:buFont typeface="+mj-lt"/>
              <a:buAutoNum type="arabicPeriod"/>
            </a:pPr>
            <a:r>
              <a:rPr lang="en-US" sz="2400" dirty="0"/>
              <a:t>Resources are limited, prudent/allowable funding requests are a priority.</a:t>
            </a:r>
          </a:p>
          <a:p>
            <a:pPr marL="514350" indent="-514350">
              <a:buFont typeface="+mj-lt"/>
              <a:buAutoNum type="arabicPeriod"/>
            </a:pPr>
            <a:r>
              <a:rPr lang="en-US" sz="2400" dirty="0"/>
              <a:t>Not all projects can be funded.</a:t>
            </a:r>
          </a:p>
          <a:p>
            <a:pPr marL="514350" indent="-514350">
              <a:buFont typeface="+mj-lt"/>
              <a:buAutoNum type="arabicPeriod"/>
            </a:pPr>
            <a:r>
              <a:rPr lang="en-US" sz="2400" dirty="0"/>
              <a:t>Past funding does not guarantee future funding.</a:t>
            </a:r>
          </a:p>
          <a:p>
            <a:pPr marL="514350" indent="-514350">
              <a:buFont typeface="+mj-lt"/>
              <a:buAutoNum type="arabicPeriod"/>
            </a:pPr>
            <a:r>
              <a:rPr lang="en-US" sz="2400" dirty="0"/>
              <a:t>If the funding disappears next cycle, what is your sustainment plan? </a:t>
            </a:r>
          </a:p>
          <a:p>
            <a:pPr marL="514350" indent="-514350">
              <a:buFont typeface="+mj-lt"/>
              <a:buAutoNum type="arabicPeriod"/>
            </a:pPr>
            <a:r>
              <a:rPr lang="en-US" sz="2400" dirty="0"/>
              <a:t>Ensure that your application for funding aligns with the guidance.</a:t>
            </a:r>
          </a:p>
          <a:p>
            <a:pPr marL="514350" indent="-514350">
              <a:buFont typeface="+mj-lt"/>
              <a:buAutoNum type="arabicPeriod"/>
            </a:pPr>
            <a:r>
              <a:rPr lang="en-US" sz="2400" dirty="0"/>
              <a:t>Submit reimbursement requests in a timely fashion; funding may be swept once the period of performance has ended.</a:t>
            </a:r>
          </a:p>
          <a:p>
            <a:pPr marL="514350" indent="-514350">
              <a:buFont typeface="+mj-lt"/>
              <a:buAutoNum type="arabicPeriod"/>
            </a:pPr>
            <a:endParaRPr lang="en-US" sz="2800" dirty="0"/>
          </a:p>
        </p:txBody>
      </p:sp>
      <p:sp>
        <p:nvSpPr>
          <p:cNvPr id="5" name="TextBox 4"/>
          <p:cNvSpPr txBox="1"/>
          <p:nvPr/>
        </p:nvSpPr>
        <p:spPr>
          <a:xfrm>
            <a:off x="8458200" y="6400800"/>
            <a:ext cx="457200" cy="369332"/>
          </a:xfrm>
          <a:prstGeom prst="rect">
            <a:avLst/>
          </a:prstGeom>
          <a:noFill/>
        </p:spPr>
        <p:txBody>
          <a:bodyPr wrap="square" rtlCol="0">
            <a:spAutoFit/>
          </a:bodyPr>
          <a:lstStyle/>
          <a:p>
            <a:pPr algn="ctr"/>
            <a:r>
              <a:rPr lang="en-US" dirty="0">
                <a:latin typeface="Cambria" panose="02040503050406030204" pitchFamily="18" charset="0"/>
              </a:rPr>
              <a:t>22</a:t>
            </a:r>
          </a:p>
        </p:txBody>
      </p:sp>
    </p:spTree>
    <p:extLst>
      <p:ext uri="{BB962C8B-B14F-4D97-AF65-F5344CB8AC3E}">
        <p14:creationId xmlns:p14="http://schemas.microsoft.com/office/powerpoint/2010/main" val="10436467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a:t>REMINDERS</a:t>
            </a:r>
            <a:r>
              <a:rPr lang="en-US" sz="3200" b="1" i="1" dirty="0"/>
              <a:t> (cont’d)</a:t>
            </a:r>
          </a:p>
        </p:txBody>
      </p:sp>
      <p:sp>
        <p:nvSpPr>
          <p:cNvPr id="3" name="Content Placeholder 2"/>
          <p:cNvSpPr>
            <a:spLocks noGrp="1"/>
          </p:cNvSpPr>
          <p:nvPr>
            <p:ph idx="1"/>
          </p:nvPr>
        </p:nvSpPr>
        <p:spPr>
          <a:xfrm>
            <a:off x="457200" y="1066800"/>
            <a:ext cx="8382000" cy="5181599"/>
          </a:xfrm>
        </p:spPr>
        <p:txBody>
          <a:bodyPr>
            <a:normAutofit/>
          </a:bodyPr>
          <a:lstStyle/>
          <a:p>
            <a:pPr marL="514350" indent="-514350">
              <a:spcBef>
                <a:spcPts val="0"/>
              </a:spcBef>
              <a:spcAft>
                <a:spcPts val="1000"/>
              </a:spcAft>
              <a:buFont typeface="+mj-lt"/>
              <a:buAutoNum type="arabicPeriod"/>
            </a:pPr>
            <a:r>
              <a:rPr lang="en-US" sz="2400" b="1" dirty="0"/>
              <a:t>Readiness</a:t>
            </a:r>
            <a:r>
              <a:rPr lang="en-US" sz="2400" dirty="0"/>
              <a:t>: </a:t>
            </a:r>
            <a:r>
              <a:rPr lang="en-US" sz="2400" i="1" dirty="0"/>
              <a:t>Begins at the local level and ends at the local level. </a:t>
            </a:r>
          </a:p>
          <a:p>
            <a:pPr marL="514350" indent="-514350">
              <a:spcBef>
                <a:spcPts val="0"/>
              </a:spcBef>
              <a:buFont typeface="+mj-lt"/>
              <a:buAutoNum type="arabicPeriod"/>
            </a:pPr>
            <a:r>
              <a:rPr lang="en-US" sz="2400" b="1" dirty="0"/>
              <a:t>FEMA Requirements</a:t>
            </a:r>
            <a:r>
              <a:rPr lang="en-US" sz="2400" dirty="0"/>
              <a:t>:</a:t>
            </a:r>
          </a:p>
          <a:p>
            <a:pPr lvl="1" indent="-342900">
              <a:spcBef>
                <a:spcPts val="0"/>
              </a:spcBef>
              <a:spcAft>
                <a:spcPts val="300"/>
              </a:spcAft>
              <a:buFont typeface="Arial" panose="020B0604020202020204" pitchFamily="34" charset="0"/>
              <a:buChar char="•"/>
            </a:pPr>
            <a:r>
              <a:rPr lang="en-US" sz="2000" dirty="0">
                <a:ea typeface="Calibri" panose="020F0502020204030204" pitchFamily="34" charset="0"/>
                <a:cs typeface="Times New Roman" panose="02020603050405020304" pitchFamily="18" charset="0"/>
              </a:rPr>
              <a:t>NIMS Training</a:t>
            </a:r>
          </a:p>
          <a:p>
            <a:pPr lvl="1" indent="-342900">
              <a:spcBef>
                <a:spcPts val="0"/>
              </a:spcBef>
              <a:spcAft>
                <a:spcPts val="1000"/>
              </a:spcAft>
              <a:buFont typeface="Arial" panose="020B0604020202020204" pitchFamily="34" charset="0"/>
              <a:buChar char="•"/>
            </a:pPr>
            <a:r>
              <a:rPr lang="en-US" sz="2000" dirty="0">
                <a:ea typeface="Calibri" panose="020F0502020204030204" pitchFamily="34" charset="0"/>
                <a:cs typeface="Times New Roman" panose="02020603050405020304" pitchFamily="18" charset="0"/>
              </a:rPr>
              <a:t>Shall complete </a:t>
            </a:r>
            <a:r>
              <a:rPr lang="en-US" sz="2000" b="1" i="1" dirty="0">
                <a:ea typeface="Calibri" panose="020F0502020204030204" pitchFamily="34" charset="0"/>
                <a:cs typeface="Times New Roman" panose="02020603050405020304" pitchFamily="18" charset="0"/>
              </a:rPr>
              <a:t>either </a:t>
            </a:r>
            <a:r>
              <a:rPr lang="en-US" sz="2000" dirty="0">
                <a:ea typeface="Calibri" panose="020F0502020204030204" pitchFamily="34" charset="0"/>
                <a:cs typeface="Times New Roman" panose="02020603050405020304" pitchFamily="18" charset="0"/>
              </a:rPr>
              <a:t>the Independent Study courses identified in the </a:t>
            </a:r>
            <a:r>
              <a:rPr lang="en-US" sz="2000" b="1" dirty="0">
                <a:ea typeface="Calibri" panose="020F0502020204030204" pitchFamily="34" charset="0"/>
                <a:cs typeface="Times New Roman" panose="02020603050405020304" pitchFamily="18" charset="0"/>
              </a:rPr>
              <a:t>Professional Development Series</a:t>
            </a:r>
            <a:r>
              <a:rPr lang="en-US" sz="2000" dirty="0">
                <a:ea typeface="Calibri" panose="020F0502020204030204" pitchFamily="34" charset="0"/>
                <a:cs typeface="Times New Roman" panose="02020603050405020304" pitchFamily="18" charset="0"/>
              </a:rPr>
              <a:t> </a:t>
            </a:r>
            <a:r>
              <a:rPr lang="en-US" sz="2000" i="1" dirty="0">
                <a:ea typeface="Calibri" panose="020F0502020204030204" pitchFamily="34" charset="0"/>
                <a:cs typeface="Times New Roman" panose="02020603050405020304" pitchFamily="18" charset="0"/>
              </a:rPr>
              <a:t>or </a:t>
            </a:r>
            <a:r>
              <a:rPr lang="en-US" sz="2000" dirty="0">
                <a:ea typeface="Calibri" panose="020F0502020204030204" pitchFamily="34" charset="0"/>
                <a:cs typeface="Times New Roman" panose="02020603050405020304" pitchFamily="18" charset="0"/>
              </a:rPr>
              <a:t>the </a:t>
            </a:r>
            <a:r>
              <a:rPr lang="en-US" sz="2000" b="1" i="1" dirty="0">
                <a:ea typeface="Calibri" panose="020F0502020204030204" pitchFamily="34" charset="0"/>
                <a:cs typeface="Times New Roman" panose="02020603050405020304" pitchFamily="18" charset="0"/>
              </a:rPr>
              <a:t>National Emergency Management Basic Academy</a:t>
            </a:r>
            <a:endParaRPr lang="en-US" sz="2000" dirty="0">
              <a:ea typeface="Calibri" panose="020F0502020204030204" pitchFamily="34" charset="0"/>
              <a:cs typeface="Times New Roman" panose="02020603050405020304" pitchFamily="18" charset="0"/>
            </a:endParaRPr>
          </a:p>
          <a:p>
            <a:pPr marL="514350" indent="-514350">
              <a:spcBef>
                <a:spcPts val="0"/>
              </a:spcBef>
              <a:buFont typeface="+mj-lt"/>
              <a:buAutoNum type="arabicPeriod"/>
            </a:pPr>
            <a:r>
              <a:rPr lang="en-US" sz="2400" b="1" dirty="0"/>
              <a:t>State Requirements EMPG</a:t>
            </a:r>
            <a:r>
              <a:rPr lang="en-US" sz="2400" dirty="0"/>
              <a:t>:</a:t>
            </a:r>
          </a:p>
          <a:p>
            <a:pPr lvl="1">
              <a:spcBef>
                <a:spcPts val="0"/>
              </a:spcBef>
            </a:pPr>
            <a:r>
              <a:rPr lang="en-US" sz="2000" dirty="0"/>
              <a:t>Maintain NIMS Compliance for the community</a:t>
            </a:r>
          </a:p>
          <a:p>
            <a:pPr lvl="1">
              <a:spcBef>
                <a:spcPts val="0"/>
              </a:spcBef>
            </a:pPr>
            <a:r>
              <a:rPr lang="en-US" sz="2000" dirty="0"/>
              <a:t>Maintain </a:t>
            </a:r>
            <a:r>
              <a:rPr lang="en-US" sz="2000" dirty="0" err="1"/>
              <a:t>WebEOC</a:t>
            </a:r>
            <a:r>
              <a:rPr lang="en-US" sz="2000" dirty="0"/>
              <a:t> username and password; monthly log-in ;</a:t>
            </a:r>
          </a:p>
          <a:p>
            <a:pPr lvl="1">
              <a:spcBef>
                <a:spcPts val="0"/>
              </a:spcBef>
              <a:spcAft>
                <a:spcPts val="1000"/>
              </a:spcAft>
            </a:pPr>
            <a:r>
              <a:rPr lang="en-US" sz="2000" dirty="0"/>
              <a:t>Other requirements may apply </a:t>
            </a:r>
            <a:endParaRPr lang="en-US" sz="1600" dirty="0"/>
          </a:p>
          <a:p>
            <a:pPr marL="514350" indent="-514350">
              <a:buFont typeface="+mj-lt"/>
              <a:buAutoNum type="arabicPeriod"/>
            </a:pPr>
            <a:r>
              <a:rPr lang="en-US" sz="2400" b="1" dirty="0"/>
              <a:t>EMPG Match</a:t>
            </a:r>
            <a:r>
              <a:rPr lang="en-US" sz="2400" dirty="0"/>
              <a:t>: </a:t>
            </a:r>
            <a:r>
              <a:rPr lang="en-US" sz="2400" i="1" dirty="0"/>
              <a:t>50/50</a:t>
            </a:r>
          </a:p>
        </p:txBody>
      </p:sp>
      <p:sp>
        <p:nvSpPr>
          <p:cNvPr id="5" name="TextBox 4"/>
          <p:cNvSpPr txBox="1"/>
          <p:nvPr/>
        </p:nvSpPr>
        <p:spPr>
          <a:xfrm>
            <a:off x="8382000" y="6400800"/>
            <a:ext cx="533400" cy="369332"/>
          </a:xfrm>
          <a:prstGeom prst="rect">
            <a:avLst/>
          </a:prstGeom>
          <a:noFill/>
        </p:spPr>
        <p:txBody>
          <a:bodyPr wrap="square" rtlCol="0">
            <a:spAutoFit/>
          </a:bodyPr>
          <a:lstStyle/>
          <a:p>
            <a:pPr algn="ctr"/>
            <a:r>
              <a:rPr lang="en-US" dirty="0">
                <a:latin typeface="Cambria" panose="02040503050406030204" pitchFamily="18" charset="0"/>
              </a:rPr>
              <a:t>23</a:t>
            </a:r>
          </a:p>
        </p:txBody>
      </p:sp>
    </p:spTree>
    <p:extLst>
      <p:ext uri="{BB962C8B-B14F-4D97-AF65-F5344CB8AC3E}">
        <p14:creationId xmlns:p14="http://schemas.microsoft.com/office/powerpoint/2010/main" val="29594743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a:t>Questions?</a:t>
            </a:r>
            <a:endParaRPr lang="en-US" sz="3200" b="1" i="1" dirty="0"/>
          </a:p>
        </p:txBody>
      </p:sp>
      <p:sp>
        <p:nvSpPr>
          <p:cNvPr id="3" name="Content Placeholder 2"/>
          <p:cNvSpPr>
            <a:spLocks noGrp="1"/>
          </p:cNvSpPr>
          <p:nvPr>
            <p:ph idx="1"/>
          </p:nvPr>
        </p:nvSpPr>
        <p:spPr>
          <a:xfrm>
            <a:off x="0" y="1524000"/>
            <a:ext cx="8382000" cy="4301412"/>
          </a:xfrm>
        </p:spPr>
        <p:txBody>
          <a:bodyPr>
            <a:normAutofit/>
          </a:bodyPr>
          <a:lstStyle/>
          <a:p>
            <a:pPr marL="457200" lvl="1" indent="0">
              <a:lnSpc>
                <a:spcPct val="150000"/>
              </a:lnSpc>
              <a:spcBef>
                <a:spcPts val="0"/>
              </a:spcBef>
              <a:buNone/>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RIEMA Grants Email</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sng" strike="noStrike" kern="1200" cap="none" spc="0" normalizeH="0" baseline="0" noProof="0" dirty="0">
                <a:ln>
                  <a:noFill/>
                </a:ln>
                <a:solidFill>
                  <a:srgbClr val="4F81BD">
                    <a:lumMod val="50000"/>
                  </a:srgbClr>
                </a:solidFill>
                <a:effectLst/>
                <a:uLnTx/>
                <a:uFillTx/>
                <a:latin typeface="Calibri" panose="020F0502020204030204"/>
                <a:ea typeface="+mn-ea"/>
                <a:cs typeface="+mn-cs"/>
                <a:hlinkClick r:id="rId2"/>
              </a:rPr>
              <a:t>ema.grants@ema.ri.gov</a:t>
            </a:r>
            <a:endParaRPr kumimoji="0" lang="en-US" sz="1800" b="0" i="0" u="sng" strike="noStrike" kern="1200" cap="none" spc="0" normalizeH="0" baseline="0" noProof="0" dirty="0">
              <a:ln>
                <a:noFill/>
              </a:ln>
              <a:solidFill>
                <a:srgbClr val="4F81BD">
                  <a:lumMod val="50000"/>
                </a:srgbClr>
              </a:solidFill>
              <a:effectLst/>
              <a:uLnTx/>
              <a:uFillTx/>
              <a:latin typeface="Calibri" panose="020F0502020204030204"/>
              <a:ea typeface="+mn-ea"/>
              <a:cs typeface="+mn-cs"/>
            </a:endParaRPr>
          </a:p>
          <a:p>
            <a:pPr marL="457200" lvl="1" indent="0">
              <a:lnSpc>
                <a:spcPct val="150000"/>
              </a:lnSpc>
              <a:spcBef>
                <a:spcPts val="0"/>
              </a:spcBef>
              <a:buNone/>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Website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sng" strike="noStrike" kern="1200" cap="none" spc="0" normalizeH="0" baseline="0" noProof="0" dirty="0">
                <a:ln>
                  <a:noFill/>
                </a:ln>
                <a:solidFill>
                  <a:prstClr val="black"/>
                </a:solidFill>
                <a:effectLst/>
                <a:uLnTx/>
                <a:uFillTx/>
                <a:latin typeface="Calibri" panose="020F0502020204030204"/>
                <a:ea typeface="+mn-ea"/>
                <a:cs typeface="+mn-cs"/>
                <a:hlinkClick r:id="rId3"/>
              </a:rPr>
              <a:t>www.</a:t>
            </a:r>
            <a:r>
              <a:rPr kumimoji="0" lang="en-US" sz="1800" b="0" i="0" u="sng" strike="noStrike" kern="1200" cap="none" spc="0" normalizeH="0" baseline="0" noProof="0" dirty="0">
                <a:ln>
                  <a:noFill/>
                </a:ln>
                <a:solidFill>
                  <a:srgbClr val="16325C"/>
                </a:solidFill>
                <a:effectLst/>
                <a:uLnTx/>
                <a:uFillTx/>
                <a:latin typeface="Calibri" panose="020F0502020204030204"/>
                <a:ea typeface="+mn-ea"/>
                <a:cs typeface="+mn-cs"/>
                <a:hlinkClick r:id="rId3"/>
              </a:rPr>
              <a:t>riema.ri.gov</a:t>
            </a:r>
            <a:endParaRPr kumimoji="0" lang="en-US" sz="1800" b="0" i="0" u="sng" strike="noStrike" kern="1200" cap="none" spc="0" normalizeH="0" baseline="0" noProof="0" dirty="0">
              <a:ln>
                <a:noFill/>
              </a:ln>
              <a:solidFill>
                <a:srgbClr val="16325C"/>
              </a:solidFill>
              <a:effectLst/>
              <a:uLnTx/>
              <a:uFillTx/>
              <a:latin typeface="Calibri" panose="020F0502020204030204"/>
              <a:ea typeface="+mn-ea"/>
              <a:cs typeface="+mn-cs"/>
            </a:endParaRP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X</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srgbClr val="16325C"/>
                </a:solidFill>
                <a:effectLst/>
                <a:uLnTx/>
                <a:uFillTx/>
                <a:latin typeface="Calibri" panose="020F0502020204030204"/>
                <a:ea typeface="+mn-ea"/>
                <a:cs typeface="+mn-cs"/>
                <a:hlinkClick r:id="rId4"/>
              </a:rPr>
              <a:t>https://x.com/RhodeIslandEMA</a:t>
            </a:r>
            <a:endParaRPr kumimoji="0" lang="en-US" sz="1800" b="0" i="0" u="none" strike="noStrike" kern="1200" cap="none" spc="0" normalizeH="0" baseline="0" noProof="0" dirty="0">
              <a:ln>
                <a:noFill/>
              </a:ln>
              <a:solidFill>
                <a:srgbClr val="16325C"/>
              </a:solidFill>
              <a:effectLst/>
              <a:uLnTx/>
              <a:uFillTx/>
              <a:latin typeface="Calibri" panose="020F0502020204030204"/>
              <a:ea typeface="+mn-ea"/>
              <a:cs typeface="+mn-cs"/>
            </a:endParaRP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Facebook</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sng" strike="noStrike" kern="1200" cap="none" spc="0" normalizeH="0" baseline="0" noProof="0" dirty="0">
                <a:ln>
                  <a:noFill/>
                </a:ln>
                <a:solidFill>
                  <a:prstClr val="black"/>
                </a:solidFill>
                <a:effectLst/>
                <a:uLnTx/>
                <a:uFillTx/>
                <a:latin typeface="Calibri" panose="020F0502020204030204"/>
                <a:ea typeface="+mn-ea"/>
                <a:cs typeface="+mn-cs"/>
                <a:hlinkClick r:id="rId5"/>
              </a:rPr>
              <a:t>www.</a:t>
            </a:r>
            <a:r>
              <a:rPr kumimoji="0" lang="en-US" sz="1800" b="0" i="0" u="sng" strike="noStrike" kern="1200" cap="none" spc="0" normalizeH="0" baseline="0" noProof="0" dirty="0">
                <a:ln>
                  <a:noFill/>
                </a:ln>
                <a:solidFill>
                  <a:srgbClr val="16325C"/>
                </a:solidFill>
                <a:effectLst/>
                <a:uLnTx/>
                <a:uFillTx/>
                <a:latin typeface="Calibri" panose="020F0502020204030204"/>
                <a:ea typeface="+mn-ea"/>
                <a:cs typeface="+mn-cs"/>
                <a:hlinkClick r:id="rId5"/>
              </a:rPr>
              <a:t>facebook.com/rhodeislandema</a:t>
            </a:r>
            <a:endParaRPr kumimoji="0" lang="en-US" sz="1800" b="0" i="0" u="sng" strike="noStrike" kern="1200" cap="none" spc="0" normalizeH="0" baseline="0" noProof="0" dirty="0">
              <a:ln>
                <a:noFill/>
              </a:ln>
              <a:solidFill>
                <a:srgbClr val="16325C"/>
              </a:solidFill>
              <a:effectLst/>
              <a:uLnTx/>
              <a:uFillTx/>
              <a:latin typeface="Calibri" panose="020F0502020204030204"/>
              <a:ea typeface="+mn-ea"/>
              <a:cs typeface="+mn-cs"/>
            </a:endParaRP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Instagram</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sng" strike="noStrike" kern="1200" cap="none" spc="0" normalizeH="0" baseline="0" noProof="0" dirty="0">
                <a:ln>
                  <a:noFill/>
                </a:ln>
                <a:solidFill>
                  <a:srgbClr val="16325C"/>
                </a:solidFill>
                <a:effectLst/>
                <a:uLnTx/>
                <a:uFillTx/>
                <a:latin typeface="Calibri" panose="020F0502020204030204"/>
                <a:ea typeface="+mn-ea"/>
                <a:cs typeface="+mn-cs"/>
                <a:hlinkClick r:id="rId6"/>
              </a:rPr>
              <a:t>www.instagram.com/rhodeislandema/</a:t>
            </a:r>
            <a:endParaRPr kumimoji="0" lang="en-US" sz="1800" b="0" i="0" u="sng" strike="noStrike" kern="1200" cap="none" spc="0" normalizeH="0" baseline="0" noProof="0" dirty="0">
              <a:ln>
                <a:noFill/>
              </a:ln>
              <a:solidFill>
                <a:srgbClr val="16325C"/>
              </a:solidFill>
              <a:effectLst/>
              <a:uLnTx/>
              <a:uFillTx/>
              <a:latin typeface="Calibri" panose="020F0502020204030204"/>
              <a:ea typeface="+mn-ea"/>
              <a:cs typeface="+mn-cs"/>
            </a:endParaRPr>
          </a:p>
          <a:p>
            <a:pPr marL="457200" marR="0" lvl="1" indent="0" algn="l" defTabSz="914400" rtl="0" eaLnBrk="1" fontAlgn="auto" latinLnBrk="0" hangingPunct="1">
              <a:lnSpc>
                <a:spcPct val="150000"/>
              </a:lnSpc>
              <a:spcBef>
                <a:spcPts val="0"/>
              </a:spcBef>
              <a:spcAft>
                <a:spcPts val="0"/>
              </a:spcAft>
              <a:buClrTx/>
              <a:buSzTx/>
              <a:buFontTx/>
              <a:buNone/>
              <a:tabLst/>
              <a:defRPr/>
            </a:pPr>
            <a:endPar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150000"/>
              </a:lnSpc>
              <a:spcBef>
                <a:spcPts val="0"/>
              </a:spcBef>
              <a:spcAft>
                <a:spcPts val="0"/>
              </a:spcAft>
              <a:buClrTx/>
              <a:buSzTx/>
              <a:buFontTx/>
              <a:buNone/>
              <a:tabLst/>
              <a:defRPr/>
            </a:pPr>
            <a:endPar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For more information about grant opportunities in the State, please go to the following link: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7"/>
              </a:rPr>
              <a:t>https://controller.admin.ri.gov/grants-management/state-rhode-island-grant-funding-opportunities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indent="0">
              <a:spcBef>
                <a:spcPts val="0"/>
              </a:spcBef>
              <a:spcAft>
                <a:spcPts val="1000"/>
              </a:spcAft>
              <a:buNone/>
            </a:pPr>
            <a:endParaRPr lang="en-US" sz="2400" i="1" dirty="0"/>
          </a:p>
        </p:txBody>
      </p:sp>
      <p:sp>
        <p:nvSpPr>
          <p:cNvPr id="5" name="TextBox 4"/>
          <p:cNvSpPr txBox="1"/>
          <p:nvPr/>
        </p:nvSpPr>
        <p:spPr>
          <a:xfrm>
            <a:off x="8382000" y="6400800"/>
            <a:ext cx="533400" cy="369332"/>
          </a:xfrm>
          <a:prstGeom prst="rect">
            <a:avLst/>
          </a:prstGeom>
          <a:noFill/>
        </p:spPr>
        <p:txBody>
          <a:bodyPr wrap="square" rtlCol="0">
            <a:spAutoFit/>
          </a:bodyPr>
          <a:lstStyle/>
          <a:p>
            <a:pPr algn="ctr"/>
            <a:r>
              <a:rPr lang="en-US" dirty="0">
                <a:latin typeface="Cambria" panose="02040503050406030204" pitchFamily="18" charset="0"/>
              </a:rPr>
              <a:t>24</a:t>
            </a:r>
          </a:p>
        </p:txBody>
      </p:sp>
      <p:pic>
        <p:nvPicPr>
          <p:cNvPr id="4" name="Picture 3">
            <a:extLst>
              <a:ext uri="{FF2B5EF4-FFF2-40B4-BE49-F238E27FC236}">
                <a16:creationId xmlns:a16="http://schemas.microsoft.com/office/drawing/2014/main" id="{78EB5539-71C6-4895-A524-A62C314B1EE1}"/>
              </a:ext>
            </a:extLst>
          </p:cNvPr>
          <p:cNvPicPr>
            <a:picLocks noChangeAspect="1"/>
          </p:cNvPicPr>
          <p:nvPr/>
        </p:nvPicPr>
        <p:blipFill>
          <a:blip r:embed="rId8"/>
          <a:stretch>
            <a:fillRect/>
          </a:stretch>
        </p:blipFill>
        <p:spPr>
          <a:xfrm>
            <a:off x="5105400" y="838200"/>
            <a:ext cx="3948163" cy="3929182"/>
          </a:xfrm>
          <a:prstGeom prst="rect">
            <a:avLst/>
          </a:prstGeom>
        </p:spPr>
      </p:pic>
    </p:spTree>
    <p:extLst>
      <p:ext uri="{BB962C8B-B14F-4D97-AF65-F5344CB8AC3E}">
        <p14:creationId xmlns:p14="http://schemas.microsoft.com/office/powerpoint/2010/main" val="18351492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181600"/>
          </a:xfrm>
        </p:spPr>
        <p:txBody>
          <a:bodyPr>
            <a:normAutofit/>
          </a:bodyPr>
          <a:lstStyle/>
          <a:p>
            <a:pPr marL="57150" indent="0">
              <a:buNone/>
            </a:pPr>
            <a:r>
              <a:rPr lang="en-US" sz="2400" b="1" dirty="0"/>
              <a:t>Rhode Island Emergency Management Agency </a:t>
            </a:r>
          </a:p>
          <a:p>
            <a:pPr marL="57150" indent="0">
              <a:buNone/>
            </a:pPr>
            <a:r>
              <a:rPr lang="en-US" sz="2400" b="1" dirty="0"/>
              <a:t>645 New London Avenue</a:t>
            </a:r>
          </a:p>
          <a:p>
            <a:pPr marL="57150" indent="0">
              <a:buNone/>
            </a:pPr>
            <a:r>
              <a:rPr lang="en-US" sz="2400" b="1" dirty="0"/>
              <a:t>Cranston, RI 02920</a:t>
            </a:r>
          </a:p>
          <a:p>
            <a:pPr marL="57150" indent="0">
              <a:buNone/>
            </a:pPr>
            <a:r>
              <a:rPr lang="en-US" sz="2400" b="1" dirty="0"/>
              <a:t>24-hour Phone: (401) 946-9996 </a:t>
            </a:r>
          </a:p>
          <a:p>
            <a:pPr marL="57150" indent="0">
              <a:spcAft>
                <a:spcPts val="1800"/>
              </a:spcAft>
              <a:buNone/>
            </a:pPr>
            <a:r>
              <a:rPr lang="en-US" sz="2400" b="1" dirty="0"/>
              <a:t>Fax: (401) 944-1891 </a:t>
            </a:r>
          </a:p>
          <a:p>
            <a:pPr>
              <a:buNone/>
            </a:pPr>
            <a:r>
              <a:rPr lang="en-US" sz="2200" dirty="0"/>
              <a:t> More information may be located at: </a:t>
            </a:r>
            <a:r>
              <a:rPr lang="en-US" sz="2200" dirty="0">
                <a:hlinkClick r:id="rId3"/>
              </a:rPr>
              <a:t>http://www.riema.ri.gov</a:t>
            </a:r>
            <a:endParaRPr lang="en-US" sz="2200" dirty="0"/>
          </a:p>
          <a:p>
            <a:pPr marL="120650" indent="-60325">
              <a:spcAft>
                <a:spcPts val="1800"/>
              </a:spcAft>
              <a:buNone/>
            </a:pPr>
            <a:r>
              <a:rPr lang="en-US" sz="2200" dirty="0"/>
              <a:t>Questions may be directed to: </a:t>
            </a:r>
            <a:r>
              <a:rPr lang="en-US" sz="2200" dirty="0">
                <a:hlinkClick r:id="rId4"/>
              </a:rPr>
              <a:t>ema.grants@ema.ri.gov</a:t>
            </a:r>
            <a:r>
              <a:rPr lang="en-US" sz="2200" dirty="0"/>
              <a:t> </a:t>
            </a:r>
          </a:p>
          <a:p>
            <a:pPr marL="120650" indent="-60325">
              <a:buNone/>
            </a:pPr>
            <a:r>
              <a:rPr lang="en-US" sz="2200" b="1" u="sng" dirty="0"/>
              <a:t>Other Points of Contact</a:t>
            </a:r>
            <a:r>
              <a:rPr lang="en-US" sz="2200" dirty="0"/>
              <a:t>:</a:t>
            </a:r>
          </a:p>
          <a:p>
            <a:pPr marL="120650" indent="-60325">
              <a:buNone/>
            </a:pPr>
            <a:r>
              <a:rPr lang="en-US" sz="2200" dirty="0"/>
              <a:t>Denise A. Manni: </a:t>
            </a:r>
            <a:r>
              <a:rPr lang="en-US" sz="2200" dirty="0">
                <a:hlinkClick r:id="rId5"/>
              </a:rPr>
              <a:t>denise.manni@ema.ri.gov</a:t>
            </a:r>
            <a:r>
              <a:rPr lang="en-US" sz="2200" dirty="0"/>
              <a:t>; 401-462-7028</a:t>
            </a:r>
          </a:p>
          <a:p>
            <a:pPr marL="120650" indent="-60325">
              <a:buNone/>
            </a:pPr>
            <a:r>
              <a:rPr lang="en-US" sz="2200" dirty="0"/>
              <a:t>Tim Nadeau: </a:t>
            </a:r>
            <a:r>
              <a:rPr lang="en-US" sz="2200" dirty="0">
                <a:hlinkClick r:id="rId6"/>
              </a:rPr>
              <a:t>timothy.nadeau@ema.ri.gov</a:t>
            </a:r>
            <a:r>
              <a:rPr lang="en-US" sz="2200" dirty="0"/>
              <a:t>; 401-462-7535</a:t>
            </a:r>
          </a:p>
          <a:p>
            <a:pPr marL="120650" indent="-60325">
              <a:buNone/>
            </a:pPr>
            <a:r>
              <a:rPr lang="en-US" sz="2200" dirty="0"/>
              <a:t>Rinky M. Roy-Philip: </a:t>
            </a:r>
            <a:r>
              <a:rPr lang="en-US" sz="2200" dirty="0">
                <a:hlinkClick r:id="rId7"/>
              </a:rPr>
              <a:t>rinky.royphilip.ctr@ema.ri.gov</a:t>
            </a:r>
            <a:r>
              <a:rPr lang="en-US" sz="2200" dirty="0"/>
              <a:t>; 401-318-0962</a:t>
            </a:r>
          </a:p>
          <a:p>
            <a:pPr>
              <a:buNone/>
            </a:pPr>
            <a:endParaRPr lang="en-US" sz="2800" dirty="0"/>
          </a:p>
          <a:p>
            <a:pPr>
              <a:buFontTx/>
              <a:buNone/>
              <a:tabLst>
                <a:tab pos="120650" algn="l"/>
              </a:tabLst>
            </a:pPr>
            <a:endParaRPr lang="en-US" sz="2800" dirty="0"/>
          </a:p>
          <a:p>
            <a:pPr marL="57150" indent="0">
              <a:buNone/>
            </a:pPr>
            <a:endParaRPr lang="en-US" sz="2800" dirty="0"/>
          </a:p>
          <a:p>
            <a:pPr marL="57150" indent="0">
              <a:buNone/>
            </a:pPr>
            <a:endParaRPr lang="en-US" sz="2200" dirty="0"/>
          </a:p>
          <a:p>
            <a:pPr marL="57150" indent="0">
              <a:buNone/>
            </a:pPr>
            <a:endParaRPr lang="en-US" sz="2200" dirty="0"/>
          </a:p>
        </p:txBody>
      </p:sp>
      <p:sp>
        <p:nvSpPr>
          <p:cNvPr id="4" name="Rectangle 3"/>
          <p:cNvSpPr/>
          <p:nvPr/>
        </p:nvSpPr>
        <p:spPr>
          <a:xfrm>
            <a:off x="457200" y="165557"/>
            <a:ext cx="8229600" cy="584775"/>
          </a:xfrm>
          <a:prstGeom prst="rect">
            <a:avLst/>
          </a:prstGeom>
        </p:spPr>
        <p:txBody>
          <a:bodyPr wrap="square">
            <a:spAutoFit/>
          </a:bodyPr>
          <a:lstStyle/>
          <a:p>
            <a:pPr algn="ctr"/>
            <a:r>
              <a:rPr lang="en-US" sz="3200" dirty="0">
                <a:latin typeface="Cambria" panose="02040503050406030204" pitchFamily="18" charset="0"/>
                <a:cs typeface="Arial" panose="020B0604020202020204" pitchFamily="34" charset="0"/>
              </a:rPr>
              <a:t>2024 Non-Disaster Grant Programs</a:t>
            </a:r>
            <a:endParaRPr lang="en-US" sz="3200" dirty="0">
              <a:latin typeface="Cambria" panose="02040503050406030204" pitchFamily="18" charset="0"/>
            </a:endParaRPr>
          </a:p>
        </p:txBody>
      </p:sp>
      <p:sp>
        <p:nvSpPr>
          <p:cNvPr id="5" name="TextBox 4"/>
          <p:cNvSpPr txBox="1"/>
          <p:nvPr/>
        </p:nvSpPr>
        <p:spPr>
          <a:xfrm>
            <a:off x="8382000" y="6400800"/>
            <a:ext cx="533400" cy="369332"/>
          </a:xfrm>
          <a:prstGeom prst="rect">
            <a:avLst/>
          </a:prstGeom>
          <a:noFill/>
        </p:spPr>
        <p:txBody>
          <a:bodyPr wrap="square" rtlCol="0">
            <a:spAutoFit/>
          </a:bodyPr>
          <a:lstStyle/>
          <a:p>
            <a:pPr algn="ctr"/>
            <a:r>
              <a:rPr lang="en-US" dirty="0">
                <a:latin typeface="Cambria" panose="02040503050406030204" pitchFamily="18" charset="0"/>
              </a:rPr>
              <a:t>25</a:t>
            </a:r>
          </a:p>
        </p:txBody>
      </p:sp>
    </p:spTree>
    <p:extLst>
      <p:ext uri="{BB962C8B-B14F-4D97-AF65-F5344CB8AC3E}">
        <p14:creationId xmlns:p14="http://schemas.microsoft.com/office/powerpoint/2010/main" val="3473508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105400"/>
          </a:xfrm>
        </p:spPr>
        <p:txBody>
          <a:bodyPr>
            <a:normAutofit lnSpcReduction="10000"/>
          </a:bodyPr>
          <a:lstStyle/>
          <a:p>
            <a:pPr algn="ctr">
              <a:spcBef>
                <a:spcPts val="800"/>
              </a:spcBef>
              <a:spcAft>
                <a:spcPts val="800"/>
              </a:spcAft>
              <a:buNone/>
            </a:pPr>
            <a:r>
              <a:rPr lang="en-US" sz="2600" b="1" dirty="0"/>
              <a:t>EMPG Grant Overview</a:t>
            </a:r>
          </a:p>
          <a:p>
            <a:pPr>
              <a:spcBef>
                <a:spcPts val="800"/>
              </a:spcBef>
              <a:spcAft>
                <a:spcPts val="800"/>
              </a:spcAft>
            </a:pPr>
            <a:r>
              <a:rPr lang="en-US" sz="2200" dirty="0"/>
              <a:t>To assist local units of government in building, sustaining, and delivering a whole community emergency management program.</a:t>
            </a:r>
          </a:p>
          <a:p>
            <a:pPr>
              <a:spcBef>
                <a:spcPts val="800"/>
              </a:spcBef>
              <a:spcAft>
                <a:spcPts val="800"/>
              </a:spcAft>
            </a:pPr>
            <a:r>
              <a:rPr lang="en-US" sz="2200" dirty="0"/>
              <a:t>EMPG funding result of the Stafford Act</a:t>
            </a:r>
          </a:p>
          <a:p>
            <a:pPr>
              <a:spcBef>
                <a:spcPts val="800"/>
              </a:spcBef>
              <a:spcAft>
                <a:spcPts val="800"/>
              </a:spcAft>
            </a:pPr>
            <a:r>
              <a:rPr lang="en-US" sz="2200" dirty="0"/>
              <a:t>State-wide gaps are identified during the Threat and Hazard Identification and Risk Assessment (THIRA) process and assessed in the State Preparedness Report (SPR).</a:t>
            </a:r>
          </a:p>
          <a:p>
            <a:r>
              <a:rPr lang="en-US" sz="2200" dirty="0"/>
              <a:t>Funding sustains current capability levels and fills identified gaps in </a:t>
            </a:r>
            <a:r>
              <a:rPr lang="en-US" sz="2200" b="1" dirty="0"/>
              <a:t>P</a:t>
            </a:r>
            <a:r>
              <a:rPr lang="en-US" sz="2200" dirty="0"/>
              <a:t>lanning, </a:t>
            </a:r>
            <a:r>
              <a:rPr lang="en-US" sz="2200" b="1" dirty="0"/>
              <a:t>O</a:t>
            </a:r>
            <a:r>
              <a:rPr lang="en-US" sz="2200" dirty="0"/>
              <a:t>rganization, </a:t>
            </a:r>
            <a:r>
              <a:rPr lang="en-US" sz="2200" b="1" dirty="0"/>
              <a:t>E</a:t>
            </a:r>
            <a:r>
              <a:rPr lang="en-US" sz="2200" dirty="0"/>
              <a:t>quipment, </a:t>
            </a:r>
            <a:r>
              <a:rPr lang="en-US" sz="2200" b="1" dirty="0"/>
              <a:t>T</a:t>
            </a:r>
            <a:r>
              <a:rPr lang="en-US" sz="2200" dirty="0"/>
              <a:t>raining, and </a:t>
            </a:r>
            <a:r>
              <a:rPr lang="en-US" sz="2200" b="1" dirty="0"/>
              <a:t>E</a:t>
            </a:r>
            <a:r>
              <a:rPr lang="en-US" sz="2200" dirty="0"/>
              <a:t>xercise activities in order to prevent, protect against, mitigate,  respond to, and recover from acts of terrorism or catastrophic events.</a:t>
            </a:r>
          </a:p>
          <a:p>
            <a:endParaRPr lang="en-US" sz="2200" dirty="0"/>
          </a:p>
          <a:p>
            <a:pPr lvl="1">
              <a:buNone/>
            </a:pPr>
            <a:endParaRPr lang="en-US" sz="2200" dirty="0"/>
          </a:p>
        </p:txBody>
      </p:sp>
      <p:sp>
        <p:nvSpPr>
          <p:cNvPr id="4" name="Title 1"/>
          <p:cNvSpPr>
            <a:spLocks noGrp="1"/>
          </p:cNvSpPr>
          <p:nvPr>
            <p:ph type="title"/>
          </p:nvPr>
        </p:nvSpPr>
        <p:spPr>
          <a:xfrm>
            <a:off x="457200" y="152400"/>
            <a:ext cx="8229600" cy="457200"/>
          </a:xfrm>
        </p:spPr>
        <p:txBody>
          <a:bodyPr>
            <a:noAutofit/>
          </a:bodyPr>
          <a:lstStyle/>
          <a:p>
            <a:pPr algn="ctr" fontAlgn="auto">
              <a:spcAft>
                <a:spcPts val="0"/>
              </a:spcAft>
            </a:pPr>
            <a:r>
              <a:rPr lang="en-US" sz="3200" dirty="0">
                <a:cs typeface="Arial" panose="020B0604020202020204" pitchFamily="34" charset="0"/>
              </a:rPr>
              <a:t>2024 Preparedness Grant Programs</a:t>
            </a:r>
          </a:p>
        </p:txBody>
      </p:sp>
      <p:sp>
        <p:nvSpPr>
          <p:cNvPr id="2" name="TextBox 1"/>
          <p:cNvSpPr txBox="1"/>
          <p:nvPr/>
        </p:nvSpPr>
        <p:spPr>
          <a:xfrm>
            <a:off x="8458200" y="6368534"/>
            <a:ext cx="533400" cy="369332"/>
          </a:xfrm>
          <a:prstGeom prst="rect">
            <a:avLst/>
          </a:prstGeom>
          <a:noFill/>
        </p:spPr>
        <p:txBody>
          <a:bodyPr wrap="square" rtlCol="0">
            <a:spAutoFit/>
          </a:bodyPr>
          <a:lstStyle/>
          <a:p>
            <a:pPr algn="ctr"/>
            <a:r>
              <a:rPr lang="en-US" dirty="0">
                <a:latin typeface="Cambria" panose="02040503050406030204" pitchFamily="18" charset="0"/>
              </a:rPr>
              <a:t>3</a:t>
            </a:r>
          </a:p>
        </p:txBody>
      </p:sp>
    </p:spTree>
    <p:extLst>
      <p:ext uri="{BB962C8B-B14F-4D97-AF65-F5344CB8AC3E}">
        <p14:creationId xmlns:p14="http://schemas.microsoft.com/office/powerpoint/2010/main" val="1622224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32724"/>
            <a:ext cx="8229600" cy="4887076"/>
          </a:xfrm>
        </p:spPr>
        <p:txBody>
          <a:bodyPr>
            <a:normAutofit fontScale="85000" lnSpcReduction="20000"/>
          </a:bodyPr>
          <a:lstStyle/>
          <a:p>
            <a:pPr algn="ctr">
              <a:lnSpc>
                <a:spcPct val="110000"/>
              </a:lnSpc>
              <a:spcBef>
                <a:spcPts val="600"/>
              </a:spcBef>
              <a:spcAft>
                <a:spcPts val="1200"/>
              </a:spcAft>
              <a:buNone/>
            </a:pPr>
            <a:r>
              <a:rPr lang="en-US" sz="2800" b="1" dirty="0"/>
              <a:t>EMPG Grant Overview (continued)</a:t>
            </a:r>
            <a:endParaRPr lang="en-US" dirty="0"/>
          </a:p>
          <a:p>
            <a:pPr marL="0" indent="0">
              <a:spcBef>
                <a:spcPts val="800"/>
              </a:spcBef>
              <a:spcAft>
                <a:spcPts val="1200"/>
              </a:spcAft>
              <a:buNone/>
            </a:pPr>
            <a:r>
              <a:rPr lang="en-US" sz="2800" dirty="0"/>
              <a:t>These funds are used as pass-through funding for the State, Local, and Tribal Assistance (SLA) program:</a:t>
            </a:r>
          </a:p>
          <a:p>
            <a:pPr marL="914400" lvl="1" indent="-452438" defTabSz="344488">
              <a:spcBef>
                <a:spcPts val="800"/>
              </a:spcBef>
              <a:spcAft>
                <a:spcPts val="1200"/>
              </a:spcAft>
              <a:buFont typeface="Courier New" panose="02070309020205020404" pitchFamily="49" charset="0"/>
              <a:buChar char="o"/>
            </a:pPr>
            <a:r>
              <a:rPr lang="en-US" dirty="0"/>
              <a:t>Used to support local emergency management efforts including personnel, EOCs, communications, and local emergency management capability enhancement.</a:t>
            </a:r>
          </a:p>
          <a:p>
            <a:pPr marL="914400" lvl="1" indent="-452438" defTabSz="344488">
              <a:spcBef>
                <a:spcPts val="800"/>
              </a:spcBef>
              <a:spcAft>
                <a:spcPts val="800"/>
              </a:spcAft>
              <a:buFont typeface="Courier New" panose="02070309020205020404" pitchFamily="49" charset="0"/>
              <a:buChar char="o"/>
            </a:pPr>
            <a:r>
              <a:rPr lang="en-US" dirty="0"/>
              <a:t>EMPG funding has a cost share (match) of </a:t>
            </a:r>
            <a:r>
              <a:rPr lang="en-US" b="1" dirty="0"/>
              <a:t>50%</a:t>
            </a:r>
            <a:r>
              <a:rPr lang="en-US" dirty="0"/>
              <a:t>.</a:t>
            </a:r>
          </a:p>
          <a:p>
            <a:pPr marL="1204912" lvl="2" indent="-342900" defTabSz="344488">
              <a:spcBef>
                <a:spcPts val="800"/>
              </a:spcBef>
              <a:spcAft>
                <a:spcPts val="800"/>
              </a:spcAft>
            </a:pPr>
            <a:r>
              <a:rPr lang="en-US" sz="2800" dirty="0"/>
              <a:t>RIEMA requires cash (hard match) for EMPG sub-awards and will not accept In-Kind (soft match) costs.  </a:t>
            </a:r>
            <a:r>
              <a:rPr lang="en-US" dirty="0"/>
              <a:t>	</a:t>
            </a:r>
          </a:p>
          <a:p>
            <a:pPr marL="0" lvl="2" indent="0">
              <a:spcBef>
                <a:spcPts val="0"/>
              </a:spcBef>
              <a:buNone/>
            </a:pPr>
            <a:r>
              <a:rPr lang="en-US" sz="3200" dirty="0"/>
              <a:t> </a:t>
            </a:r>
          </a:p>
          <a:p>
            <a:pPr marL="0" indent="0" defTabSz="688975">
              <a:spcBef>
                <a:spcPts val="800"/>
              </a:spcBef>
              <a:spcAft>
                <a:spcPts val="800"/>
              </a:spcAft>
              <a:buNone/>
              <a:tabLst>
                <a:tab pos="339725" algn="l"/>
              </a:tabLst>
            </a:pPr>
            <a:r>
              <a:rPr lang="en-US" dirty="0"/>
              <a:t>	</a:t>
            </a:r>
          </a:p>
        </p:txBody>
      </p:sp>
      <p:sp>
        <p:nvSpPr>
          <p:cNvPr id="9" name="Title 1"/>
          <p:cNvSpPr txBox="1">
            <a:spLocks/>
          </p:cNvSpPr>
          <p:nvPr/>
        </p:nvSpPr>
        <p:spPr>
          <a:xfrm>
            <a:off x="304800" y="1"/>
            <a:ext cx="812966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Cambria" pitchFamily="18" charset="0"/>
                <a:ea typeface="+mj-ea"/>
                <a:cs typeface="+mj-cs"/>
              </a:defRPr>
            </a:lvl1pPr>
          </a:lstStyle>
          <a:p>
            <a:pPr algn="l" fontAlgn="auto">
              <a:spcAft>
                <a:spcPts val="0"/>
              </a:spcAft>
            </a:pPr>
            <a:endParaRPr lang="en-US" sz="3000" dirty="0"/>
          </a:p>
        </p:txBody>
      </p:sp>
      <p:sp>
        <p:nvSpPr>
          <p:cNvPr id="5" name="Title 1"/>
          <p:cNvSpPr>
            <a:spLocks noGrp="1"/>
          </p:cNvSpPr>
          <p:nvPr>
            <p:ph type="title"/>
          </p:nvPr>
        </p:nvSpPr>
        <p:spPr>
          <a:xfrm>
            <a:off x="457200" y="228600"/>
            <a:ext cx="8229600" cy="457199"/>
          </a:xfrm>
        </p:spPr>
        <p:txBody>
          <a:bodyPr>
            <a:noAutofit/>
          </a:bodyPr>
          <a:lstStyle/>
          <a:p>
            <a:pPr algn="ctr" fontAlgn="auto">
              <a:spcAft>
                <a:spcPts val="0"/>
              </a:spcAft>
            </a:pPr>
            <a:r>
              <a:rPr lang="en-US" sz="3200" dirty="0">
                <a:cs typeface="Arial" panose="020B0604020202020204" pitchFamily="34" charset="0"/>
              </a:rPr>
              <a:t>2024 Preparedness Grant Programs</a:t>
            </a:r>
          </a:p>
        </p:txBody>
      </p:sp>
      <p:sp>
        <p:nvSpPr>
          <p:cNvPr id="2" name="TextBox 1"/>
          <p:cNvSpPr txBox="1"/>
          <p:nvPr/>
        </p:nvSpPr>
        <p:spPr>
          <a:xfrm>
            <a:off x="8534400" y="6400800"/>
            <a:ext cx="457200" cy="369332"/>
          </a:xfrm>
          <a:prstGeom prst="rect">
            <a:avLst/>
          </a:prstGeom>
          <a:noFill/>
        </p:spPr>
        <p:txBody>
          <a:bodyPr wrap="square" rtlCol="0">
            <a:spAutoFit/>
          </a:bodyPr>
          <a:lstStyle/>
          <a:p>
            <a:pPr algn="ctr"/>
            <a:r>
              <a:rPr lang="en-US" dirty="0">
                <a:latin typeface="Cambria" panose="02040503050406030204" pitchFamily="18" charset="0"/>
              </a:rPr>
              <a:t>4</a:t>
            </a:r>
          </a:p>
        </p:txBody>
      </p:sp>
    </p:spTree>
    <p:extLst>
      <p:ext uri="{BB962C8B-B14F-4D97-AF65-F5344CB8AC3E}">
        <p14:creationId xmlns:p14="http://schemas.microsoft.com/office/powerpoint/2010/main" val="3402309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4372" y="914400"/>
            <a:ext cx="8229600" cy="5334000"/>
          </a:xfrm>
        </p:spPr>
        <p:txBody>
          <a:bodyPr>
            <a:noAutofit/>
          </a:bodyPr>
          <a:lstStyle/>
          <a:p>
            <a:pPr algn="ctr">
              <a:spcBef>
                <a:spcPts val="600"/>
              </a:spcBef>
              <a:buNone/>
            </a:pPr>
            <a:r>
              <a:rPr lang="en-US" sz="2600" b="1" dirty="0"/>
              <a:t>EMPG Requirements</a:t>
            </a:r>
          </a:p>
          <a:p>
            <a:pPr marL="174625" indent="0" defTabSz="344488">
              <a:spcBef>
                <a:spcPts val="800"/>
              </a:spcBef>
              <a:spcAft>
                <a:spcPts val="600"/>
              </a:spcAft>
              <a:buNone/>
            </a:pPr>
            <a:endParaRPr lang="en-US" sz="1800" i="1" u="sng" dirty="0"/>
          </a:p>
          <a:p>
            <a:pPr marL="174625" indent="0" defTabSz="344488">
              <a:spcBef>
                <a:spcPts val="800"/>
              </a:spcBef>
              <a:spcAft>
                <a:spcPts val="600"/>
              </a:spcAft>
              <a:buNone/>
            </a:pPr>
            <a:r>
              <a:rPr lang="en-US" sz="2400" u="sng" dirty="0"/>
              <a:t>All EMPG funded personnel </a:t>
            </a:r>
            <a:r>
              <a:rPr lang="en-US" sz="2400" dirty="0"/>
              <a:t>shall complete either the Independent Study courses identified in the Professional Development Series (PDS) or attend the National Emergency Management Basic Academy (NEMBA) delivered either by the Emergency Management Institute (EMI) or at a sponsored state, local, tribal, territorial, regional or other designated location.</a:t>
            </a:r>
          </a:p>
        </p:txBody>
      </p:sp>
      <p:sp>
        <p:nvSpPr>
          <p:cNvPr id="9" name="Title 1"/>
          <p:cNvSpPr txBox="1">
            <a:spLocks/>
          </p:cNvSpPr>
          <p:nvPr/>
        </p:nvSpPr>
        <p:spPr>
          <a:xfrm>
            <a:off x="304800" y="1"/>
            <a:ext cx="812966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Cambria" pitchFamily="18" charset="0"/>
                <a:ea typeface="+mj-ea"/>
                <a:cs typeface="+mj-cs"/>
              </a:defRPr>
            </a:lvl1pPr>
          </a:lstStyle>
          <a:p>
            <a:pPr algn="l" fontAlgn="auto">
              <a:spcAft>
                <a:spcPts val="0"/>
              </a:spcAft>
            </a:pPr>
            <a:endParaRPr lang="en-US" sz="3000" dirty="0"/>
          </a:p>
        </p:txBody>
      </p:sp>
      <p:sp>
        <p:nvSpPr>
          <p:cNvPr id="5" name="Title 1"/>
          <p:cNvSpPr>
            <a:spLocks noGrp="1"/>
          </p:cNvSpPr>
          <p:nvPr>
            <p:ph type="title"/>
          </p:nvPr>
        </p:nvSpPr>
        <p:spPr>
          <a:xfrm>
            <a:off x="457200" y="228600"/>
            <a:ext cx="8229600" cy="457199"/>
          </a:xfrm>
        </p:spPr>
        <p:txBody>
          <a:bodyPr>
            <a:noAutofit/>
          </a:bodyPr>
          <a:lstStyle/>
          <a:p>
            <a:pPr algn="ctr" fontAlgn="auto">
              <a:spcAft>
                <a:spcPts val="0"/>
              </a:spcAft>
            </a:pPr>
            <a:r>
              <a:rPr lang="en-US" sz="3200" dirty="0">
                <a:cs typeface="Arial" panose="020B0604020202020204" pitchFamily="34" charset="0"/>
              </a:rPr>
              <a:t>2024 Preparedness Grant Programs</a:t>
            </a:r>
          </a:p>
        </p:txBody>
      </p:sp>
      <p:sp>
        <p:nvSpPr>
          <p:cNvPr id="2" name="TextBox 1"/>
          <p:cNvSpPr txBox="1"/>
          <p:nvPr/>
        </p:nvSpPr>
        <p:spPr>
          <a:xfrm>
            <a:off x="8534400" y="6400800"/>
            <a:ext cx="457200" cy="369332"/>
          </a:xfrm>
          <a:prstGeom prst="rect">
            <a:avLst/>
          </a:prstGeom>
          <a:noFill/>
        </p:spPr>
        <p:txBody>
          <a:bodyPr wrap="square" rtlCol="0">
            <a:spAutoFit/>
          </a:bodyPr>
          <a:lstStyle/>
          <a:p>
            <a:pPr algn="ctr"/>
            <a:r>
              <a:rPr lang="en-US" dirty="0">
                <a:latin typeface="Cambria" panose="02040503050406030204" pitchFamily="18" charset="0"/>
              </a:rPr>
              <a:t>5</a:t>
            </a:r>
          </a:p>
        </p:txBody>
      </p:sp>
    </p:spTree>
    <p:extLst>
      <p:ext uri="{BB962C8B-B14F-4D97-AF65-F5344CB8AC3E}">
        <p14:creationId xmlns:p14="http://schemas.microsoft.com/office/powerpoint/2010/main" val="1307416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ABDFF6-8436-4214-A7C7-885BB2AF480F}"/>
              </a:ext>
            </a:extLst>
          </p:cNvPr>
          <p:cNvSpPr>
            <a:spLocks noGrp="1"/>
          </p:cNvSpPr>
          <p:nvPr>
            <p:ph type="title"/>
          </p:nvPr>
        </p:nvSpPr>
        <p:spPr>
          <a:xfrm>
            <a:off x="457200" y="14748"/>
            <a:ext cx="8229600" cy="685801"/>
          </a:xfrm>
        </p:spPr>
        <p:txBody>
          <a:bodyPr>
            <a:noAutofit/>
          </a:bodyPr>
          <a:lstStyle/>
          <a:p>
            <a:pPr algn="ctr"/>
            <a:r>
              <a:rPr lang="en-US" sz="4000" dirty="0"/>
              <a:t>PDS vs. NEMBA</a:t>
            </a:r>
          </a:p>
        </p:txBody>
      </p:sp>
      <p:sp>
        <p:nvSpPr>
          <p:cNvPr id="5" name="Text Placeholder 4">
            <a:extLst>
              <a:ext uri="{FF2B5EF4-FFF2-40B4-BE49-F238E27FC236}">
                <a16:creationId xmlns:a16="http://schemas.microsoft.com/office/drawing/2014/main" id="{B251A406-C8C5-4A01-B21A-7357A793DD3C}"/>
              </a:ext>
            </a:extLst>
          </p:cNvPr>
          <p:cNvSpPr>
            <a:spLocks noGrp="1"/>
          </p:cNvSpPr>
          <p:nvPr>
            <p:ph type="body" idx="1"/>
          </p:nvPr>
        </p:nvSpPr>
        <p:spPr>
          <a:xfrm>
            <a:off x="457200" y="862782"/>
            <a:ext cx="3633019" cy="685801"/>
          </a:xfrm>
        </p:spPr>
        <p:txBody>
          <a:bodyPr>
            <a:normAutofit lnSpcReduction="10000"/>
          </a:bodyPr>
          <a:lstStyle/>
          <a:p>
            <a:pPr algn="ctr"/>
            <a:r>
              <a:rPr lang="en-US" sz="1800" dirty="0">
                <a:highlight>
                  <a:srgbClr val="00FF00"/>
                </a:highlight>
              </a:rPr>
              <a:t>Professional Development Series</a:t>
            </a:r>
          </a:p>
          <a:p>
            <a:pPr algn="ctr"/>
            <a:r>
              <a:rPr lang="en-US" sz="1800" dirty="0">
                <a:highlight>
                  <a:srgbClr val="00FF00"/>
                </a:highlight>
              </a:rPr>
              <a:t>Independent Study (IS)</a:t>
            </a:r>
          </a:p>
        </p:txBody>
      </p:sp>
      <p:sp>
        <p:nvSpPr>
          <p:cNvPr id="6" name="Content Placeholder 5">
            <a:extLst>
              <a:ext uri="{FF2B5EF4-FFF2-40B4-BE49-F238E27FC236}">
                <a16:creationId xmlns:a16="http://schemas.microsoft.com/office/drawing/2014/main" id="{730B4D32-245D-4B66-B681-2042B2C970B7}"/>
              </a:ext>
            </a:extLst>
          </p:cNvPr>
          <p:cNvSpPr>
            <a:spLocks noGrp="1"/>
          </p:cNvSpPr>
          <p:nvPr>
            <p:ph sz="half" idx="2"/>
          </p:nvPr>
        </p:nvSpPr>
        <p:spPr>
          <a:xfrm>
            <a:off x="457200" y="1548584"/>
            <a:ext cx="3633019" cy="4699816"/>
          </a:xfrm>
        </p:spPr>
        <p:txBody>
          <a:bodyPr>
            <a:normAutofit/>
          </a:bodyPr>
          <a:lstStyle/>
          <a:p>
            <a:pPr marL="285750" lvl="2" indent="-285750">
              <a:spcBef>
                <a:spcPts val="0"/>
              </a:spcBef>
            </a:pPr>
            <a:r>
              <a:rPr lang="en-US" sz="1400" i="1" dirty="0"/>
              <a:t>IS-100: Intro to the Incident Command System (ICS)</a:t>
            </a:r>
          </a:p>
          <a:p>
            <a:pPr marL="285750" lvl="2" indent="-285750">
              <a:spcBef>
                <a:spcPts val="0"/>
              </a:spcBef>
            </a:pPr>
            <a:r>
              <a:rPr lang="en-US" sz="1400" i="1" dirty="0"/>
              <a:t>IS-200: Basic Incident Command System for Initial Response</a:t>
            </a:r>
          </a:p>
          <a:p>
            <a:pPr marL="285750" lvl="2" indent="-285750">
              <a:spcBef>
                <a:spcPts val="0"/>
              </a:spcBef>
            </a:pPr>
            <a:r>
              <a:rPr lang="en-US" sz="1400" i="1" dirty="0"/>
              <a:t>IS-700: Intro to the National Incident Management System</a:t>
            </a:r>
          </a:p>
          <a:p>
            <a:pPr marL="285750" lvl="2" indent="-285750">
              <a:spcBef>
                <a:spcPts val="0"/>
              </a:spcBef>
            </a:pPr>
            <a:r>
              <a:rPr lang="en-US" sz="1400" i="1" dirty="0"/>
              <a:t>IS-800: Intro to National Response Framework</a:t>
            </a:r>
          </a:p>
          <a:p>
            <a:pPr marL="285750" lvl="2" indent="-285750">
              <a:spcBef>
                <a:spcPts val="0"/>
              </a:spcBef>
            </a:pPr>
            <a:r>
              <a:rPr lang="en-US" sz="1400" b="1" dirty="0">
                <a:highlight>
                  <a:srgbClr val="00FF00"/>
                </a:highlight>
              </a:rPr>
              <a:t>IS-120: An Introduction to Exercises</a:t>
            </a:r>
          </a:p>
          <a:p>
            <a:pPr marL="285750" lvl="2" indent="-285750">
              <a:spcBef>
                <a:spcPts val="0"/>
              </a:spcBef>
            </a:pPr>
            <a:r>
              <a:rPr lang="en-US" sz="1400" b="1" dirty="0">
                <a:highlight>
                  <a:srgbClr val="00FF00"/>
                </a:highlight>
              </a:rPr>
              <a:t>IS-230: Fundamentals of Emergency Management</a:t>
            </a:r>
          </a:p>
          <a:p>
            <a:pPr marL="285750" lvl="2" indent="-285750">
              <a:spcBef>
                <a:spcPts val="0"/>
              </a:spcBef>
            </a:pPr>
            <a:r>
              <a:rPr lang="en-US" sz="1400" b="1" dirty="0">
                <a:highlight>
                  <a:srgbClr val="00FF00"/>
                </a:highlight>
              </a:rPr>
              <a:t>IS-235: Emergency Planning</a:t>
            </a:r>
          </a:p>
          <a:p>
            <a:pPr marL="285750" lvl="2" indent="-285750">
              <a:spcBef>
                <a:spcPts val="0"/>
              </a:spcBef>
            </a:pPr>
            <a:r>
              <a:rPr lang="en-US" sz="1400" b="1" dirty="0">
                <a:highlight>
                  <a:srgbClr val="00FF00"/>
                </a:highlight>
              </a:rPr>
              <a:t>IS-240: Leadership and Influence</a:t>
            </a:r>
          </a:p>
          <a:p>
            <a:pPr marL="285750" lvl="2" indent="-285750">
              <a:spcBef>
                <a:spcPts val="0"/>
              </a:spcBef>
            </a:pPr>
            <a:r>
              <a:rPr lang="en-US" sz="1400" b="1" dirty="0">
                <a:highlight>
                  <a:srgbClr val="00FF00"/>
                </a:highlight>
              </a:rPr>
              <a:t>IS-241: Decision Making and Problem Solving</a:t>
            </a:r>
          </a:p>
          <a:p>
            <a:pPr marL="285750" lvl="2" indent="-285750">
              <a:spcBef>
                <a:spcPts val="0"/>
              </a:spcBef>
            </a:pPr>
            <a:r>
              <a:rPr lang="en-US" sz="1400" b="1" dirty="0">
                <a:highlight>
                  <a:srgbClr val="00FF00"/>
                </a:highlight>
              </a:rPr>
              <a:t>IS-242: Effective Communication</a:t>
            </a:r>
          </a:p>
          <a:p>
            <a:pPr marL="285750" lvl="2" indent="-285750">
              <a:spcBef>
                <a:spcPts val="0"/>
              </a:spcBef>
            </a:pPr>
            <a:r>
              <a:rPr lang="en-US" sz="1400" b="1" dirty="0">
                <a:highlight>
                  <a:srgbClr val="00FF00"/>
                </a:highlight>
              </a:rPr>
              <a:t>IS-244: Developing and Managing Volunteers</a:t>
            </a:r>
          </a:p>
        </p:txBody>
      </p:sp>
      <p:sp>
        <p:nvSpPr>
          <p:cNvPr id="7" name="Text Placeholder 6">
            <a:extLst>
              <a:ext uri="{FF2B5EF4-FFF2-40B4-BE49-F238E27FC236}">
                <a16:creationId xmlns:a16="http://schemas.microsoft.com/office/drawing/2014/main" id="{DA49F63B-A282-4590-A4AC-26A9456BF5EB}"/>
              </a:ext>
            </a:extLst>
          </p:cNvPr>
          <p:cNvSpPr>
            <a:spLocks noGrp="1"/>
          </p:cNvSpPr>
          <p:nvPr>
            <p:ph type="body" sz="quarter" idx="3"/>
          </p:nvPr>
        </p:nvSpPr>
        <p:spPr>
          <a:xfrm>
            <a:off x="4643488" y="862782"/>
            <a:ext cx="4041775" cy="685801"/>
          </a:xfrm>
        </p:spPr>
        <p:txBody>
          <a:bodyPr>
            <a:normAutofit lnSpcReduction="10000"/>
          </a:bodyPr>
          <a:lstStyle/>
          <a:p>
            <a:pPr algn="ctr"/>
            <a:r>
              <a:rPr lang="en-US" sz="1800" dirty="0">
                <a:highlight>
                  <a:srgbClr val="FFFF00"/>
                </a:highlight>
              </a:rPr>
              <a:t>National Emergency Management</a:t>
            </a:r>
          </a:p>
          <a:p>
            <a:pPr algn="ctr"/>
            <a:r>
              <a:rPr lang="en-US" sz="1800" dirty="0">
                <a:highlight>
                  <a:srgbClr val="FFFF00"/>
                </a:highlight>
              </a:rPr>
              <a:t>Basic Academy (NEMBA)</a:t>
            </a:r>
          </a:p>
        </p:txBody>
      </p:sp>
      <p:sp>
        <p:nvSpPr>
          <p:cNvPr id="8" name="Content Placeholder 7">
            <a:extLst>
              <a:ext uri="{FF2B5EF4-FFF2-40B4-BE49-F238E27FC236}">
                <a16:creationId xmlns:a16="http://schemas.microsoft.com/office/drawing/2014/main" id="{98E0BF20-2A50-45D3-A95A-72FC72E8DB38}"/>
              </a:ext>
            </a:extLst>
          </p:cNvPr>
          <p:cNvSpPr>
            <a:spLocks noGrp="1"/>
          </p:cNvSpPr>
          <p:nvPr>
            <p:ph sz="quarter" idx="4"/>
          </p:nvPr>
        </p:nvSpPr>
        <p:spPr>
          <a:xfrm>
            <a:off x="4953000" y="1548583"/>
            <a:ext cx="3733800" cy="4699816"/>
          </a:xfrm>
        </p:spPr>
        <p:txBody>
          <a:bodyPr/>
          <a:lstStyle/>
          <a:p>
            <a:pPr marL="285750" lvl="2" indent="-285750">
              <a:spcBef>
                <a:spcPts val="0"/>
              </a:spcBef>
            </a:pPr>
            <a:r>
              <a:rPr lang="en-US" sz="1400" i="1" dirty="0"/>
              <a:t>IS-100: Intro to the Incident Command System (ICS)</a:t>
            </a:r>
          </a:p>
          <a:p>
            <a:pPr marL="285750" lvl="2" indent="-285750">
              <a:spcBef>
                <a:spcPts val="0"/>
              </a:spcBef>
            </a:pPr>
            <a:r>
              <a:rPr lang="en-US" sz="1400" i="1" dirty="0"/>
              <a:t>IS-200: Basic Incident Command System for Initial Response</a:t>
            </a:r>
          </a:p>
          <a:p>
            <a:pPr marL="285750" lvl="2" indent="-285750">
              <a:spcBef>
                <a:spcPts val="0"/>
              </a:spcBef>
            </a:pPr>
            <a:r>
              <a:rPr lang="en-US" sz="1400" i="1" dirty="0"/>
              <a:t>IS-700: Intro to the National Incident Management System</a:t>
            </a:r>
          </a:p>
          <a:p>
            <a:pPr marL="285750" lvl="2" indent="-285750">
              <a:spcBef>
                <a:spcPts val="0"/>
              </a:spcBef>
            </a:pPr>
            <a:r>
              <a:rPr lang="en-US" sz="1400" i="1" dirty="0"/>
              <a:t>IS-800: Intro to National Response Framework</a:t>
            </a:r>
          </a:p>
          <a:p>
            <a:pPr marL="285750" lvl="2" indent="-285750">
              <a:spcBef>
                <a:spcPts val="0"/>
              </a:spcBef>
            </a:pPr>
            <a:r>
              <a:rPr lang="en-US" sz="1400" b="1" dirty="0">
                <a:highlight>
                  <a:srgbClr val="FFFF00"/>
                </a:highlight>
              </a:rPr>
              <a:t>IS-29: Public Information Officer Awareness (</a:t>
            </a:r>
            <a:r>
              <a:rPr lang="en-US" sz="1400" b="1" i="1" dirty="0">
                <a:highlight>
                  <a:srgbClr val="FFFF00"/>
                </a:highlight>
              </a:rPr>
              <a:t>prerequisite for E/L0105</a:t>
            </a:r>
            <a:r>
              <a:rPr lang="en-US" sz="1400" b="1" dirty="0">
                <a:highlight>
                  <a:srgbClr val="FFFF00"/>
                </a:highlight>
              </a:rPr>
              <a:t>)</a:t>
            </a:r>
          </a:p>
          <a:p>
            <a:pPr marL="285750" lvl="2" indent="-285750">
              <a:spcBef>
                <a:spcPts val="0"/>
              </a:spcBef>
            </a:pPr>
            <a:r>
              <a:rPr lang="en-US" sz="1400" b="1" dirty="0">
                <a:highlight>
                  <a:srgbClr val="FFFF00"/>
                </a:highlight>
              </a:rPr>
              <a:t>IS-230: Fundamentals of Emergency Management</a:t>
            </a:r>
          </a:p>
          <a:p>
            <a:pPr marL="285750" lvl="2" indent="-285750">
              <a:spcBef>
                <a:spcPts val="0"/>
              </a:spcBef>
            </a:pPr>
            <a:r>
              <a:rPr lang="en-US" sz="1400" b="1" dirty="0">
                <a:highlight>
                  <a:srgbClr val="FFFF00"/>
                </a:highlight>
              </a:rPr>
              <a:t>E/L0101: Foundations of Emergency Management</a:t>
            </a:r>
          </a:p>
          <a:p>
            <a:pPr marL="285750" lvl="2" indent="-285750">
              <a:spcBef>
                <a:spcPts val="0"/>
              </a:spcBef>
            </a:pPr>
            <a:r>
              <a:rPr lang="en-US" sz="1400" b="1" dirty="0">
                <a:highlight>
                  <a:srgbClr val="FFFF00"/>
                </a:highlight>
              </a:rPr>
              <a:t>E/L0102: Science of Disaster</a:t>
            </a:r>
          </a:p>
          <a:p>
            <a:pPr marL="285750" lvl="2" indent="-285750">
              <a:spcBef>
                <a:spcPts val="0"/>
              </a:spcBef>
            </a:pPr>
            <a:r>
              <a:rPr lang="en-US" sz="1400" b="1" dirty="0">
                <a:highlight>
                  <a:srgbClr val="FFFF00"/>
                </a:highlight>
              </a:rPr>
              <a:t>E/L0103: Planning – Emergency Operations</a:t>
            </a:r>
          </a:p>
          <a:p>
            <a:pPr marL="285750" lvl="2" indent="-285750">
              <a:spcBef>
                <a:spcPts val="0"/>
              </a:spcBef>
            </a:pPr>
            <a:r>
              <a:rPr lang="en-US" sz="1400" b="1" dirty="0">
                <a:highlight>
                  <a:srgbClr val="FFFF00"/>
                </a:highlight>
              </a:rPr>
              <a:t>E/L0104: Exercise Design</a:t>
            </a:r>
          </a:p>
          <a:p>
            <a:pPr marL="285750" lvl="2" indent="-285750">
              <a:spcBef>
                <a:spcPts val="0"/>
              </a:spcBef>
            </a:pPr>
            <a:r>
              <a:rPr lang="en-US" sz="1400" b="1" dirty="0">
                <a:highlight>
                  <a:srgbClr val="FFFF00"/>
                </a:highlight>
              </a:rPr>
              <a:t>E/L0105: Public Information Basics</a:t>
            </a:r>
          </a:p>
          <a:p>
            <a:pPr marL="285750" lvl="2" indent="-285750">
              <a:spcBef>
                <a:spcPts val="0"/>
              </a:spcBef>
            </a:pPr>
            <a:r>
              <a:rPr lang="en-US" sz="1400" b="1" dirty="0">
                <a:highlight>
                  <a:srgbClr val="FFFF00"/>
                </a:highlight>
              </a:rPr>
              <a:t>E/L/K0146: Homeland Security Exercise &amp; Evaluation (HSEEP) Training</a:t>
            </a:r>
          </a:p>
          <a:p>
            <a:pPr marL="0" indent="0">
              <a:buNone/>
            </a:pPr>
            <a:endParaRPr lang="en-US" dirty="0"/>
          </a:p>
        </p:txBody>
      </p:sp>
      <p:sp>
        <p:nvSpPr>
          <p:cNvPr id="9" name="TextBox 8">
            <a:extLst>
              <a:ext uri="{FF2B5EF4-FFF2-40B4-BE49-F238E27FC236}">
                <a16:creationId xmlns:a16="http://schemas.microsoft.com/office/drawing/2014/main" id="{67694791-BBCC-4BF9-AF1C-C5A353BE3EFA}"/>
              </a:ext>
            </a:extLst>
          </p:cNvPr>
          <p:cNvSpPr txBox="1"/>
          <p:nvPr/>
        </p:nvSpPr>
        <p:spPr>
          <a:xfrm>
            <a:off x="4216041" y="3003443"/>
            <a:ext cx="611137" cy="369332"/>
          </a:xfrm>
          <a:prstGeom prst="rect">
            <a:avLst/>
          </a:prstGeom>
          <a:noFill/>
        </p:spPr>
        <p:txBody>
          <a:bodyPr wrap="square" rtlCol="0">
            <a:spAutoFit/>
          </a:bodyPr>
          <a:lstStyle/>
          <a:p>
            <a:r>
              <a:rPr lang="en-US" b="1" dirty="0">
                <a:latin typeface="+mn-lt"/>
              </a:rPr>
              <a:t>-OR-</a:t>
            </a:r>
          </a:p>
        </p:txBody>
      </p:sp>
      <p:sp>
        <p:nvSpPr>
          <p:cNvPr id="10" name="TextBox 9">
            <a:extLst>
              <a:ext uri="{FF2B5EF4-FFF2-40B4-BE49-F238E27FC236}">
                <a16:creationId xmlns:a16="http://schemas.microsoft.com/office/drawing/2014/main" id="{9CA7D509-D7B9-4022-BCEF-84470C617DE4}"/>
              </a:ext>
            </a:extLst>
          </p:cNvPr>
          <p:cNvSpPr txBox="1"/>
          <p:nvPr/>
        </p:nvSpPr>
        <p:spPr>
          <a:xfrm>
            <a:off x="8534400" y="6400800"/>
            <a:ext cx="457200" cy="369332"/>
          </a:xfrm>
          <a:prstGeom prst="rect">
            <a:avLst/>
          </a:prstGeom>
          <a:noFill/>
        </p:spPr>
        <p:txBody>
          <a:bodyPr wrap="square" rtlCol="0">
            <a:spAutoFit/>
          </a:bodyPr>
          <a:lstStyle/>
          <a:p>
            <a:pPr algn="ctr"/>
            <a:r>
              <a:rPr lang="en-US" dirty="0">
                <a:latin typeface="Cambria" panose="02040503050406030204" pitchFamily="18" charset="0"/>
              </a:rPr>
              <a:t>6</a:t>
            </a:r>
          </a:p>
        </p:txBody>
      </p:sp>
    </p:spTree>
    <p:extLst>
      <p:ext uri="{BB962C8B-B14F-4D97-AF65-F5344CB8AC3E}">
        <p14:creationId xmlns:p14="http://schemas.microsoft.com/office/powerpoint/2010/main" val="1152968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4372" y="914400"/>
            <a:ext cx="8229600" cy="5334000"/>
          </a:xfrm>
        </p:spPr>
        <p:txBody>
          <a:bodyPr>
            <a:noAutofit/>
          </a:bodyPr>
          <a:lstStyle/>
          <a:p>
            <a:pPr algn="ctr">
              <a:spcBef>
                <a:spcPts val="600"/>
              </a:spcBef>
              <a:buNone/>
            </a:pPr>
            <a:r>
              <a:rPr lang="en-US" sz="2600" b="1" dirty="0"/>
              <a:t>EMPG Requirements</a:t>
            </a:r>
          </a:p>
          <a:p>
            <a:pPr marL="174625" indent="0" defTabSz="344488">
              <a:spcBef>
                <a:spcPts val="800"/>
              </a:spcBef>
              <a:spcAft>
                <a:spcPts val="600"/>
              </a:spcAft>
              <a:buNone/>
            </a:pPr>
            <a:endParaRPr lang="en-US" sz="1800" i="1" u="sng" dirty="0"/>
          </a:p>
          <a:p>
            <a:pPr marL="517525" defTabSz="344488">
              <a:spcBef>
                <a:spcPts val="600"/>
              </a:spcBef>
              <a:spcAft>
                <a:spcPts val="1200"/>
              </a:spcAft>
            </a:pPr>
            <a:r>
              <a:rPr lang="en-US" sz="1800" dirty="0">
                <a:effectLst/>
                <a:ea typeface="Cambria" panose="02040503050406030204" pitchFamily="18" charset="0"/>
                <a:cs typeface="Times New Roman" panose="02020603050405020304" pitchFamily="18" charset="0"/>
              </a:rPr>
              <a:t>Must have a current Hazard Mitigation Plan or complete a plan and submit to RIEMA no later than </a:t>
            </a:r>
            <a:r>
              <a:rPr lang="en-US" sz="1800" i="1" dirty="0">
                <a:effectLst/>
                <a:highlight>
                  <a:srgbClr val="FFFF00"/>
                </a:highlight>
                <a:ea typeface="Cambria" panose="02040503050406030204" pitchFamily="18" charset="0"/>
                <a:cs typeface="Times New Roman" panose="02020603050405020304" pitchFamily="18" charset="0"/>
              </a:rPr>
              <a:t>October 1, 2024.</a:t>
            </a:r>
            <a:r>
              <a:rPr lang="en-US" sz="1800" dirty="0">
                <a:effectLst/>
                <a:ea typeface="Cambria" panose="02040503050406030204" pitchFamily="18" charset="0"/>
                <a:cs typeface="Times New Roman" panose="02020603050405020304" pitchFamily="18" charset="0"/>
              </a:rPr>
              <a:t> </a:t>
            </a:r>
          </a:p>
          <a:p>
            <a:pPr marL="517525" defTabSz="344488">
              <a:spcBef>
                <a:spcPts val="600"/>
              </a:spcBef>
              <a:spcAft>
                <a:spcPts val="600"/>
              </a:spcAft>
            </a:pPr>
            <a:r>
              <a:rPr lang="en-US" sz="1800" dirty="0">
                <a:effectLst/>
                <a:ea typeface="Cambria" panose="02040503050406030204" pitchFamily="18" charset="0"/>
                <a:cs typeface="Times New Roman" panose="02020603050405020304" pitchFamily="18" charset="0"/>
              </a:rPr>
              <a:t>Participate in two State Emergency Operations Center trainings during the grant period of performance.</a:t>
            </a:r>
          </a:p>
          <a:p>
            <a:pPr marL="917575" lvl="1" defTabSz="344488">
              <a:spcBef>
                <a:spcPts val="0"/>
              </a:spcBef>
              <a:spcAft>
                <a:spcPts val="600"/>
              </a:spcAft>
            </a:pPr>
            <a:r>
              <a:rPr lang="en-US" sz="1600" dirty="0">
                <a:ea typeface="Cambria" panose="02040503050406030204" pitchFamily="18" charset="0"/>
                <a:cs typeface="Times New Roman" panose="02020603050405020304" pitchFamily="18" charset="0"/>
              </a:rPr>
              <a:t>RIEMA will post information on when trainings will take place on the RIEMA website.</a:t>
            </a:r>
          </a:p>
          <a:p>
            <a:pPr marL="917575" lvl="1" defTabSz="344488">
              <a:spcBef>
                <a:spcPts val="0"/>
              </a:spcBef>
              <a:spcAft>
                <a:spcPts val="1200"/>
              </a:spcAft>
            </a:pPr>
            <a:r>
              <a:rPr lang="en-US" sz="1600" dirty="0">
                <a:ea typeface="Cambria" panose="02040503050406030204" pitchFamily="18" charset="0"/>
                <a:cs typeface="Times New Roman" panose="02020603050405020304" pitchFamily="18" charset="0"/>
              </a:rPr>
              <a:t>RIEMA will also email EMD’s relative to the trainings.</a:t>
            </a:r>
          </a:p>
          <a:p>
            <a:pPr marL="517525" defTabSz="344488">
              <a:spcBef>
                <a:spcPts val="600"/>
              </a:spcBef>
              <a:spcAft>
                <a:spcPts val="600"/>
              </a:spcAft>
            </a:pPr>
            <a:r>
              <a:rPr lang="en-US" sz="1800" dirty="0">
                <a:effectLst/>
                <a:ea typeface="Cambria" panose="02040503050406030204" pitchFamily="18" charset="0"/>
                <a:cs typeface="Times New Roman" panose="02020603050405020304" pitchFamily="18" charset="0"/>
              </a:rPr>
              <a:t>Maintain access and reporting within the RIEMA </a:t>
            </a:r>
            <a:r>
              <a:rPr lang="en-US" sz="1800" dirty="0" err="1">
                <a:effectLst/>
                <a:ea typeface="Cambria" panose="02040503050406030204" pitchFamily="18" charset="0"/>
                <a:cs typeface="Times New Roman" panose="02020603050405020304" pitchFamily="18" charset="0"/>
              </a:rPr>
              <a:t>WebEOC</a:t>
            </a:r>
            <a:r>
              <a:rPr lang="en-US" sz="1800" dirty="0">
                <a:effectLst/>
                <a:ea typeface="Cambria" panose="02040503050406030204" pitchFamily="18" charset="0"/>
                <a:cs typeface="Times New Roman" panose="02020603050405020304" pitchFamily="18" charset="0"/>
              </a:rPr>
              <a:t> tool.</a:t>
            </a:r>
          </a:p>
          <a:p>
            <a:pPr marL="917575" lvl="1" defTabSz="344488">
              <a:spcBef>
                <a:spcPts val="0"/>
              </a:spcBef>
              <a:spcAft>
                <a:spcPts val="600"/>
              </a:spcAft>
            </a:pPr>
            <a:r>
              <a:rPr lang="en-US" sz="1600" dirty="0">
                <a:effectLst/>
                <a:ea typeface="Cambria" panose="02040503050406030204" pitchFamily="18" charset="0"/>
                <a:cs typeface="Times New Roman" panose="02020603050405020304" pitchFamily="18" charset="0"/>
              </a:rPr>
              <a:t>Login to </a:t>
            </a:r>
            <a:r>
              <a:rPr lang="en-US" sz="1600" dirty="0" err="1">
                <a:effectLst/>
                <a:ea typeface="Cambria" panose="02040503050406030204" pitchFamily="18" charset="0"/>
                <a:cs typeface="Times New Roman" panose="02020603050405020304" pitchFamily="18" charset="0"/>
              </a:rPr>
              <a:t>WebEOC</a:t>
            </a:r>
            <a:r>
              <a:rPr lang="en-US" sz="1600" dirty="0">
                <a:effectLst/>
                <a:ea typeface="Cambria" panose="02040503050406030204" pitchFamily="18" charset="0"/>
                <a:cs typeface="Times New Roman" panose="02020603050405020304" pitchFamily="18" charset="0"/>
              </a:rPr>
              <a:t> at least once per quarter.</a:t>
            </a:r>
          </a:p>
          <a:p>
            <a:pPr marL="917575" lvl="1" defTabSz="344488">
              <a:spcBef>
                <a:spcPts val="0"/>
              </a:spcBef>
              <a:spcAft>
                <a:spcPts val="600"/>
              </a:spcAft>
            </a:pPr>
            <a:r>
              <a:rPr lang="en-US" sz="1600" dirty="0">
                <a:effectLst/>
                <a:ea typeface="Cambria" panose="02040503050406030204" pitchFamily="18" charset="0"/>
                <a:cs typeface="Times New Roman" panose="02020603050405020304" pitchFamily="18" charset="0"/>
              </a:rPr>
              <a:t>Maintain Activity logs as appropriate during activations</a:t>
            </a:r>
          </a:p>
          <a:p>
            <a:pPr marL="917575" lvl="1" defTabSz="344488">
              <a:spcBef>
                <a:spcPts val="0"/>
              </a:spcBef>
              <a:spcAft>
                <a:spcPts val="600"/>
              </a:spcAft>
            </a:pPr>
            <a:r>
              <a:rPr lang="en-US" sz="1600" dirty="0">
                <a:ea typeface="Cambria" panose="02040503050406030204" pitchFamily="18" charset="0"/>
                <a:cs typeface="Times New Roman" panose="02020603050405020304" pitchFamily="18" charset="0"/>
              </a:rPr>
              <a:t>Maintain contact information for your jurisdiction.</a:t>
            </a:r>
            <a:endParaRPr lang="en-US" sz="1600" dirty="0">
              <a:effectLst/>
              <a:ea typeface="Cambria" panose="02040503050406030204" pitchFamily="18" charset="0"/>
              <a:cs typeface="Times New Roman" panose="02020603050405020304" pitchFamily="18" charset="0"/>
            </a:endParaRPr>
          </a:p>
          <a:p>
            <a:pPr marL="917575" lvl="1" defTabSz="344488">
              <a:spcBef>
                <a:spcPts val="800"/>
              </a:spcBef>
              <a:spcAft>
                <a:spcPts val="6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517525" defTabSz="344488">
              <a:spcBef>
                <a:spcPts val="800"/>
              </a:spcBef>
              <a:spcAft>
                <a:spcPts val="600"/>
              </a:spcAft>
            </a:pPr>
            <a:endParaRPr lang="en-US" sz="2400" dirty="0"/>
          </a:p>
        </p:txBody>
      </p:sp>
      <p:sp>
        <p:nvSpPr>
          <p:cNvPr id="9" name="Title 1"/>
          <p:cNvSpPr txBox="1">
            <a:spLocks/>
          </p:cNvSpPr>
          <p:nvPr/>
        </p:nvSpPr>
        <p:spPr>
          <a:xfrm>
            <a:off x="304800" y="1"/>
            <a:ext cx="812966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Cambria" pitchFamily="18" charset="0"/>
                <a:ea typeface="+mj-ea"/>
                <a:cs typeface="+mj-cs"/>
              </a:defRPr>
            </a:lvl1pPr>
          </a:lstStyle>
          <a:p>
            <a:pPr algn="l" fontAlgn="auto">
              <a:spcAft>
                <a:spcPts val="0"/>
              </a:spcAft>
            </a:pPr>
            <a:endParaRPr lang="en-US" sz="3000" dirty="0"/>
          </a:p>
        </p:txBody>
      </p:sp>
      <p:sp>
        <p:nvSpPr>
          <p:cNvPr id="5" name="Title 1"/>
          <p:cNvSpPr>
            <a:spLocks noGrp="1"/>
          </p:cNvSpPr>
          <p:nvPr>
            <p:ph type="title"/>
          </p:nvPr>
        </p:nvSpPr>
        <p:spPr>
          <a:xfrm>
            <a:off x="457200" y="228600"/>
            <a:ext cx="8229600" cy="457199"/>
          </a:xfrm>
        </p:spPr>
        <p:txBody>
          <a:bodyPr>
            <a:noAutofit/>
          </a:bodyPr>
          <a:lstStyle/>
          <a:p>
            <a:pPr algn="ctr" fontAlgn="auto">
              <a:spcAft>
                <a:spcPts val="0"/>
              </a:spcAft>
            </a:pPr>
            <a:r>
              <a:rPr lang="en-US" sz="3200" dirty="0">
                <a:cs typeface="Arial" panose="020B0604020202020204" pitchFamily="34" charset="0"/>
              </a:rPr>
              <a:t>2024 Preparedness Grant Programs</a:t>
            </a:r>
          </a:p>
        </p:txBody>
      </p:sp>
      <p:sp>
        <p:nvSpPr>
          <p:cNvPr id="2" name="TextBox 1"/>
          <p:cNvSpPr txBox="1"/>
          <p:nvPr/>
        </p:nvSpPr>
        <p:spPr>
          <a:xfrm>
            <a:off x="8534400" y="6400800"/>
            <a:ext cx="457200" cy="369332"/>
          </a:xfrm>
          <a:prstGeom prst="rect">
            <a:avLst/>
          </a:prstGeom>
          <a:noFill/>
        </p:spPr>
        <p:txBody>
          <a:bodyPr wrap="square" rtlCol="0">
            <a:spAutoFit/>
          </a:bodyPr>
          <a:lstStyle/>
          <a:p>
            <a:pPr algn="ctr"/>
            <a:r>
              <a:rPr lang="en-US" dirty="0">
                <a:latin typeface="Cambria" panose="02040503050406030204" pitchFamily="18" charset="0"/>
              </a:rPr>
              <a:t>7</a:t>
            </a:r>
          </a:p>
        </p:txBody>
      </p:sp>
    </p:spTree>
    <p:extLst>
      <p:ext uri="{BB962C8B-B14F-4D97-AF65-F5344CB8AC3E}">
        <p14:creationId xmlns:p14="http://schemas.microsoft.com/office/powerpoint/2010/main" val="2924852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332E3-C534-4CCA-9F99-5A19511474F5}"/>
              </a:ext>
            </a:extLst>
          </p:cNvPr>
          <p:cNvSpPr>
            <a:spLocks noGrp="1"/>
          </p:cNvSpPr>
          <p:nvPr>
            <p:ph type="title"/>
          </p:nvPr>
        </p:nvSpPr>
        <p:spPr/>
        <p:txBody>
          <a:bodyPr>
            <a:normAutofit/>
          </a:bodyPr>
          <a:lstStyle/>
          <a:p>
            <a:pPr algn="ctr"/>
            <a:r>
              <a:rPr lang="en-US" sz="3200" dirty="0">
                <a:cs typeface="Arial" panose="020B0604020202020204" pitchFamily="34" charset="0"/>
              </a:rPr>
              <a:t>2024 Preparedness Grant Programs</a:t>
            </a:r>
            <a:endParaRPr lang="en-US" sz="3200" dirty="0"/>
          </a:p>
        </p:txBody>
      </p:sp>
      <p:sp>
        <p:nvSpPr>
          <p:cNvPr id="3" name="Content Placeholder 2">
            <a:extLst>
              <a:ext uri="{FF2B5EF4-FFF2-40B4-BE49-F238E27FC236}">
                <a16:creationId xmlns:a16="http://schemas.microsoft.com/office/drawing/2014/main" id="{B446665C-FAB1-4483-BA20-ADAD41C4F2D3}"/>
              </a:ext>
            </a:extLst>
          </p:cNvPr>
          <p:cNvSpPr>
            <a:spLocks noGrp="1"/>
          </p:cNvSpPr>
          <p:nvPr>
            <p:ph idx="1"/>
          </p:nvPr>
        </p:nvSpPr>
        <p:spPr>
          <a:xfrm>
            <a:off x="457200" y="1020762"/>
            <a:ext cx="8229600" cy="5075238"/>
          </a:xfrm>
        </p:spPr>
        <p:txBody>
          <a:bodyPr>
            <a:normAutofit lnSpcReduction="10000"/>
          </a:bodyPr>
          <a:lstStyle/>
          <a:p>
            <a:pPr marL="0" indent="0" algn="ctr">
              <a:spcAft>
                <a:spcPts val="2000"/>
              </a:spcAft>
              <a:buNone/>
            </a:pPr>
            <a:r>
              <a:rPr lang="en-US" sz="2600" b="1" dirty="0"/>
              <a:t>EMPG FY 2024 Notes</a:t>
            </a:r>
          </a:p>
          <a:p>
            <a:pPr>
              <a:lnSpc>
                <a:spcPct val="110000"/>
              </a:lnSpc>
              <a:spcAft>
                <a:spcPts val="600"/>
              </a:spcAft>
            </a:pPr>
            <a:r>
              <a:rPr lang="en-US" sz="2000" dirty="0"/>
              <a:t>Salary expenses </a:t>
            </a:r>
            <a:r>
              <a:rPr lang="en-US" sz="2000" u="sng" dirty="0"/>
              <a:t>must</a:t>
            </a:r>
            <a:r>
              <a:rPr lang="en-US" sz="2000" dirty="0"/>
              <a:t> be matched through municipal funds depicted in a budget document, line item in the budget, or similar document.</a:t>
            </a:r>
          </a:p>
          <a:p>
            <a:pPr lvl="1">
              <a:lnSpc>
                <a:spcPct val="110000"/>
              </a:lnSpc>
              <a:spcAft>
                <a:spcPts val="600"/>
              </a:spcAft>
            </a:pPr>
            <a:r>
              <a:rPr lang="en-US" sz="1600" dirty="0"/>
              <a:t>For personnel fulfilling a dual role, the organization must demonstrate the ability to identify the difference between non-EMA and EMA duties/costs </a:t>
            </a:r>
          </a:p>
          <a:p>
            <a:pPr>
              <a:lnSpc>
                <a:spcPct val="110000"/>
              </a:lnSpc>
              <a:spcAft>
                <a:spcPts val="600"/>
              </a:spcAft>
            </a:pPr>
            <a:r>
              <a:rPr lang="en-US" sz="2000" dirty="0"/>
              <a:t>Third party or “in-kind” match must be outlined in the application and pre-approved by RIEMA prior to award; in-kind cannot be used as salary, planning, or equipment match</a:t>
            </a:r>
          </a:p>
          <a:p>
            <a:pPr>
              <a:lnSpc>
                <a:spcPct val="110000"/>
              </a:lnSpc>
              <a:spcAft>
                <a:spcPts val="600"/>
              </a:spcAft>
            </a:pPr>
            <a:r>
              <a:rPr lang="en-US" sz="2000" dirty="0"/>
              <a:t>Construction projects will not be considered during this round of grant award funding.</a:t>
            </a:r>
          </a:p>
          <a:p>
            <a:pPr>
              <a:lnSpc>
                <a:spcPct val="110000"/>
              </a:lnSpc>
              <a:spcAft>
                <a:spcPts val="600"/>
              </a:spcAft>
            </a:pPr>
            <a:r>
              <a:rPr lang="en-US" sz="2000" dirty="0"/>
              <a:t>Prior to a grant award being issued, perspective sub-recipients will have to submit the personnel/positions to be funded and certification that the required courses, under the EMPG program, are completed. </a:t>
            </a:r>
          </a:p>
        </p:txBody>
      </p:sp>
      <p:sp>
        <p:nvSpPr>
          <p:cNvPr id="4" name="TextBox 3">
            <a:extLst>
              <a:ext uri="{FF2B5EF4-FFF2-40B4-BE49-F238E27FC236}">
                <a16:creationId xmlns:a16="http://schemas.microsoft.com/office/drawing/2014/main" id="{DB576BFD-46E9-4F13-B136-34389A711670}"/>
              </a:ext>
            </a:extLst>
          </p:cNvPr>
          <p:cNvSpPr txBox="1"/>
          <p:nvPr/>
        </p:nvSpPr>
        <p:spPr>
          <a:xfrm>
            <a:off x="8534400" y="6400800"/>
            <a:ext cx="457200" cy="369332"/>
          </a:xfrm>
          <a:prstGeom prst="rect">
            <a:avLst/>
          </a:prstGeom>
          <a:noFill/>
        </p:spPr>
        <p:txBody>
          <a:bodyPr wrap="square" rtlCol="0">
            <a:spAutoFit/>
          </a:bodyPr>
          <a:lstStyle/>
          <a:p>
            <a:pPr algn="ctr"/>
            <a:r>
              <a:rPr lang="en-US" dirty="0">
                <a:latin typeface="Cambria" panose="02040503050406030204" pitchFamily="18" charset="0"/>
              </a:rPr>
              <a:t>8</a:t>
            </a:r>
          </a:p>
        </p:txBody>
      </p:sp>
    </p:spTree>
    <p:extLst>
      <p:ext uri="{BB962C8B-B14F-4D97-AF65-F5344CB8AC3E}">
        <p14:creationId xmlns:p14="http://schemas.microsoft.com/office/powerpoint/2010/main" val="1082331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257800"/>
          </a:xfrm>
        </p:spPr>
        <p:txBody>
          <a:bodyPr>
            <a:normAutofit fontScale="25000" lnSpcReduction="20000"/>
          </a:bodyPr>
          <a:lstStyle/>
          <a:p>
            <a:pPr algn="ctr">
              <a:spcBef>
                <a:spcPts val="600"/>
              </a:spcBef>
              <a:spcAft>
                <a:spcPts val="600"/>
              </a:spcAft>
              <a:buNone/>
            </a:pPr>
            <a:r>
              <a:rPr lang="en-US" sz="11200" b="1" dirty="0"/>
              <a:t>EMPG Projects for Consideration</a:t>
            </a:r>
            <a:endParaRPr lang="en-US" sz="9600" b="1" dirty="0"/>
          </a:p>
          <a:p>
            <a:pPr marL="0" indent="0">
              <a:lnSpc>
                <a:spcPct val="120000"/>
              </a:lnSpc>
              <a:spcBef>
                <a:spcPts val="800"/>
              </a:spcBef>
              <a:spcAft>
                <a:spcPts val="1200"/>
              </a:spcAft>
              <a:buNone/>
            </a:pPr>
            <a:r>
              <a:rPr lang="en-US" sz="6400" dirty="0"/>
              <a:t>The RIEMA EMPG program is directed at local units of government in order to maintain and sustain an active Emergency Management Preparedness posture.  </a:t>
            </a:r>
          </a:p>
          <a:p>
            <a:pPr marL="0" indent="0">
              <a:lnSpc>
                <a:spcPct val="120000"/>
              </a:lnSpc>
              <a:spcBef>
                <a:spcPts val="0"/>
              </a:spcBef>
              <a:spcAft>
                <a:spcPts val="600"/>
              </a:spcAft>
              <a:buNone/>
            </a:pPr>
            <a:r>
              <a:rPr lang="en-US" sz="6400" dirty="0"/>
              <a:t>Projects include:</a:t>
            </a:r>
          </a:p>
          <a:p>
            <a:pPr>
              <a:spcBef>
                <a:spcPts val="800"/>
              </a:spcBef>
              <a:spcAft>
                <a:spcPts val="800"/>
              </a:spcAft>
            </a:pPr>
            <a:r>
              <a:rPr lang="en-US" sz="6400" dirty="0"/>
              <a:t>Funding for personnel such as the EMA Director or EMA staff for a local Emergency Management program</a:t>
            </a:r>
          </a:p>
          <a:p>
            <a:pPr>
              <a:spcBef>
                <a:spcPts val="800"/>
              </a:spcBef>
              <a:spcAft>
                <a:spcPts val="800"/>
              </a:spcAft>
            </a:pPr>
            <a:r>
              <a:rPr lang="en-US" sz="6400" dirty="0"/>
              <a:t>Sustainment of the program involving day to day expenses</a:t>
            </a:r>
          </a:p>
          <a:p>
            <a:pPr>
              <a:spcBef>
                <a:spcPts val="800"/>
              </a:spcBef>
              <a:spcAft>
                <a:spcPts val="800"/>
              </a:spcAft>
            </a:pPr>
            <a:r>
              <a:rPr lang="en-US" sz="6400" dirty="0"/>
              <a:t>Community Emergency Response Team (CERT) establishment, sustainment, and training;</a:t>
            </a:r>
          </a:p>
          <a:p>
            <a:pPr>
              <a:spcBef>
                <a:spcPts val="800"/>
              </a:spcBef>
              <a:spcAft>
                <a:spcPts val="800"/>
              </a:spcAft>
            </a:pPr>
            <a:r>
              <a:rPr lang="en-US" sz="6400" dirty="0"/>
              <a:t>Allowable costs also include Interoperable Communications Equipment; Interoperable Communications Plans; EOC Equipment; Evacuation route plans;</a:t>
            </a:r>
          </a:p>
          <a:p>
            <a:pPr>
              <a:spcBef>
                <a:spcPts val="800"/>
              </a:spcBef>
              <a:spcAft>
                <a:spcPts val="800"/>
              </a:spcAft>
            </a:pPr>
            <a:r>
              <a:rPr lang="en-US" sz="6400" dirty="0"/>
              <a:t>Limited Equipment per Authorized Equipment List – Equipment may not be third party/in-kind matched</a:t>
            </a:r>
          </a:p>
          <a:p>
            <a:pPr>
              <a:spcBef>
                <a:spcPts val="800"/>
              </a:spcBef>
              <a:spcAft>
                <a:spcPts val="800"/>
              </a:spcAft>
            </a:pPr>
            <a:r>
              <a:rPr lang="en-US" sz="6400" b="1" u="sng" dirty="0"/>
              <a:t>NEW</a:t>
            </a:r>
            <a:r>
              <a:rPr lang="en-US" sz="6400" dirty="0"/>
              <a:t>: Costs associated with position-specific training needs related to National Qualification System (NQS) requirements.</a:t>
            </a:r>
          </a:p>
          <a:p>
            <a:pPr>
              <a:spcBef>
                <a:spcPts val="800"/>
              </a:spcBef>
              <a:spcAft>
                <a:spcPts val="800"/>
              </a:spcAft>
            </a:pPr>
            <a:r>
              <a:rPr lang="en-US" sz="6400" b="1" u="sng" dirty="0"/>
              <a:t>NEW</a:t>
            </a:r>
            <a:r>
              <a:rPr lang="en-US" sz="6400" dirty="0"/>
              <a:t>: Costs associated with the certification/recertification of instructors.</a:t>
            </a:r>
            <a:endParaRPr lang="en-US" sz="5600" dirty="0"/>
          </a:p>
          <a:p>
            <a:pPr>
              <a:spcBef>
                <a:spcPts val="800"/>
              </a:spcBef>
              <a:spcAft>
                <a:spcPts val="800"/>
              </a:spcAft>
              <a:buNone/>
            </a:pPr>
            <a:endParaRPr lang="en-US" sz="6400" dirty="0"/>
          </a:p>
        </p:txBody>
      </p:sp>
      <p:sp>
        <p:nvSpPr>
          <p:cNvPr id="9" name="Title 1"/>
          <p:cNvSpPr txBox="1">
            <a:spLocks/>
          </p:cNvSpPr>
          <p:nvPr/>
        </p:nvSpPr>
        <p:spPr>
          <a:xfrm>
            <a:off x="304800" y="1"/>
            <a:ext cx="812966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Cambria" pitchFamily="18" charset="0"/>
                <a:ea typeface="+mj-ea"/>
                <a:cs typeface="+mj-cs"/>
              </a:defRPr>
            </a:lvl1pPr>
          </a:lstStyle>
          <a:p>
            <a:pPr algn="l" fontAlgn="auto">
              <a:spcAft>
                <a:spcPts val="0"/>
              </a:spcAft>
            </a:pPr>
            <a:endParaRPr lang="en-US" sz="3000" dirty="0"/>
          </a:p>
        </p:txBody>
      </p:sp>
      <p:sp>
        <p:nvSpPr>
          <p:cNvPr id="5" name="Title 1"/>
          <p:cNvSpPr>
            <a:spLocks noGrp="1"/>
          </p:cNvSpPr>
          <p:nvPr>
            <p:ph type="title"/>
          </p:nvPr>
        </p:nvSpPr>
        <p:spPr>
          <a:xfrm>
            <a:off x="457200" y="114301"/>
            <a:ext cx="8229600" cy="457200"/>
          </a:xfrm>
        </p:spPr>
        <p:txBody>
          <a:bodyPr>
            <a:noAutofit/>
          </a:bodyPr>
          <a:lstStyle/>
          <a:p>
            <a:pPr algn="ctr" fontAlgn="auto">
              <a:spcAft>
                <a:spcPts val="0"/>
              </a:spcAft>
            </a:pPr>
            <a:r>
              <a:rPr lang="en-US" sz="3200" dirty="0">
                <a:cs typeface="Arial" panose="020B0604020202020204" pitchFamily="34" charset="0"/>
              </a:rPr>
              <a:t>2024 Preparedness Grant Programs</a:t>
            </a:r>
          </a:p>
        </p:txBody>
      </p:sp>
      <p:sp>
        <p:nvSpPr>
          <p:cNvPr id="2" name="TextBox 1"/>
          <p:cNvSpPr txBox="1"/>
          <p:nvPr/>
        </p:nvSpPr>
        <p:spPr>
          <a:xfrm>
            <a:off x="8534400" y="6400800"/>
            <a:ext cx="457200" cy="369332"/>
          </a:xfrm>
          <a:prstGeom prst="rect">
            <a:avLst/>
          </a:prstGeom>
          <a:noFill/>
        </p:spPr>
        <p:txBody>
          <a:bodyPr wrap="square" rtlCol="0">
            <a:spAutoFit/>
          </a:bodyPr>
          <a:lstStyle/>
          <a:p>
            <a:pPr algn="ctr"/>
            <a:r>
              <a:rPr lang="en-US" dirty="0">
                <a:latin typeface="Cambria" panose="02040503050406030204" pitchFamily="18" charset="0"/>
              </a:rPr>
              <a:t>9</a:t>
            </a:r>
          </a:p>
        </p:txBody>
      </p:sp>
    </p:spTree>
    <p:extLst>
      <p:ext uri="{BB962C8B-B14F-4D97-AF65-F5344CB8AC3E}">
        <p14:creationId xmlns:p14="http://schemas.microsoft.com/office/powerpoint/2010/main" val="553739548"/>
      </p:ext>
    </p:extLst>
  </p:cSld>
  <p:clrMapOvr>
    <a:masterClrMapping/>
  </p:clrMapOvr>
</p:sld>
</file>

<file path=ppt/theme/theme1.xml><?xml version="1.0" encoding="utf-8"?>
<a:theme xmlns:a="http://schemas.openxmlformats.org/drawingml/2006/main" name="EMA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EMA PowerPoint Template</Template>
  <TotalTime>18242</TotalTime>
  <Words>1947</Words>
  <Application>Microsoft Office PowerPoint</Application>
  <PresentationFormat>On-screen Show (4:3)</PresentationFormat>
  <Paragraphs>217</Paragraphs>
  <Slides>25</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Cambria</vt:lpstr>
      <vt:lpstr>Courier New</vt:lpstr>
      <vt:lpstr>var(--font-sans-vf)</vt:lpstr>
      <vt:lpstr>var(--font-serif-vf)</vt:lpstr>
      <vt:lpstr>EMA PowerPoint Template</vt:lpstr>
      <vt:lpstr>FY 2024 Emergency  Preparedness Grant Program (EMPG)Roll-Out  </vt:lpstr>
      <vt:lpstr>2024 Preparedness Grant Programs</vt:lpstr>
      <vt:lpstr>2024 Preparedness Grant Programs</vt:lpstr>
      <vt:lpstr>2024 Preparedness Grant Programs</vt:lpstr>
      <vt:lpstr>2024 Preparedness Grant Programs</vt:lpstr>
      <vt:lpstr>PDS vs. NEMBA</vt:lpstr>
      <vt:lpstr>2024 Preparedness Grant Programs</vt:lpstr>
      <vt:lpstr>2024 Preparedness Grant Programs</vt:lpstr>
      <vt:lpstr>2024 Preparedness Grant Programs</vt:lpstr>
      <vt:lpstr>2024 Preparedness Grant Programs </vt:lpstr>
      <vt:lpstr>Application Process Milestones</vt:lpstr>
      <vt:lpstr>How to Apply</vt:lpstr>
      <vt:lpstr>How to Apply</vt:lpstr>
      <vt:lpstr>How to Apply – Site Navigation</vt:lpstr>
      <vt:lpstr>How to Apply (cont’d)</vt:lpstr>
      <vt:lpstr>How to Apply (cont’d)</vt:lpstr>
      <vt:lpstr>2024 Preparedness Grant Programs</vt:lpstr>
      <vt:lpstr>2024 Preparedness Grant Programs</vt:lpstr>
      <vt:lpstr>How to Apply (cont’d)</vt:lpstr>
      <vt:lpstr>How to Apply (cont’d)</vt:lpstr>
      <vt:lpstr>2024 Preparedness Grant Programs </vt:lpstr>
      <vt:lpstr>REMINDERS</vt:lpstr>
      <vt:lpstr>REMINDERS (cont’d)</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Jamia McDonald</dc:creator>
  <cp:lastModifiedBy>RoyPhilip, Rinky (EMA - Contractor)</cp:lastModifiedBy>
  <cp:revision>684</cp:revision>
  <cp:lastPrinted>2024-07-08T18:55:55Z</cp:lastPrinted>
  <dcterms:created xsi:type="dcterms:W3CDTF">2013-05-12T17:10:32Z</dcterms:created>
  <dcterms:modified xsi:type="dcterms:W3CDTF">2024-07-23T20:28:49Z</dcterms:modified>
</cp:coreProperties>
</file>