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15"/>
  </p:notesMasterIdLst>
  <p:handoutMasterIdLst>
    <p:handoutMasterId r:id="rId16"/>
  </p:handoutMasterIdLst>
  <p:sldIdLst>
    <p:sldId id="275" r:id="rId2"/>
    <p:sldId id="574" r:id="rId3"/>
    <p:sldId id="570" r:id="rId4"/>
    <p:sldId id="316" r:id="rId5"/>
    <p:sldId id="376" r:id="rId6"/>
    <p:sldId id="378" r:id="rId7"/>
    <p:sldId id="374" r:id="rId8"/>
    <p:sldId id="369" r:id="rId9"/>
    <p:sldId id="372" r:id="rId10"/>
    <p:sldId id="379" r:id="rId11"/>
    <p:sldId id="577" r:id="rId12"/>
    <p:sldId id="347" r:id="rId13"/>
    <p:sldId id="259"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5177A-7094-6598-1780-545802D6C2D4}" name="Peterson, Shelley (EMA - Contractor)" initials="SP" userId="S::Shelley.Peterson.CTR@ema.ri.gov::7ad81a9a-ed1e-4dd3-b3e0-0bf0cd0f01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extLst>
      <p:ext uri="{19B8F6BF-5375-455C-9EA6-DF929625EA0E}">
        <p15:presenceInfo xmlns:p15="http://schemas.microsoft.com/office/powerpoint/2012/main" userId="S-1-5-21-759846103-4275010335-497404063-28837" providerId="AD"/>
      </p:ext>
    </p:extLst>
  </p:cmAuthor>
  <p:cmAuthor id="2" name="Jones, Richard (EMA)" initials="JR(" lastIdx="1" clrIdx="1">
    <p:extLst>
      <p:ext uri="{19B8F6BF-5375-455C-9EA6-DF929625EA0E}">
        <p15:presenceInfo xmlns:p15="http://schemas.microsoft.com/office/powerpoint/2012/main" userId="S::Richard.Jones@EMA.RI.GOV::dd0c6fb4-899f-4a1a-b5e6-ee296955f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686" autoAdjust="0"/>
  </p:normalViewPr>
  <p:slideViewPr>
    <p:cSldViewPr>
      <p:cViewPr varScale="1">
        <p:scale>
          <a:sx n="104" d="100"/>
          <a:sy n="104" d="100"/>
        </p:scale>
        <p:origin x="1824" y="96"/>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4.xml.rels><?xml version="1.0" encoding="UTF-8" standalone="yes"?>
<Relationships xmlns="http://schemas.openxmlformats.org/package/2006/relationships"><Relationship Id="rId1" Type="http://schemas.openxmlformats.org/officeDocument/2006/relationships/hyperlink" Target="http://www.riema.ri.gov/"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gn.ecivis.com/GO/gn_redir/T/2e06fvi6r8y7" TargetMode="External"/><Relationship Id="rId2" Type="http://schemas.openxmlformats.org/officeDocument/2006/relationships/hyperlink" Target="https://sam.gov/" TargetMode="External"/><Relationship Id="rId1" Type="http://schemas.openxmlformats.org/officeDocument/2006/relationships/hyperlink" Target="http://www.riema.ri.gov/"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cisecurity.org/ms-isac/services/ncsr"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ridop.ri.gov/ocean-state-procures-osp"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1" Type="http://schemas.openxmlformats.org/officeDocument/2006/relationships/hyperlink" Target="http://www.riema.ri.gov/"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gn.ecivis.com/GO/gn_redir/T/2e06fvi6r8y7" TargetMode="External"/><Relationship Id="rId2" Type="http://schemas.openxmlformats.org/officeDocument/2006/relationships/hyperlink" Target="https://sam.gov/" TargetMode="External"/><Relationship Id="rId1" Type="http://schemas.openxmlformats.org/officeDocument/2006/relationships/hyperlink" Target="http://www.riema.ri.gov/"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cisecurity.org/ms-isac/services/ncsr"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ridop.ri.gov/ocean-state-procures-os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02EAD-1D37-4A8C-90D5-3CAEE14A881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357AECF-7BEA-4833-9BDE-31A4A88DC147}">
      <dgm:prSet/>
      <dgm:spPr/>
      <dgm:t>
        <a:bodyPr anchor="ctr" anchorCtr="0"/>
        <a:lstStyle/>
        <a:p>
          <a:r>
            <a:rPr lang="en-US" b="1" dirty="0"/>
            <a:t>Rhode Island Department of Administration</a:t>
          </a:r>
          <a:endParaRPr lang="en-US" dirty="0"/>
        </a:p>
      </dgm:t>
    </dgm:pt>
    <dgm:pt modelId="{4214F8DF-3D0D-4ED1-8BF4-534DF67AEE6A}" type="parTrans" cxnId="{7C952A4A-259D-46B1-9C27-769FD9E50915}">
      <dgm:prSet/>
      <dgm:spPr/>
      <dgm:t>
        <a:bodyPr/>
        <a:lstStyle/>
        <a:p>
          <a:endParaRPr lang="en-US"/>
        </a:p>
      </dgm:t>
    </dgm:pt>
    <dgm:pt modelId="{13ACBC76-2C23-41C7-8A3E-9415FA14BA0D}" type="sibTrans" cxnId="{7C952A4A-259D-46B1-9C27-769FD9E50915}">
      <dgm:prSet/>
      <dgm:spPr/>
      <dgm:t>
        <a:bodyPr/>
        <a:lstStyle/>
        <a:p>
          <a:endParaRPr lang="en-US"/>
        </a:p>
      </dgm:t>
    </dgm:pt>
    <dgm:pt modelId="{0B5AF487-D796-4EE7-92A2-CC068AD1C5F9}">
      <dgm:prSet/>
      <dgm:spPr/>
      <dgm:t>
        <a:bodyPr anchor="ctr" anchorCtr="0"/>
        <a:lstStyle/>
        <a:p>
          <a:r>
            <a:rPr lang="en-US" b="1" dirty="0"/>
            <a:t>Brian </a:t>
          </a:r>
          <a:r>
            <a:rPr lang="en-US" b="1" dirty="0" err="1"/>
            <a:t>Tardiff</a:t>
          </a:r>
          <a:r>
            <a:rPr lang="en-US" b="1" dirty="0"/>
            <a:t>, Chief Digital Officer | Chief Information Officer</a:t>
          </a:r>
          <a:endParaRPr lang="en-US" dirty="0"/>
        </a:p>
      </dgm:t>
    </dgm:pt>
    <dgm:pt modelId="{F096CC8B-E6FE-4EF7-9893-5C130084099C}" type="parTrans" cxnId="{F05BBDEC-6EE1-4485-9695-030866976293}">
      <dgm:prSet/>
      <dgm:spPr/>
      <dgm:t>
        <a:bodyPr/>
        <a:lstStyle/>
        <a:p>
          <a:endParaRPr lang="en-US"/>
        </a:p>
      </dgm:t>
    </dgm:pt>
    <dgm:pt modelId="{BA0DF83B-21AE-42A3-B695-0EF0E24A1CDF}" type="sibTrans" cxnId="{F05BBDEC-6EE1-4485-9695-030866976293}">
      <dgm:prSet/>
      <dgm:spPr/>
      <dgm:t>
        <a:bodyPr/>
        <a:lstStyle/>
        <a:p>
          <a:endParaRPr lang="en-US"/>
        </a:p>
      </dgm:t>
    </dgm:pt>
    <dgm:pt modelId="{66A4D227-FD15-4B35-BCC9-7E0F66011E98}">
      <dgm:prSet/>
      <dgm:spPr/>
      <dgm:t>
        <a:bodyPr/>
        <a:lstStyle/>
        <a:p>
          <a:endParaRPr lang="en-US" b="1" dirty="0"/>
        </a:p>
        <a:p>
          <a:r>
            <a:rPr lang="en-US" b="1" dirty="0"/>
            <a:t>Rhode Island Department of Administration</a:t>
          </a:r>
          <a:endParaRPr lang="en-US" dirty="0"/>
        </a:p>
      </dgm:t>
    </dgm:pt>
    <dgm:pt modelId="{6B9D2E7E-D45F-4A91-BB56-9A8CB2C00653}" type="parTrans" cxnId="{7FFF521F-1623-4000-A074-D757F87D0980}">
      <dgm:prSet/>
      <dgm:spPr/>
      <dgm:t>
        <a:bodyPr/>
        <a:lstStyle/>
        <a:p>
          <a:endParaRPr lang="en-US"/>
        </a:p>
      </dgm:t>
    </dgm:pt>
    <dgm:pt modelId="{D11FA29B-2E98-427B-B39B-C14CCB98ECCC}" type="sibTrans" cxnId="{7FFF521F-1623-4000-A074-D757F87D0980}">
      <dgm:prSet/>
      <dgm:spPr/>
      <dgm:t>
        <a:bodyPr/>
        <a:lstStyle/>
        <a:p>
          <a:endParaRPr lang="en-US"/>
        </a:p>
      </dgm:t>
    </dgm:pt>
    <dgm:pt modelId="{A9FC7A9C-6437-40BA-A61C-BF167E44E4F5}">
      <dgm:prSet/>
      <dgm:spPr/>
      <dgm:t>
        <a:bodyPr/>
        <a:lstStyle/>
        <a:p>
          <a:r>
            <a:rPr lang="en-US" b="1" dirty="0"/>
            <a:t>Nathan Loura, Chief Information Security Officer</a:t>
          </a:r>
          <a:endParaRPr lang="en-US" dirty="0"/>
        </a:p>
      </dgm:t>
    </dgm:pt>
    <dgm:pt modelId="{02C6F5B7-EBC2-4834-B287-8B9BB775738B}" type="parTrans" cxnId="{E3D7A177-192F-4087-8348-7C276CACB591}">
      <dgm:prSet/>
      <dgm:spPr/>
      <dgm:t>
        <a:bodyPr/>
        <a:lstStyle/>
        <a:p>
          <a:endParaRPr lang="en-US"/>
        </a:p>
      </dgm:t>
    </dgm:pt>
    <dgm:pt modelId="{3478A729-C0B5-4B24-B3F7-A4D5CA3124DC}" type="sibTrans" cxnId="{E3D7A177-192F-4087-8348-7C276CACB591}">
      <dgm:prSet/>
      <dgm:spPr/>
      <dgm:t>
        <a:bodyPr/>
        <a:lstStyle/>
        <a:p>
          <a:endParaRPr lang="en-US"/>
        </a:p>
      </dgm:t>
    </dgm:pt>
    <dgm:pt modelId="{AFF98DE0-F2E4-4690-9705-1DFCD2EAE1E6}">
      <dgm:prSet/>
      <dgm:spPr/>
      <dgm:t>
        <a:bodyPr anchor="ctr" anchorCtr="0"/>
        <a:lstStyle/>
        <a:p>
          <a:r>
            <a:rPr lang="en-US" b="1" dirty="0"/>
            <a:t>Cybersecurity Advisor for Rhode Island</a:t>
          </a:r>
          <a:endParaRPr lang="en-US" dirty="0"/>
        </a:p>
      </dgm:t>
    </dgm:pt>
    <dgm:pt modelId="{6D5B3D3F-97F2-4981-B6F5-88AA7BCF49F4}" type="parTrans" cxnId="{9C3C4262-786C-4E3A-93C2-4A31DF33B701}">
      <dgm:prSet/>
      <dgm:spPr/>
      <dgm:t>
        <a:bodyPr/>
        <a:lstStyle/>
        <a:p>
          <a:endParaRPr lang="en-US"/>
        </a:p>
      </dgm:t>
    </dgm:pt>
    <dgm:pt modelId="{D85C9F61-3AD0-44A9-9796-C47B6BB851F0}" type="sibTrans" cxnId="{9C3C4262-786C-4E3A-93C2-4A31DF33B701}">
      <dgm:prSet/>
      <dgm:spPr/>
      <dgm:t>
        <a:bodyPr/>
        <a:lstStyle/>
        <a:p>
          <a:endParaRPr lang="en-US"/>
        </a:p>
      </dgm:t>
    </dgm:pt>
    <dgm:pt modelId="{752BCE27-E8EB-4D06-8304-F4584BEA7693}">
      <dgm:prSet/>
      <dgm:spPr/>
      <dgm:t>
        <a:bodyPr anchor="ctr" anchorCtr="0"/>
        <a:lstStyle/>
        <a:p>
          <a:r>
            <a:rPr lang="en-US" b="1" dirty="0"/>
            <a:t>R. Mike Tetreault, Cybersecurity Advisor for Rhode Island</a:t>
          </a:r>
          <a:endParaRPr lang="en-US" dirty="0"/>
        </a:p>
      </dgm:t>
    </dgm:pt>
    <dgm:pt modelId="{36AEA839-803C-4F72-94BD-A323FAF56CC1}" type="parTrans" cxnId="{0292A53B-7B20-49F1-984F-CD146CF2001A}">
      <dgm:prSet/>
      <dgm:spPr/>
      <dgm:t>
        <a:bodyPr/>
        <a:lstStyle/>
        <a:p>
          <a:endParaRPr lang="en-US"/>
        </a:p>
      </dgm:t>
    </dgm:pt>
    <dgm:pt modelId="{FAD69655-3E52-4AC0-96F6-C8985121FE6B}" type="sibTrans" cxnId="{0292A53B-7B20-49F1-984F-CD146CF2001A}">
      <dgm:prSet/>
      <dgm:spPr/>
      <dgm:t>
        <a:bodyPr/>
        <a:lstStyle/>
        <a:p>
          <a:endParaRPr lang="en-US"/>
        </a:p>
      </dgm:t>
    </dgm:pt>
    <dgm:pt modelId="{806BCE0B-F0D3-446E-BC17-C17655721B68}">
      <dgm:prSet/>
      <dgm:spPr/>
      <dgm:t>
        <a:bodyPr anchor="ctr" anchorCtr="0"/>
        <a:lstStyle/>
        <a:p>
          <a:r>
            <a:rPr lang="en-US" b="1" dirty="0"/>
            <a:t>Cybersecurity and Infrastructure Security Agency</a:t>
          </a:r>
          <a:endParaRPr lang="en-US" dirty="0"/>
        </a:p>
      </dgm:t>
    </dgm:pt>
    <dgm:pt modelId="{C8F41957-8235-4A37-AFD0-8FBBA80FB4CB}" type="parTrans" cxnId="{CD1EE1BA-7BBF-471B-B1F0-749D530B1501}">
      <dgm:prSet/>
      <dgm:spPr/>
      <dgm:t>
        <a:bodyPr/>
        <a:lstStyle/>
        <a:p>
          <a:endParaRPr lang="en-US"/>
        </a:p>
      </dgm:t>
    </dgm:pt>
    <dgm:pt modelId="{6FEE459F-4EBE-473A-827D-81FF6564FC16}" type="sibTrans" cxnId="{CD1EE1BA-7BBF-471B-B1F0-749D530B1501}">
      <dgm:prSet/>
      <dgm:spPr/>
      <dgm:t>
        <a:bodyPr/>
        <a:lstStyle/>
        <a:p>
          <a:endParaRPr lang="en-US"/>
        </a:p>
      </dgm:t>
    </dgm:pt>
    <dgm:pt modelId="{3BE78EC3-BD03-47B6-BEDE-0690753B7DE5}">
      <dgm:prSet/>
      <dgm:spPr/>
      <dgm:t>
        <a:bodyPr anchor="ctr" anchorCtr="0"/>
        <a:lstStyle/>
        <a:p>
          <a:r>
            <a:rPr lang="en-US" b="1" dirty="0"/>
            <a:t>U.S. Department of Homeland Security </a:t>
          </a:r>
          <a:endParaRPr lang="en-US" dirty="0"/>
        </a:p>
      </dgm:t>
    </dgm:pt>
    <dgm:pt modelId="{2ECBC627-2621-4F02-A140-E20ACB7AA7A7}" type="parTrans" cxnId="{5FCBB884-DD3B-41AF-9B70-911C3044955F}">
      <dgm:prSet/>
      <dgm:spPr/>
      <dgm:t>
        <a:bodyPr/>
        <a:lstStyle/>
        <a:p>
          <a:endParaRPr lang="en-US"/>
        </a:p>
      </dgm:t>
    </dgm:pt>
    <dgm:pt modelId="{49324B66-94DE-4155-B15B-847B5754B8B8}" type="sibTrans" cxnId="{5FCBB884-DD3B-41AF-9B70-911C3044955F}">
      <dgm:prSet/>
      <dgm:spPr/>
      <dgm:t>
        <a:bodyPr/>
        <a:lstStyle/>
        <a:p>
          <a:endParaRPr lang="en-US"/>
        </a:p>
      </dgm:t>
    </dgm:pt>
    <dgm:pt modelId="{FFB6E8E0-777A-4771-A816-011F5D678BBF}" type="pres">
      <dgm:prSet presAssocID="{88C02EAD-1D37-4A8C-90D5-3CAEE14A8818}" presName="linearFlow" presStyleCnt="0">
        <dgm:presLayoutVars>
          <dgm:dir/>
          <dgm:resizeHandles val="exact"/>
        </dgm:presLayoutVars>
      </dgm:prSet>
      <dgm:spPr/>
    </dgm:pt>
    <dgm:pt modelId="{4FAABACC-7601-4C4E-86B4-D59BD5C17A7A}" type="pres">
      <dgm:prSet presAssocID="{8357AECF-7BEA-4833-9BDE-31A4A88DC147}" presName="composite" presStyleCnt="0"/>
      <dgm:spPr/>
    </dgm:pt>
    <dgm:pt modelId="{954BEEB8-C793-4D47-A1D3-9B4353251D75}" type="pres">
      <dgm:prSet presAssocID="{8357AECF-7BEA-4833-9BDE-31A4A88DC147}" presName="imgShp" presStyleLbl="fgImgPlace1" presStyleIdx="0" presStyleCnt="3" custScaleX="81933" custScaleY="88001" custLinFactNeighborX="-52019" custLinFactNeighborY="2153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4000" r="-4000"/>
          </a:stretch>
        </a:blipFill>
      </dgm:spPr>
      <dgm:extLst>
        <a:ext uri="{E40237B7-FDA0-4F09-8148-C483321AD2D9}">
          <dgm14:cNvPr xmlns:dgm14="http://schemas.microsoft.com/office/drawing/2010/diagram" id="0" name="" descr="Employee badge with solid fill"/>
        </a:ext>
      </dgm:extLst>
    </dgm:pt>
    <dgm:pt modelId="{5FF8C00E-B4F9-43A6-BBF8-8AEAA10CB841}" type="pres">
      <dgm:prSet presAssocID="{8357AECF-7BEA-4833-9BDE-31A4A88DC147}" presName="txShp" presStyleLbl="node1" presStyleIdx="0" presStyleCnt="3" custLinFactNeighborX="295" custLinFactNeighborY="21997">
        <dgm:presLayoutVars>
          <dgm:bulletEnabled val="1"/>
        </dgm:presLayoutVars>
      </dgm:prSet>
      <dgm:spPr/>
    </dgm:pt>
    <dgm:pt modelId="{518B8499-4ECB-40FB-88DC-F1530BDD1EA6}" type="pres">
      <dgm:prSet presAssocID="{13ACBC76-2C23-41C7-8A3E-9415FA14BA0D}" presName="spacing" presStyleCnt="0"/>
      <dgm:spPr/>
    </dgm:pt>
    <dgm:pt modelId="{EE951209-A1BB-4A23-A423-56B48CE74582}" type="pres">
      <dgm:prSet presAssocID="{66A4D227-FD15-4B35-BCC9-7E0F66011E98}" presName="composite" presStyleCnt="0"/>
      <dgm:spPr/>
    </dgm:pt>
    <dgm:pt modelId="{A5100602-B5F4-4A22-804C-C0DF8D164CBA}" type="pres">
      <dgm:prSet presAssocID="{66A4D227-FD15-4B35-BCC9-7E0F66011E98}" presName="imgShp" presStyleLbl="fgImgPlace1" presStyleIdx="1" presStyleCnt="3" custLinFactNeighborX="-58579" custLinFactNeighborY="84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mployee badge with solid fill"/>
        </a:ext>
      </dgm:extLst>
    </dgm:pt>
    <dgm:pt modelId="{BF2D31D4-1079-41DA-B6A2-DF555B93B94B}" type="pres">
      <dgm:prSet presAssocID="{66A4D227-FD15-4B35-BCC9-7E0F66011E98}" presName="txShp" presStyleLbl="node1" presStyleIdx="1" presStyleCnt="3" custLinFactNeighborX="-841" custLinFactNeighborY="8459">
        <dgm:presLayoutVars>
          <dgm:bulletEnabled val="1"/>
        </dgm:presLayoutVars>
      </dgm:prSet>
      <dgm:spPr/>
    </dgm:pt>
    <dgm:pt modelId="{D88631A9-FBD7-480A-BE60-C35B5CB80A0C}" type="pres">
      <dgm:prSet presAssocID="{D11FA29B-2E98-427B-B39B-C14CCB98ECCC}" presName="spacing" presStyleCnt="0"/>
      <dgm:spPr/>
    </dgm:pt>
    <dgm:pt modelId="{2A837F3B-3A01-4F2A-A42E-567E123777A5}" type="pres">
      <dgm:prSet presAssocID="{AFF98DE0-F2E4-4690-9705-1DFCD2EAE1E6}" presName="composite" presStyleCnt="0"/>
      <dgm:spPr/>
    </dgm:pt>
    <dgm:pt modelId="{EBEB7107-F2BD-4DBE-9437-7374E5856DB7}" type="pres">
      <dgm:prSet presAssocID="{AFF98DE0-F2E4-4690-9705-1DFCD2EAE1E6}" presName="imgShp" presStyleLbl="fgImgPlace1" presStyleIdx="2" presStyleCnt="3" custLinFactNeighborX="-53343" custLinFactNeighborY="-50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mployee badge with solid fill"/>
        </a:ext>
      </dgm:extLst>
    </dgm:pt>
    <dgm:pt modelId="{D22D7F0C-F3D6-46FA-BCB5-08536C6FF3B2}" type="pres">
      <dgm:prSet presAssocID="{AFF98DE0-F2E4-4690-9705-1DFCD2EAE1E6}" presName="txShp" presStyleLbl="node1" presStyleIdx="2" presStyleCnt="3" custLinFactNeighborX="-812" custLinFactNeighborY="-2710">
        <dgm:presLayoutVars>
          <dgm:bulletEnabled val="1"/>
        </dgm:presLayoutVars>
      </dgm:prSet>
      <dgm:spPr/>
    </dgm:pt>
  </dgm:ptLst>
  <dgm:cxnLst>
    <dgm:cxn modelId="{7FFF521F-1623-4000-A074-D757F87D0980}" srcId="{88C02EAD-1D37-4A8C-90D5-3CAEE14A8818}" destId="{66A4D227-FD15-4B35-BCC9-7E0F66011E98}" srcOrd="1" destOrd="0" parTransId="{6B9D2E7E-D45F-4A91-BB56-9A8CB2C00653}" sibTransId="{D11FA29B-2E98-427B-B39B-C14CCB98ECCC}"/>
    <dgm:cxn modelId="{AA2D5124-925A-4873-890F-43104CCA4F8F}" type="presOf" srcId="{806BCE0B-F0D3-446E-BC17-C17655721B68}" destId="{D22D7F0C-F3D6-46FA-BCB5-08536C6FF3B2}" srcOrd="0" destOrd="2" presId="urn:microsoft.com/office/officeart/2005/8/layout/vList3"/>
    <dgm:cxn modelId="{0292A53B-7B20-49F1-984F-CD146CF2001A}" srcId="{AFF98DE0-F2E4-4690-9705-1DFCD2EAE1E6}" destId="{752BCE27-E8EB-4D06-8304-F4584BEA7693}" srcOrd="0" destOrd="0" parTransId="{36AEA839-803C-4F72-94BD-A323FAF56CC1}" sibTransId="{FAD69655-3E52-4AC0-96F6-C8985121FE6B}"/>
    <dgm:cxn modelId="{F4F35641-0985-42FE-8530-0C8E30FE7A89}" type="presOf" srcId="{A9FC7A9C-6437-40BA-A61C-BF167E44E4F5}" destId="{BF2D31D4-1079-41DA-B6A2-DF555B93B94B}" srcOrd="0" destOrd="1" presId="urn:microsoft.com/office/officeart/2005/8/layout/vList3"/>
    <dgm:cxn modelId="{9C3C4262-786C-4E3A-93C2-4A31DF33B701}" srcId="{88C02EAD-1D37-4A8C-90D5-3CAEE14A8818}" destId="{AFF98DE0-F2E4-4690-9705-1DFCD2EAE1E6}" srcOrd="2" destOrd="0" parTransId="{6D5B3D3F-97F2-4981-B6F5-88AA7BCF49F4}" sibTransId="{D85C9F61-3AD0-44A9-9796-C47B6BB851F0}"/>
    <dgm:cxn modelId="{01CA8C45-CEF7-478F-96F5-650AAD605BE1}" type="presOf" srcId="{AFF98DE0-F2E4-4690-9705-1DFCD2EAE1E6}" destId="{D22D7F0C-F3D6-46FA-BCB5-08536C6FF3B2}" srcOrd="0" destOrd="0" presId="urn:microsoft.com/office/officeart/2005/8/layout/vList3"/>
    <dgm:cxn modelId="{7C952A4A-259D-46B1-9C27-769FD9E50915}" srcId="{88C02EAD-1D37-4A8C-90D5-3CAEE14A8818}" destId="{8357AECF-7BEA-4833-9BDE-31A4A88DC147}" srcOrd="0" destOrd="0" parTransId="{4214F8DF-3D0D-4ED1-8BF4-534DF67AEE6A}" sibTransId="{13ACBC76-2C23-41C7-8A3E-9415FA14BA0D}"/>
    <dgm:cxn modelId="{F1531774-A59E-4C5E-9D3E-F19A570C7E39}" type="presOf" srcId="{3BE78EC3-BD03-47B6-BEDE-0690753B7DE5}" destId="{D22D7F0C-F3D6-46FA-BCB5-08536C6FF3B2}" srcOrd="0" destOrd="3" presId="urn:microsoft.com/office/officeart/2005/8/layout/vList3"/>
    <dgm:cxn modelId="{E3D7A177-192F-4087-8348-7C276CACB591}" srcId="{66A4D227-FD15-4B35-BCC9-7E0F66011E98}" destId="{A9FC7A9C-6437-40BA-A61C-BF167E44E4F5}" srcOrd="0" destOrd="0" parTransId="{02C6F5B7-EBC2-4834-B287-8B9BB775738B}" sibTransId="{3478A729-C0B5-4B24-B3F7-A4D5CA3124DC}"/>
    <dgm:cxn modelId="{A998C07C-69B7-45B6-9808-E77EE6EE9536}" type="presOf" srcId="{66A4D227-FD15-4B35-BCC9-7E0F66011E98}" destId="{BF2D31D4-1079-41DA-B6A2-DF555B93B94B}" srcOrd="0" destOrd="0" presId="urn:microsoft.com/office/officeart/2005/8/layout/vList3"/>
    <dgm:cxn modelId="{5FCBB884-DD3B-41AF-9B70-911C3044955F}" srcId="{AFF98DE0-F2E4-4690-9705-1DFCD2EAE1E6}" destId="{3BE78EC3-BD03-47B6-BEDE-0690753B7DE5}" srcOrd="2" destOrd="0" parTransId="{2ECBC627-2621-4F02-A140-E20ACB7AA7A7}" sibTransId="{49324B66-94DE-4155-B15B-847B5754B8B8}"/>
    <dgm:cxn modelId="{0E3FD1AB-3523-4972-A5B4-8435987D9B26}" type="presOf" srcId="{8357AECF-7BEA-4833-9BDE-31A4A88DC147}" destId="{5FF8C00E-B4F9-43A6-BBF8-8AEAA10CB841}" srcOrd="0" destOrd="0" presId="urn:microsoft.com/office/officeart/2005/8/layout/vList3"/>
    <dgm:cxn modelId="{CD1EE1BA-7BBF-471B-B1F0-749D530B1501}" srcId="{AFF98DE0-F2E4-4690-9705-1DFCD2EAE1E6}" destId="{806BCE0B-F0D3-446E-BC17-C17655721B68}" srcOrd="1" destOrd="0" parTransId="{C8F41957-8235-4A37-AFD0-8FBBA80FB4CB}" sibTransId="{6FEE459F-4EBE-473A-827D-81FF6564FC16}"/>
    <dgm:cxn modelId="{AB01A4C5-29AD-4C85-AEF0-B6F6CFB43C80}" type="presOf" srcId="{752BCE27-E8EB-4D06-8304-F4584BEA7693}" destId="{D22D7F0C-F3D6-46FA-BCB5-08536C6FF3B2}" srcOrd="0" destOrd="1" presId="urn:microsoft.com/office/officeart/2005/8/layout/vList3"/>
    <dgm:cxn modelId="{2C4CECCD-8677-4875-935D-D6C50F353D5D}" type="presOf" srcId="{0B5AF487-D796-4EE7-92A2-CC068AD1C5F9}" destId="{5FF8C00E-B4F9-43A6-BBF8-8AEAA10CB841}" srcOrd="0" destOrd="1" presId="urn:microsoft.com/office/officeart/2005/8/layout/vList3"/>
    <dgm:cxn modelId="{BB6F68E5-7A48-4522-A498-3132F8CC296A}" type="presOf" srcId="{88C02EAD-1D37-4A8C-90D5-3CAEE14A8818}" destId="{FFB6E8E0-777A-4771-A816-011F5D678BBF}" srcOrd="0" destOrd="0" presId="urn:microsoft.com/office/officeart/2005/8/layout/vList3"/>
    <dgm:cxn modelId="{F05BBDEC-6EE1-4485-9695-030866976293}" srcId="{8357AECF-7BEA-4833-9BDE-31A4A88DC147}" destId="{0B5AF487-D796-4EE7-92A2-CC068AD1C5F9}" srcOrd="0" destOrd="0" parTransId="{F096CC8B-E6FE-4EF7-9893-5C130084099C}" sibTransId="{BA0DF83B-21AE-42A3-B695-0EF0E24A1CDF}"/>
    <dgm:cxn modelId="{DEB746C0-FCBD-4315-8CE3-5BFBA27DDE17}" type="presParOf" srcId="{FFB6E8E0-777A-4771-A816-011F5D678BBF}" destId="{4FAABACC-7601-4C4E-86B4-D59BD5C17A7A}" srcOrd="0" destOrd="0" presId="urn:microsoft.com/office/officeart/2005/8/layout/vList3"/>
    <dgm:cxn modelId="{157EF7A4-AB6E-4C7C-99C3-2ECEA9903ACD}" type="presParOf" srcId="{4FAABACC-7601-4C4E-86B4-D59BD5C17A7A}" destId="{954BEEB8-C793-4D47-A1D3-9B4353251D75}" srcOrd="0" destOrd="0" presId="urn:microsoft.com/office/officeart/2005/8/layout/vList3"/>
    <dgm:cxn modelId="{F0C2D8F3-9683-46BB-B28E-A6D8A5D00E4D}" type="presParOf" srcId="{4FAABACC-7601-4C4E-86B4-D59BD5C17A7A}" destId="{5FF8C00E-B4F9-43A6-BBF8-8AEAA10CB841}" srcOrd="1" destOrd="0" presId="urn:microsoft.com/office/officeart/2005/8/layout/vList3"/>
    <dgm:cxn modelId="{535E1D2B-F9C4-4179-B462-7F6BD6DFC181}" type="presParOf" srcId="{FFB6E8E0-777A-4771-A816-011F5D678BBF}" destId="{518B8499-4ECB-40FB-88DC-F1530BDD1EA6}" srcOrd="1" destOrd="0" presId="urn:microsoft.com/office/officeart/2005/8/layout/vList3"/>
    <dgm:cxn modelId="{8A45C85E-6819-407F-B235-E8F8A7B32E11}" type="presParOf" srcId="{FFB6E8E0-777A-4771-A816-011F5D678BBF}" destId="{EE951209-A1BB-4A23-A423-56B48CE74582}" srcOrd="2" destOrd="0" presId="urn:microsoft.com/office/officeart/2005/8/layout/vList3"/>
    <dgm:cxn modelId="{0A4882D0-4AF1-4A80-87D6-CF0288286A41}" type="presParOf" srcId="{EE951209-A1BB-4A23-A423-56B48CE74582}" destId="{A5100602-B5F4-4A22-804C-C0DF8D164CBA}" srcOrd="0" destOrd="0" presId="urn:microsoft.com/office/officeart/2005/8/layout/vList3"/>
    <dgm:cxn modelId="{85C762E7-AEDB-490E-8562-D4B575BBB148}" type="presParOf" srcId="{EE951209-A1BB-4A23-A423-56B48CE74582}" destId="{BF2D31D4-1079-41DA-B6A2-DF555B93B94B}" srcOrd="1" destOrd="0" presId="urn:microsoft.com/office/officeart/2005/8/layout/vList3"/>
    <dgm:cxn modelId="{3302B2B6-748C-4344-AF48-496AA525E271}" type="presParOf" srcId="{FFB6E8E0-777A-4771-A816-011F5D678BBF}" destId="{D88631A9-FBD7-480A-BE60-C35B5CB80A0C}" srcOrd="3" destOrd="0" presId="urn:microsoft.com/office/officeart/2005/8/layout/vList3"/>
    <dgm:cxn modelId="{850E3131-BA8E-4986-AF14-3E6D8D2A0E3B}" type="presParOf" srcId="{FFB6E8E0-777A-4771-A816-011F5D678BBF}" destId="{2A837F3B-3A01-4F2A-A42E-567E123777A5}" srcOrd="4" destOrd="0" presId="urn:microsoft.com/office/officeart/2005/8/layout/vList3"/>
    <dgm:cxn modelId="{A5B6841D-4E52-4167-9505-F76B806D2036}" type="presParOf" srcId="{2A837F3B-3A01-4F2A-A42E-567E123777A5}" destId="{EBEB7107-F2BD-4DBE-9437-7374E5856DB7}" srcOrd="0" destOrd="0" presId="urn:microsoft.com/office/officeart/2005/8/layout/vList3"/>
    <dgm:cxn modelId="{659C785A-4D4C-4E95-B834-554CE652962A}" type="presParOf" srcId="{2A837F3B-3A01-4F2A-A42E-567E123777A5}" destId="{D22D7F0C-F3D6-46FA-BCB5-08536C6FF3B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0D513-3AD0-4A07-9A14-8E1D25165CC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5AA2A21-7BD7-4051-8164-B1C043A3FD79}">
      <dgm:prSet/>
      <dgm:spPr/>
      <dgm:t>
        <a:bodyPr/>
        <a:lstStyle/>
        <a:p>
          <a:r>
            <a:rPr lang="en-US" b="1"/>
            <a:t>SLCGP Overview  </a:t>
          </a:r>
          <a:endParaRPr lang="en-US"/>
        </a:p>
      </dgm:t>
    </dgm:pt>
    <dgm:pt modelId="{56839003-9854-4DAA-BE7A-CE7B074FDC1E}" type="parTrans" cxnId="{69A36563-28CF-4700-8861-B0A7A63545E9}">
      <dgm:prSet/>
      <dgm:spPr/>
      <dgm:t>
        <a:bodyPr/>
        <a:lstStyle/>
        <a:p>
          <a:endParaRPr lang="en-US"/>
        </a:p>
      </dgm:t>
    </dgm:pt>
    <dgm:pt modelId="{B6F578A4-3C2F-4AAD-BED5-FFB28245810C}" type="sibTrans" cxnId="{69A36563-28CF-4700-8861-B0A7A63545E9}">
      <dgm:prSet/>
      <dgm:spPr/>
      <dgm:t>
        <a:bodyPr/>
        <a:lstStyle/>
        <a:p>
          <a:endParaRPr lang="en-US"/>
        </a:p>
      </dgm:t>
    </dgm:pt>
    <dgm:pt modelId="{C7698020-9675-49BA-B462-44E354812E6B}">
      <dgm:prSet/>
      <dgm:spPr/>
      <dgm:t>
        <a:bodyPr/>
        <a:lstStyle/>
        <a:p>
          <a:r>
            <a:rPr lang="en-US" b="1"/>
            <a:t>SLCGP Objectives</a:t>
          </a:r>
          <a:endParaRPr lang="en-US"/>
        </a:p>
      </dgm:t>
    </dgm:pt>
    <dgm:pt modelId="{E9294417-8249-45DE-A360-CA9FF26ADC77}" type="parTrans" cxnId="{8E045F67-3B8F-4F08-AB9B-5AB194752001}">
      <dgm:prSet/>
      <dgm:spPr/>
      <dgm:t>
        <a:bodyPr/>
        <a:lstStyle/>
        <a:p>
          <a:endParaRPr lang="en-US"/>
        </a:p>
      </dgm:t>
    </dgm:pt>
    <dgm:pt modelId="{AA41662C-5B9A-4C30-BD2E-BED09F8F91FC}" type="sibTrans" cxnId="{8E045F67-3B8F-4F08-AB9B-5AB194752001}">
      <dgm:prSet/>
      <dgm:spPr/>
      <dgm:t>
        <a:bodyPr/>
        <a:lstStyle/>
        <a:p>
          <a:endParaRPr lang="en-US"/>
        </a:p>
      </dgm:t>
    </dgm:pt>
    <dgm:pt modelId="{862E851C-8F0E-428C-8937-DECE04CB7758}">
      <dgm:prSet/>
      <dgm:spPr/>
      <dgm:t>
        <a:bodyPr/>
        <a:lstStyle/>
        <a:p>
          <a:r>
            <a:rPr lang="en-US" b="1"/>
            <a:t>Projects for Consideration</a:t>
          </a:r>
          <a:endParaRPr lang="en-US"/>
        </a:p>
      </dgm:t>
    </dgm:pt>
    <dgm:pt modelId="{AAC52587-E012-435C-8434-A6A44B880678}" type="parTrans" cxnId="{04F69B0E-508A-4215-8FBE-BF3B4463C2AF}">
      <dgm:prSet/>
      <dgm:spPr/>
      <dgm:t>
        <a:bodyPr/>
        <a:lstStyle/>
        <a:p>
          <a:endParaRPr lang="en-US"/>
        </a:p>
      </dgm:t>
    </dgm:pt>
    <dgm:pt modelId="{DA37F9AB-2BD5-4FD3-A89F-758059BB7559}" type="sibTrans" cxnId="{04F69B0E-508A-4215-8FBE-BF3B4463C2AF}">
      <dgm:prSet/>
      <dgm:spPr/>
      <dgm:t>
        <a:bodyPr/>
        <a:lstStyle/>
        <a:p>
          <a:endParaRPr lang="en-US"/>
        </a:p>
      </dgm:t>
    </dgm:pt>
    <dgm:pt modelId="{ED4D10E9-E67A-4582-BE09-872326D660BE}">
      <dgm:prSet/>
      <dgm:spPr/>
      <dgm:t>
        <a:bodyPr/>
        <a:lstStyle/>
        <a:p>
          <a:r>
            <a:rPr lang="en-US" b="1"/>
            <a:t>How to Apply</a:t>
          </a:r>
          <a:endParaRPr lang="en-US"/>
        </a:p>
      </dgm:t>
    </dgm:pt>
    <dgm:pt modelId="{E5D954BB-97CB-43B7-9AAC-F65316552ABC}" type="parTrans" cxnId="{8E444858-817D-496F-92A6-1604FB370404}">
      <dgm:prSet/>
      <dgm:spPr/>
      <dgm:t>
        <a:bodyPr/>
        <a:lstStyle/>
        <a:p>
          <a:endParaRPr lang="en-US"/>
        </a:p>
      </dgm:t>
    </dgm:pt>
    <dgm:pt modelId="{93828F93-C096-4FBC-AABD-EF3BFEEB8ED9}" type="sibTrans" cxnId="{8E444858-817D-496F-92A6-1604FB370404}">
      <dgm:prSet/>
      <dgm:spPr/>
      <dgm:t>
        <a:bodyPr/>
        <a:lstStyle/>
        <a:p>
          <a:endParaRPr lang="en-US"/>
        </a:p>
      </dgm:t>
    </dgm:pt>
    <dgm:pt modelId="{8874D1F3-DD11-4285-9F4C-0E3FAAA5AD38}">
      <dgm:prSet/>
      <dgm:spPr/>
      <dgm:t>
        <a:bodyPr/>
        <a:lstStyle/>
        <a:p>
          <a:r>
            <a:rPr lang="en-US" b="1"/>
            <a:t>Requirements</a:t>
          </a:r>
          <a:endParaRPr lang="en-US"/>
        </a:p>
      </dgm:t>
    </dgm:pt>
    <dgm:pt modelId="{8D9515F8-7FEB-4C32-AABB-98FCBE02E1AC}" type="parTrans" cxnId="{5A690E26-4F89-4FAE-AC3C-CEBF3E093CF3}">
      <dgm:prSet/>
      <dgm:spPr/>
      <dgm:t>
        <a:bodyPr/>
        <a:lstStyle/>
        <a:p>
          <a:endParaRPr lang="en-US"/>
        </a:p>
      </dgm:t>
    </dgm:pt>
    <dgm:pt modelId="{0F994F1C-B568-453F-94E2-D5863748C17F}" type="sibTrans" cxnId="{5A690E26-4F89-4FAE-AC3C-CEBF3E093CF3}">
      <dgm:prSet/>
      <dgm:spPr/>
      <dgm:t>
        <a:bodyPr/>
        <a:lstStyle/>
        <a:p>
          <a:endParaRPr lang="en-US"/>
        </a:p>
      </dgm:t>
    </dgm:pt>
    <dgm:pt modelId="{6C45CAEB-CFB4-40FB-83E2-0C6260FDD3FF}">
      <dgm:prSet/>
      <dgm:spPr/>
      <dgm:t>
        <a:bodyPr/>
        <a:lstStyle/>
        <a:p>
          <a:r>
            <a:rPr lang="en-US" b="1"/>
            <a:t>2023 SLCGP Reminders</a:t>
          </a:r>
          <a:endParaRPr lang="en-US"/>
        </a:p>
      </dgm:t>
    </dgm:pt>
    <dgm:pt modelId="{7B0F00FE-DF62-4586-A1A5-C2EDD07675DB}" type="parTrans" cxnId="{517CE2AB-A976-4A3C-ABB8-7AE56B234861}">
      <dgm:prSet/>
      <dgm:spPr/>
      <dgm:t>
        <a:bodyPr/>
        <a:lstStyle/>
        <a:p>
          <a:endParaRPr lang="en-US"/>
        </a:p>
      </dgm:t>
    </dgm:pt>
    <dgm:pt modelId="{BBEF0D28-7CD2-447E-9957-6CC6C63DA041}" type="sibTrans" cxnId="{517CE2AB-A976-4A3C-ABB8-7AE56B234861}">
      <dgm:prSet/>
      <dgm:spPr/>
      <dgm:t>
        <a:bodyPr/>
        <a:lstStyle/>
        <a:p>
          <a:endParaRPr lang="en-US"/>
        </a:p>
      </dgm:t>
    </dgm:pt>
    <dgm:pt modelId="{673D5031-F953-4343-BB83-DABD43C9D049}">
      <dgm:prSet/>
      <dgm:spPr/>
      <dgm:t>
        <a:bodyPr/>
        <a:lstStyle/>
        <a:p>
          <a:r>
            <a:rPr lang="en-US" b="1"/>
            <a:t>Questions/Contact Info</a:t>
          </a:r>
          <a:endParaRPr lang="en-US"/>
        </a:p>
      </dgm:t>
    </dgm:pt>
    <dgm:pt modelId="{38231B01-C2FA-42B0-BE83-519B710F7880}" type="parTrans" cxnId="{95F13F04-1FEB-4EA6-AA9C-4DAB147C2CBE}">
      <dgm:prSet/>
      <dgm:spPr/>
      <dgm:t>
        <a:bodyPr/>
        <a:lstStyle/>
        <a:p>
          <a:endParaRPr lang="en-US"/>
        </a:p>
      </dgm:t>
    </dgm:pt>
    <dgm:pt modelId="{362B09C9-AA78-4495-BA5D-4ED1EE01C8E7}" type="sibTrans" cxnId="{95F13F04-1FEB-4EA6-AA9C-4DAB147C2CBE}">
      <dgm:prSet/>
      <dgm:spPr/>
      <dgm:t>
        <a:bodyPr/>
        <a:lstStyle/>
        <a:p>
          <a:endParaRPr lang="en-US"/>
        </a:p>
      </dgm:t>
    </dgm:pt>
    <dgm:pt modelId="{26F09C4A-911F-46AD-9448-1EC961302456}" type="pres">
      <dgm:prSet presAssocID="{1FE0D513-3AD0-4A07-9A14-8E1D25165CC8}" presName="linearFlow" presStyleCnt="0">
        <dgm:presLayoutVars>
          <dgm:dir/>
          <dgm:resizeHandles val="exact"/>
        </dgm:presLayoutVars>
      </dgm:prSet>
      <dgm:spPr/>
    </dgm:pt>
    <dgm:pt modelId="{C9AA0385-72C7-415C-9244-6B563C80276A}" type="pres">
      <dgm:prSet presAssocID="{B5AA2A21-7BD7-4051-8164-B1C043A3FD79}" presName="composite" presStyleCnt="0"/>
      <dgm:spPr/>
    </dgm:pt>
    <dgm:pt modelId="{89DEA7DB-9FFD-42EB-851B-F061535459BA}" type="pres">
      <dgm:prSet presAssocID="{B5AA2A21-7BD7-4051-8164-B1C043A3FD79}" presName="imgShp" presStyleLbl="fgImgPlace1" presStyleIdx="0" presStyleCnt="7" custFlipHor="1" custScaleX="83812" custScaleY="100000" custLinFactNeighborX="-52083" custLinFactNeighborY="-2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rsor with solid fill"/>
        </a:ext>
      </dgm:extLst>
    </dgm:pt>
    <dgm:pt modelId="{0D0D386D-E906-48AB-8589-BEB0E0CE2E2D}" type="pres">
      <dgm:prSet presAssocID="{B5AA2A21-7BD7-4051-8164-B1C043A3FD79}" presName="txShp" presStyleLbl="node1" presStyleIdx="0" presStyleCnt="7">
        <dgm:presLayoutVars>
          <dgm:bulletEnabled val="1"/>
        </dgm:presLayoutVars>
      </dgm:prSet>
      <dgm:spPr/>
    </dgm:pt>
    <dgm:pt modelId="{5D6B124E-6A10-4A0C-86BA-A8EE40644B98}" type="pres">
      <dgm:prSet presAssocID="{B6F578A4-3C2F-4AAD-BED5-FFB28245810C}" presName="spacing" presStyleCnt="0"/>
      <dgm:spPr/>
    </dgm:pt>
    <dgm:pt modelId="{BA6CB45F-DC18-41ED-9638-2E968541F9AC}" type="pres">
      <dgm:prSet presAssocID="{C7698020-9675-49BA-B462-44E354812E6B}" presName="composite" presStyleCnt="0"/>
      <dgm:spPr/>
    </dgm:pt>
    <dgm:pt modelId="{192FFE27-0B76-4C68-BA84-F6E8DA3F28AC}" type="pres">
      <dgm:prSet presAssocID="{C7698020-9675-49BA-B462-44E354812E6B}" presName="imgShp" presStyleLbl="fgImgPlace1" presStyleIdx="1" presStyleCnt="7" custLinFactNeighborX="-49527" custLinFactNeighborY="979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checklist with solid fill"/>
        </a:ext>
      </dgm:extLst>
    </dgm:pt>
    <dgm:pt modelId="{E2A7FB0F-013D-4620-9050-F07D08F9DBF5}" type="pres">
      <dgm:prSet presAssocID="{C7698020-9675-49BA-B462-44E354812E6B}" presName="txShp" presStyleLbl="node1" presStyleIdx="1" presStyleCnt="7">
        <dgm:presLayoutVars>
          <dgm:bulletEnabled val="1"/>
        </dgm:presLayoutVars>
      </dgm:prSet>
      <dgm:spPr/>
    </dgm:pt>
    <dgm:pt modelId="{4FDB9CFC-E1A0-4EF9-8D61-4CFD809261BA}" type="pres">
      <dgm:prSet presAssocID="{AA41662C-5B9A-4C30-BD2E-BED09F8F91FC}" presName="spacing" presStyleCnt="0"/>
      <dgm:spPr/>
    </dgm:pt>
    <dgm:pt modelId="{9DA13144-977C-4896-8C1C-11F8C9E72780}" type="pres">
      <dgm:prSet presAssocID="{862E851C-8F0E-428C-8937-DECE04CB7758}" presName="composite" presStyleCnt="0"/>
      <dgm:spPr/>
    </dgm:pt>
    <dgm:pt modelId="{22E5506D-ECA6-4132-8D90-B7F6768C6493}" type="pres">
      <dgm:prSet presAssocID="{862E851C-8F0E-428C-8937-DECE04CB7758}" presName="imgShp" presStyleLbl="fgImgPlace1" presStyleIdx="2" presStyleCnt="7" custLinFactNeighborX="-52094" custLinFactNeighborY="119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0F62F9D3-C23F-46E1-A10F-E8240DC35CEE}" type="pres">
      <dgm:prSet presAssocID="{862E851C-8F0E-428C-8937-DECE04CB7758}" presName="txShp" presStyleLbl="node1" presStyleIdx="2" presStyleCnt="7">
        <dgm:presLayoutVars>
          <dgm:bulletEnabled val="1"/>
        </dgm:presLayoutVars>
      </dgm:prSet>
      <dgm:spPr/>
    </dgm:pt>
    <dgm:pt modelId="{1E6E0633-C005-44DD-8B77-1EFD0B922826}" type="pres">
      <dgm:prSet presAssocID="{DA37F9AB-2BD5-4FD3-A89F-758059BB7559}" presName="spacing" presStyleCnt="0"/>
      <dgm:spPr/>
    </dgm:pt>
    <dgm:pt modelId="{FAB0CC33-C50D-42B8-A19B-BF8206F026DB}" type="pres">
      <dgm:prSet presAssocID="{ED4D10E9-E67A-4582-BE09-872326D660BE}" presName="composite" presStyleCnt="0"/>
      <dgm:spPr/>
    </dgm:pt>
    <dgm:pt modelId="{3A10AA27-591E-4B5C-B3A2-2A44A3299A36}" type="pres">
      <dgm:prSet presAssocID="{ED4D10E9-E67A-4582-BE09-872326D660BE}" presName="imgShp" presStyleLbl="fgImgPlace1" presStyleIdx="3" presStyleCnt="7" custLinFactNeighborX="-64026" custLinFactNeighborY="1030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eyboard with solid fill"/>
        </a:ext>
      </dgm:extLst>
    </dgm:pt>
    <dgm:pt modelId="{96AA0340-6392-45F8-96F3-D891DB6735E5}" type="pres">
      <dgm:prSet presAssocID="{ED4D10E9-E67A-4582-BE09-872326D660BE}" presName="txShp" presStyleLbl="node1" presStyleIdx="3" presStyleCnt="7">
        <dgm:presLayoutVars>
          <dgm:bulletEnabled val="1"/>
        </dgm:presLayoutVars>
      </dgm:prSet>
      <dgm:spPr/>
    </dgm:pt>
    <dgm:pt modelId="{E8B9BF20-D4AB-49AB-97FF-E22646C2EDE8}" type="pres">
      <dgm:prSet presAssocID="{93828F93-C096-4FBC-AABD-EF3BFEEB8ED9}" presName="spacing" presStyleCnt="0"/>
      <dgm:spPr/>
    </dgm:pt>
    <dgm:pt modelId="{FB349FE2-3319-47D5-9F91-4578900AD5D2}" type="pres">
      <dgm:prSet presAssocID="{8874D1F3-DD11-4285-9F4C-0E3FAAA5AD38}" presName="composite" presStyleCnt="0"/>
      <dgm:spPr/>
    </dgm:pt>
    <dgm:pt modelId="{C445B180-685B-4DDA-A0E5-D18DBE2E6BE3}" type="pres">
      <dgm:prSet presAssocID="{8874D1F3-DD11-4285-9F4C-0E3FAAA5AD38}" presName="imgShp" presStyleLbl="fgImgPlace1" presStyleIdx="4" presStyleCnt="7" custLinFactNeighborX="-64026" custLinFactNeighborY="1181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list with solid fill"/>
        </a:ext>
      </dgm:extLst>
    </dgm:pt>
    <dgm:pt modelId="{75B5C6F0-F4EF-4656-A27C-6A34ACB0BC9E}" type="pres">
      <dgm:prSet presAssocID="{8874D1F3-DD11-4285-9F4C-0E3FAAA5AD38}" presName="txShp" presStyleLbl="node1" presStyleIdx="4" presStyleCnt="7">
        <dgm:presLayoutVars>
          <dgm:bulletEnabled val="1"/>
        </dgm:presLayoutVars>
      </dgm:prSet>
      <dgm:spPr/>
    </dgm:pt>
    <dgm:pt modelId="{C5F02AA3-A815-4684-AF30-A8CA0A475538}" type="pres">
      <dgm:prSet presAssocID="{0F994F1C-B568-453F-94E2-D5863748C17F}" presName="spacing" presStyleCnt="0"/>
      <dgm:spPr/>
    </dgm:pt>
    <dgm:pt modelId="{C75BEE58-DD11-42BF-8490-12B7FC749F3E}" type="pres">
      <dgm:prSet presAssocID="{6C45CAEB-CFB4-40FB-83E2-0C6260FDD3FF}" presName="composite" presStyleCnt="0"/>
      <dgm:spPr/>
    </dgm:pt>
    <dgm:pt modelId="{2D48D1B5-B069-4A69-A893-3C531CD02F99}" type="pres">
      <dgm:prSet presAssocID="{6C45CAEB-CFB4-40FB-83E2-0C6260FDD3FF}" presName="imgShp" presStyleLbl="fgImgPlace1" presStyleIdx="5" presStyleCnt="7" custLinFactNeighborX="-64026" custLinFactNeighborY="1030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ell with solid fill"/>
        </a:ext>
      </dgm:extLst>
    </dgm:pt>
    <dgm:pt modelId="{6B33A464-4D50-4EC2-8175-04297E7FACEF}" type="pres">
      <dgm:prSet presAssocID="{6C45CAEB-CFB4-40FB-83E2-0C6260FDD3FF}" presName="txShp" presStyleLbl="node1" presStyleIdx="5" presStyleCnt="7">
        <dgm:presLayoutVars>
          <dgm:bulletEnabled val="1"/>
        </dgm:presLayoutVars>
      </dgm:prSet>
      <dgm:spPr/>
    </dgm:pt>
    <dgm:pt modelId="{2FBC9F69-96A0-42F8-8300-C83985EAE1E3}" type="pres">
      <dgm:prSet presAssocID="{BBEF0D28-7CD2-447E-9957-6CC6C63DA041}" presName="spacing" presStyleCnt="0"/>
      <dgm:spPr/>
    </dgm:pt>
    <dgm:pt modelId="{A8EA9C90-3ECE-4284-BB51-ACA8EF07B573}" type="pres">
      <dgm:prSet presAssocID="{673D5031-F953-4343-BB83-DABD43C9D049}" presName="composite" presStyleCnt="0"/>
      <dgm:spPr/>
    </dgm:pt>
    <dgm:pt modelId="{6FC35269-1B81-4919-90CB-24057BA54932}" type="pres">
      <dgm:prSet presAssocID="{673D5031-F953-4343-BB83-DABD43C9D049}" presName="imgShp" presStyleLbl="fgImgPlace1" presStyleIdx="6" presStyleCnt="7" custLinFactNeighborX="-64026" custLinFactNeighborY="15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Help with solid fill"/>
        </a:ext>
      </dgm:extLst>
    </dgm:pt>
    <dgm:pt modelId="{A2AFFDDA-8178-424C-BD33-B27361DBD8E3}" type="pres">
      <dgm:prSet presAssocID="{673D5031-F953-4343-BB83-DABD43C9D049}" presName="txShp" presStyleLbl="node1" presStyleIdx="6" presStyleCnt="7">
        <dgm:presLayoutVars>
          <dgm:bulletEnabled val="1"/>
        </dgm:presLayoutVars>
      </dgm:prSet>
      <dgm:spPr/>
    </dgm:pt>
  </dgm:ptLst>
  <dgm:cxnLst>
    <dgm:cxn modelId="{95F13F04-1FEB-4EA6-AA9C-4DAB147C2CBE}" srcId="{1FE0D513-3AD0-4A07-9A14-8E1D25165CC8}" destId="{673D5031-F953-4343-BB83-DABD43C9D049}" srcOrd="6" destOrd="0" parTransId="{38231B01-C2FA-42B0-BE83-519B710F7880}" sibTransId="{362B09C9-AA78-4495-BA5D-4ED1EE01C8E7}"/>
    <dgm:cxn modelId="{D4250207-FBE0-4020-B744-B874C08AD78C}" type="presOf" srcId="{673D5031-F953-4343-BB83-DABD43C9D049}" destId="{A2AFFDDA-8178-424C-BD33-B27361DBD8E3}" srcOrd="0" destOrd="0" presId="urn:microsoft.com/office/officeart/2005/8/layout/vList3"/>
    <dgm:cxn modelId="{04F69B0E-508A-4215-8FBE-BF3B4463C2AF}" srcId="{1FE0D513-3AD0-4A07-9A14-8E1D25165CC8}" destId="{862E851C-8F0E-428C-8937-DECE04CB7758}" srcOrd="2" destOrd="0" parTransId="{AAC52587-E012-435C-8434-A6A44B880678}" sibTransId="{DA37F9AB-2BD5-4FD3-A89F-758059BB7559}"/>
    <dgm:cxn modelId="{5A690E26-4F89-4FAE-AC3C-CEBF3E093CF3}" srcId="{1FE0D513-3AD0-4A07-9A14-8E1D25165CC8}" destId="{8874D1F3-DD11-4285-9F4C-0E3FAAA5AD38}" srcOrd="4" destOrd="0" parTransId="{8D9515F8-7FEB-4C32-AABB-98FCBE02E1AC}" sibTransId="{0F994F1C-B568-453F-94E2-D5863748C17F}"/>
    <dgm:cxn modelId="{69A36563-28CF-4700-8861-B0A7A63545E9}" srcId="{1FE0D513-3AD0-4A07-9A14-8E1D25165CC8}" destId="{B5AA2A21-7BD7-4051-8164-B1C043A3FD79}" srcOrd="0" destOrd="0" parTransId="{56839003-9854-4DAA-BE7A-CE7B074FDC1E}" sibTransId="{B6F578A4-3C2F-4AAD-BED5-FFB28245810C}"/>
    <dgm:cxn modelId="{8E045F67-3B8F-4F08-AB9B-5AB194752001}" srcId="{1FE0D513-3AD0-4A07-9A14-8E1D25165CC8}" destId="{C7698020-9675-49BA-B462-44E354812E6B}" srcOrd="1" destOrd="0" parTransId="{E9294417-8249-45DE-A360-CA9FF26ADC77}" sibTransId="{AA41662C-5B9A-4C30-BD2E-BED09F8F91FC}"/>
    <dgm:cxn modelId="{B2019F4E-420D-4C3C-8E77-A4A5DCC7E8D0}" type="presOf" srcId="{1FE0D513-3AD0-4A07-9A14-8E1D25165CC8}" destId="{26F09C4A-911F-46AD-9448-1EC961302456}" srcOrd="0" destOrd="0" presId="urn:microsoft.com/office/officeart/2005/8/layout/vList3"/>
    <dgm:cxn modelId="{D13BFF4E-815D-4990-B766-31DED65F3482}" type="presOf" srcId="{8874D1F3-DD11-4285-9F4C-0E3FAAA5AD38}" destId="{75B5C6F0-F4EF-4656-A27C-6A34ACB0BC9E}" srcOrd="0" destOrd="0" presId="urn:microsoft.com/office/officeart/2005/8/layout/vList3"/>
    <dgm:cxn modelId="{8E444858-817D-496F-92A6-1604FB370404}" srcId="{1FE0D513-3AD0-4A07-9A14-8E1D25165CC8}" destId="{ED4D10E9-E67A-4582-BE09-872326D660BE}" srcOrd="3" destOrd="0" parTransId="{E5D954BB-97CB-43B7-9AAC-F65316552ABC}" sibTransId="{93828F93-C096-4FBC-AABD-EF3BFEEB8ED9}"/>
    <dgm:cxn modelId="{3D4DA5A1-0A4A-4B4E-A7C0-75C8C0F6B113}" type="presOf" srcId="{ED4D10E9-E67A-4582-BE09-872326D660BE}" destId="{96AA0340-6392-45F8-96F3-D891DB6735E5}" srcOrd="0" destOrd="0" presId="urn:microsoft.com/office/officeart/2005/8/layout/vList3"/>
    <dgm:cxn modelId="{517CE2AB-A976-4A3C-ABB8-7AE56B234861}" srcId="{1FE0D513-3AD0-4A07-9A14-8E1D25165CC8}" destId="{6C45CAEB-CFB4-40FB-83E2-0C6260FDD3FF}" srcOrd="5" destOrd="0" parTransId="{7B0F00FE-DF62-4586-A1A5-C2EDD07675DB}" sibTransId="{BBEF0D28-7CD2-447E-9957-6CC6C63DA041}"/>
    <dgm:cxn modelId="{142D0AB8-4586-42C3-A32D-19493F1E62B9}" type="presOf" srcId="{862E851C-8F0E-428C-8937-DECE04CB7758}" destId="{0F62F9D3-C23F-46E1-A10F-E8240DC35CEE}" srcOrd="0" destOrd="0" presId="urn:microsoft.com/office/officeart/2005/8/layout/vList3"/>
    <dgm:cxn modelId="{8021FBC9-C6AA-445C-81B0-8BE2657AA9EB}" type="presOf" srcId="{6C45CAEB-CFB4-40FB-83E2-0C6260FDD3FF}" destId="{6B33A464-4D50-4EC2-8175-04297E7FACEF}" srcOrd="0" destOrd="0" presId="urn:microsoft.com/office/officeart/2005/8/layout/vList3"/>
    <dgm:cxn modelId="{E364F6DC-A500-4D25-8288-DBA2F6AFD67E}" type="presOf" srcId="{C7698020-9675-49BA-B462-44E354812E6B}" destId="{E2A7FB0F-013D-4620-9050-F07D08F9DBF5}" srcOrd="0" destOrd="0" presId="urn:microsoft.com/office/officeart/2005/8/layout/vList3"/>
    <dgm:cxn modelId="{8E7B21E7-DBB7-4B1B-BB39-3C50BA3BE22A}" type="presOf" srcId="{B5AA2A21-7BD7-4051-8164-B1C043A3FD79}" destId="{0D0D386D-E906-48AB-8589-BEB0E0CE2E2D}" srcOrd="0" destOrd="0" presId="urn:microsoft.com/office/officeart/2005/8/layout/vList3"/>
    <dgm:cxn modelId="{F6F71D71-3521-4457-995E-9F2FF7FD0D7F}" type="presParOf" srcId="{26F09C4A-911F-46AD-9448-1EC961302456}" destId="{C9AA0385-72C7-415C-9244-6B563C80276A}" srcOrd="0" destOrd="0" presId="urn:microsoft.com/office/officeart/2005/8/layout/vList3"/>
    <dgm:cxn modelId="{C207AB23-1F62-4D3B-BB8C-A69B0269619A}" type="presParOf" srcId="{C9AA0385-72C7-415C-9244-6B563C80276A}" destId="{89DEA7DB-9FFD-42EB-851B-F061535459BA}" srcOrd="0" destOrd="0" presId="urn:microsoft.com/office/officeart/2005/8/layout/vList3"/>
    <dgm:cxn modelId="{1C153B8F-7D22-4945-9208-79AF8227FDF7}" type="presParOf" srcId="{C9AA0385-72C7-415C-9244-6B563C80276A}" destId="{0D0D386D-E906-48AB-8589-BEB0E0CE2E2D}" srcOrd="1" destOrd="0" presId="urn:microsoft.com/office/officeart/2005/8/layout/vList3"/>
    <dgm:cxn modelId="{6B754C00-5C67-42D7-A2B7-44ACD9968E05}" type="presParOf" srcId="{26F09C4A-911F-46AD-9448-1EC961302456}" destId="{5D6B124E-6A10-4A0C-86BA-A8EE40644B98}" srcOrd="1" destOrd="0" presId="urn:microsoft.com/office/officeart/2005/8/layout/vList3"/>
    <dgm:cxn modelId="{A91DEB85-7A7F-43DE-BE96-EA4C5632F4DC}" type="presParOf" srcId="{26F09C4A-911F-46AD-9448-1EC961302456}" destId="{BA6CB45F-DC18-41ED-9638-2E968541F9AC}" srcOrd="2" destOrd="0" presId="urn:microsoft.com/office/officeart/2005/8/layout/vList3"/>
    <dgm:cxn modelId="{F88494FD-DB1B-4530-B1C3-9DA08684C1AD}" type="presParOf" srcId="{BA6CB45F-DC18-41ED-9638-2E968541F9AC}" destId="{192FFE27-0B76-4C68-BA84-F6E8DA3F28AC}" srcOrd="0" destOrd="0" presId="urn:microsoft.com/office/officeart/2005/8/layout/vList3"/>
    <dgm:cxn modelId="{104B877B-9CAD-4A59-B66D-178774B96642}" type="presParOf" srcId="{BA6CB45F-DC18-41ED-9638-2E968541F9AC}" destId="{E2A7FB0F-013D-4620-9050-F07D08F9DBF5}" srcOrd="1" destOrd="0" presId="urn:microsoft.com/office/officeart/2005/8/layout/vList3"/>
    <dgm:cxn modelId="{A8BAEB71-77BA-4835-9B4E-C557C46F3152}" type="presParOf" srcId="{26F09C4A-911F-46AD-9448-1EC961302456}" destId="{4FDB9CFC-E1A0-4EF9-8D61-4CFD809261BA}" srcOrd="3" destOrd="0" presId="urn:microsoft.com/office/officeart/2005/8/layout/vList3"/>
    <dgm:cxn modelId="{149372D9-2D4B-43B0-9FD7-4434124856F4}" type="presParOf" srcId="{26F09C4A-911F-46AD-9448-1EC961302456}" destId="{9DA13144-977C-4896-8C1C-11F8C9E72780}" srcOrd="4" destOrd="0" presId="urn:microsoft.com/office/officeart/2005/8/layout/vList3"/>
    <dgm:cxn modelId="{C9105F2B-EE0C-40D3-8138-E6E0F1A598F1}" type="presParOf" srcId="{9DA13144-977C-4896-8C1C-11F8C9E72780}" destId="{22E5506D-ECA6-4132-8D90-B7F6768C6493}" srcOrd="0" destOrd="0" presId="urn:microsoft.com/office/officeart/2005/8/layout/vList3"/>
    <dgm:cxn modelId="{E8CC46C8-8414-40EB-8584-C53411C7265D}" type="presParOf" srcId="{9DA13144-977C-4896-8C1C-11F8C9E72780}" destId="{0F62F9D3-C23F-46E1-A10F-E8240DC35CEE}" srcOrd="1" destOrd="0" presId="urn:microsoft.com/office/officeart/2005/8/layout/vList3"/>
    <dgm:cxn modelId="{F3ADFC9A-57AD-417A-BEC5-23E8EB3DD0A7}" type="presParOf" srcId="{26F09C4A-911F-46AD-9448-1EC961302456}" destId="{1E6E0633-C005-44DD-8B77-1EFD0B922826}" srcOrd="5" destOrd="0" presId="urn:microsoft.com/office/officeart/2005/8/layout/vList3"/>
    <dgm:cxn modelId="{30C55283-4E48-4D73-9073-298ED52D5703}" type="presParOf" srcId="{26F09C4A-911F-46AD-9448-1EC961302456}" destId="{FAB0CC33-C50D-42B8-A19B-BF8206F026DB}" srcOrd="6" destOrd="0" presId="urn:microsoft.com/office/officeart/2005/8/layout/vList3"/>
    <dgm:cxn modelId="{DE3DF2EB-9E57-470B-95E5-33AB989656D9}" type="presParOf" srcId="{FAB0CC33-C50D-42B8-A19B-BF8206F026DB}" destId="{3A10AA27-591E-4B5C-B3A2-2A44A3299A36}" srcOrd="0" destOrd="0" presId="urn:microsoft.com/office/officeart/2005/8/layout/vList3"/>
    <dgm:cxn modelId="{0C3B3530-368F-466A-9C01-B7C039661E15}" type="presParOf" srcId="{FAB0CC33-C50D-42B8-A19B-BF8206F026DB}" destId="{96AA0340-6392-45F8-96F3-D891DB6735E5}" srcOrd="1" destOrd="0" presId="urn:microsoft.com/office/officeart/2005/8/layout/vList3"/>
    <dgm:cxn modelId="{5A606891-D986-4D43-8F89-97DFA6BE9AB9}" type="presParOf" srcId="{26F09C4A-911F-46AD-9448-1EC961302456}" destId="{E8B9BF20-D4AB-49AB-97FF-E22646C2EDE8}" srcOrd="7" destOrd="0" presId="urn:microsoft.com/office/officeart/2005/8/layout/vList3"/>
    <dgm:cxn modelId="{6EFD77AA-A457-4B50-9E3E-E804B82B76B4}" type="presParOf" srcId="{26F09C4A-911F-46AD-9448-1EC961302456}" destId="{FB349FE2-3319-47D5-9F91-4578900AD5D2}" srcOrd="8" destOrd="0" presId="urn:microsoft.com/office/officeart/2005/8/layout/vList3"/>
    <dgm:cxn modelId="{712B5749-7F82-4B44-8DB8-C482CF4D3BEE}" type="presParOf" srcId="{FB349FE2-3319-47D5-9F91-4578900AD5D2}" destId="{C445B180-685B-4DDA-A0E5-D18DBE2E6BE3}" srcOrd="0" destOrd="0" presId="urn:microsoft.com/office/officeart/2005/8/layout/vList3"/>
    <dgm:cxn modelId="{204C45C3-2A08-44DB-8E65-16DEF836E059}" type="presParOf" srcId="{FB349FE2-3319-47D5-9F91-4578900AD5D2}" destId="{75B5C6F0-F4EF-4656-A27C-6A34ACB0BC9E}" srcOrd="1" destOrd="0" presId="urn:microsoft.com/office/officeart/2005/8/layout/vList3"/>
    <dgm:cxn modelId="{B6821574-9D24-4A7A-B2A3-10E038704BBC}" type="presParOf" srcId="{26F09C4A-911F-46AD-9448-1EC961302456}" destId="{C5F02AA3-A815-4684-AF30-A8CA0A475538}" srcOrd="9" destOrd="0" presId="urn:microsoft.com/office/officeart/2005/8/layout/vList3"/>
    <dgm:cxn modelId="{E3F9C01C-7663-44B6-AB4D-13DFF8604A39}" type="presParOf" srcId="{26F09C4A-911F-46AD-9448-1EC961302456}" destId="{C75BEE58-DD11-42BF-8490-12B7FC749F3E}" srcOrd="10" destOrd="0" presId="urn:microsoft.com/office/officeart/2005/8/layout/vList3"/>
    <dgm:cxn modelId="{9DAC30B3-5F4F-489B-968B-C5A01AC0EDF5}" type="presParOf" srcId="{C75BEE58-DD11-42BF-8490-12B7FC749F3E}" destId="{2D48D1B5-B069-4A69-A893-3C531CD02F99}" srcOrd="0" destOrd="0" presId="urn:microsoft.com/office/officeart/2005/8/layout/vList3"/>
    <dgm:cxn modelId="{5BB9D1FA-B3D9-42CA-A549-92D6AE3B77D1}" type="presParOf" srcId="{C75BEE58-DD11-42BF-8490-12B7FC749F3E}" destId="{6B33A464-4D50-4EC2-8175-04297E7FACEF}" srcOrd="1" destOrd="0" presId="urn:microsoft.com/office/officeart/2005/8/layout/vList3"/>
    <dgm:cxn modelId="{0AA84701-3D78-43EE-9CF0-F3D5AC155ACC}" type="presParOf" srcId="{26F09C4A-911F-46AD-9448-1EC961302456}" destId="{2FBC9F69-96A0-42F8-8300-C83985EAE1E3}" srcOrd="11" destOrd="0" presId="urn:microsoft.com/office/officeart/2005/8/layout/vList3"/>
    <dgm:cxn modelId="{F72E71AA-6F2F-4E6E-A770-3E8C527B8393}" type="presParOf" srcId="{26F09C4A-911F-46AD-9448-1EC961302456}" destId="{A8EA9C90-3ECE-4284-BB51-ACA8EF07B573}" srcOrd="12" destOrd="0" presId="urn:microsoft.com/office/officeart/2005/8/layout/vList3"/>
    <dgm:cxn modelId="{0F3FA682-5199-4AD4-8B4E-C9202F37FDE8}" type="presParOf" srcId="{A8EA9C90-3ECE-4284-BB51-ACA8EF07B573}" destId="{6FC35269-1B81-4919-90CB-24057BA54932}" srcOrd="0" destOrd="0" presId="urn:microsoft.com/office/officeart/2005/8/layout/vList3"/>
    <dgm:cxn modelId="{B576C149-DD44-4D42-BC90-B15B2C0C103B}" type="presParOf" srcId="{A8EA9C90-3ECE-4284-BB51-ACA8EF07B573}" destId="{A2AFFDDA-8178-424C-BD33-B27361DBD8E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C234A-4CDD-4329-A664-92D4693D8D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B13953-FE31-4939-8E87-F2619900BAB3}">
      <dgm:prSet custT="1"/>
      <dgm:spPr/>
      <dgm:t>
        <a:bodyPr/>
        <a:lstStyle/>
        <a:p>
          <a:pPr algn="ctr">
            <a:lnSpc>
              <a:spcPct val="100000"/>
            </a:lnSpc>
            <a:spcAft>
              <a:spcPts val="0"/>
            </a:spcAft>
          </a:pPr>
          <a:r>
            <a:rPr lang="en-US" sz="2300" b="1" i="1" dirty="0"/>
            <a:t>Applicants are required to address how the following program objectives will be met in their applications:</a:t>
          </a:r>
          <a:endParaRPr lang="en-US" sz="2300" dirty="0"/>
        </a:p>
      </dgm:t>
    </dgm:pt>
    <dgm:pt modelId="{B5399F91-4D34-4FE5-85C2-E821CF464DEC}" type="parTrans" cxnId="{CC137AA4-B57E-4673-AACC-C8684C50340A}">
      <dgm:prSet/>
      <dgm:spPr/>
      <dgm:t>
        <a:bodyPr/>
        <a:lstStyle/>
        <a:p>
          <a:endParaRPr lang="en-US"/>
        </a:p>
      </dgm:t>
    </dgm:pt>
    <dgm:pt modelId="{DF27A582-095A-4CA4-A8B3-FB052D3C80F1}" type="sibTrans" cxnId="{CC137AA4-B57E-4673-AACC-C8684C50340A}">
      <dgm:prSet/>
      <dgm:spPr/>
      <dgm:t>
        <a:bodyPr/>
        <a:lstStyle/>
        <a:p>
          <a:endParaRPr lang="en-US"/>
        </a:p>
      </dgm:t>
    </dgm:pt>
    <dgm:pt modelId="{48955D23-6AD4-4EB9-B000-3BFD90527C35}">
      <dgm:prSet custT="1"/>
      <dgm:spPr/>
      <dgm:t>
        <a:bodyPr/>
        <a:lstStyle/>
        <a:p>
          <a:r>
            <a:rPr lang="en-US" sz="2000" dirty="0"/>
            <a:t>Develop and establish appropriate governance structures, including developing, implementing, or revising cybersecurity plans, to improve capabilities to respond to cybersecurity incidents and ensure continuity of operations (COOP).</a:t>
          </a:r>
        </a:p>
      </dgm:t>
    </dgm:pt>
    <dgm:pt modelId="{2E14537B-AFAD-4A5C-A00D-03CC1F15A892}" type="parTrans" cxnId="{EFB01B71-3798-4089-A5DF-47ED6A244F57}">
      <dgm:prSet/>
      <dgm:spPr/>
      <dgm:t>
        <a:bodyPr/>
        <a:lstStyle/>
        <a:p>
          <a:endParaRPr lang="en-US"/>
        </a:p>
      </dgm:t>
    </dgm:pt>
    <dgm:pt modelId="{FC8425BA-37D7-4252-B1F6-F94F52C7499C}" type="sibTrans" cxnId="{EFB01B71-3798-4089-A5DF-47ED6A244F57}">
      <dgm:prSet/>
      <dgm:spPr/>
      <dgm:t>
        <a:bodyPr/>
        <a:lstStyle/>
        <a:p>
          <a:endParaRPr lang="en-US"/>
        </a:p>
      </dgm:t>
    </dgm:pt>
    <dgm:pt modelId="{6287D12D-55DA-44FE-B233-E86153426084}">
      <dgm:prSet custT="1"/>
      <dgm:spPr/>
      <dgm:t>
        <a:bodyPr/>
        <a:lstStyle/>
        <a:p>
          <a:r>
            <a:rPr lang="en-US" sz="2000" dirty="0"/>
            <a:t>Understand your current cybersecurity posture and areas for improvement based on continuous testing, evaluation, and structured assessments.</a:t>
          </a:r>
        </a:p>
      </dgm:t>
    </dgm:pt>
    <dgm:pt modelId="{448EB55F-FBE8-4000-B321-85841C76AC93}" type="parTrans" cxnId="{BFF52F9B-5AEA-4E7C-8891-0EFA719998EE}">
      <dgm:prSet/>
      <dgm:spPr/>
      <dgm:t>
        <a:bodyPr/>
        <a:lstStyle/>
        <a:p>
          <a:endParaRPr lang="en-US"/>
        </a:p>
      </dgm:t>
    </dgm:pt>
    <dgm:pt modelId="{0C43CADC-21F2-4BA4-A812-2CBA2F683117}" type="sibTrans" cxnId="{BFF52F9B-5AEA-4E7C-8891-0EFA719998EE}">
      <dgm:prSet/>
      <dgm:spPr/>
      <dgm:t>
        <a:bodyPr/>
        <a:lstStyle/>
        <a:p>
          <a:endParaRPr lang="en-US"/>
        </a:p>
      </dgm:t>
    </dgm:pt>
    <dgm:pt modelId="{50A3A736-C749-4378-A5E1-CB717C2968ED}">
      <dgm:prSet custT="1"/>
      <dgm:spPr/>
      <dgm:t>
        <a:bodyPr/>
        <a:lstStyle/>
        <a:p>
          <a:r>
            <a:rPr lang="en-US" sz="2000" dirty="0"/>
            <a:t>Implement security protections commensurate with risk.</a:t>
          </a:r>
        </a:p>
      </dgm:t>
    </dgm:pt>
    <dgm:pt modelId="{B07DF25E-8695-46BD-B54B-6195142BA583}" type="parTrans" cxnId="{5E904538-74E5-4F20-A25C-BB6649F930A3}">
      <dgm:prSet/>
      <dgm:spPr/>
      <dgm:t>
        <a:bodyPr/>
        <a:lstStyle/>
        <a:p>
          <a:endParaRPr lang="en-US"/>
        </a:p>
      </dgm:t>
    </dgm:pt>
    <dgm:pt modelId="{0E4E9D3C-A8D2-479F-BDC1-6FB581654AA2}" type="sibTrans" cxnId="{5E904538-74E5-4F20-A25C-BB6649F930A3}">
      <dgm:prSet/>
      <dgm:spPr/>
      <dgm:t>
        <a:bodyPr/>
        <a:lstStyle/>
        <a:p>
          <a:endParaRPr lang="en-US"/>
        </a:p>
      </dgm:t>
    </dgm:pt>
    <dgm:pt modelId="{8E204BE2-60BA-44D9-A86A-5BA7FA988EB4}">
      <dgm:prSet custT="1"/>
      <dgm:spPr/>
      <dgm:t>
        <a:bodyPr/>
        <a:lstStyle/>
        <a:p>
          <a:r>
            <a:rPr lang="en-US" sz="2000" dirty="0"/>
            <a:t>Ensure organization personnel are appropriately trained in cybersecurity commensurate with responsibility.</a:t>
          </a:r>
        </a:p>
      </dgm:t>
    </dgm:pt>
    <dgm:pt modelId="{18D9DC26-9D22-4E4E-94A4-E5D1EDFFD6FC}" type="parTrans" cxnId="{9D3B363F-C044-4B83-B409-512763A456F3}">
      <dgm:prSet/>
      <dgm:spPr/>
      <dgm:t>
        <a:bodyPr/>
        <a:lstStyle/>
        <a:p>
          <a:endParaRPr lang="en-US"/>
        </a:p>
      </dgm:t>
    </dgm:pt>
    <dgm:pt modelId="{B8E1BF86-1A3B-4D14-899C-BADCC02C8F95}" type="sibTrans" cxnId="{9D3B363F-C044-4B83-B409-512763A456F3}">
      <dgm:prSet/>
      <dgm:spPr/>
      <dgm:t>
        <a:bodyPr/>
        <a:lstStyle/>
        <a:p>
          <a:endParaRPr lang="en-US"/>
        </a:p>
      </dgm:t>
    </dgm:pt>
    <dgm:pt modelId="{0FEFB33A-2A98-4F49-87E9-33BB9372023C}" type="pres">
      <dgm:prSet presAssocID="{D42C234A-4CDD-4329-A664-92D4693D8DDE}" presName="linear" presStyleCnt="0">
        <dgm:presLayoutVars>
          <dgm:animLvl val="lvl"/>
          <dgm:resizeHandles val="exact"/>
        </dgm:presLayoutVars>
      </dgm:prSet>
      <dgm:spPr/>
    </dgm:pt>
    <dgm:pt modelId="{B395B01B-9C45-442F-AB09-07ACC2A96808}" type="pres">
      <dgm:prSet presAssocID="{27B13953-FE31-4939-8E87-F2619900BAB3}" presName="parentText" presStyleLbl="node1" presStyleIdx="0" presStyleCnt="1" custScaleY="130154" custLinFactNeighborX="0" custLinFactNeighborY="-6833">
        <dgm:presLayoutVars>
          <dgm:chMax val="0"/>
          <dgm:bulletEnabled val="1"/>
        </dgm:presLayoutVars>
      </dgm:prSet>
      <dgm:spPr/>
    </dgm:pt>
    <dgm:pt modelId="{78B8DE73-4506-4EA6-9464-3B18AB9B7E00}" type="pres">
      <dgm:prSet presAssocID="{27B13953-FE31-4939-8E87-F2619900BAB3}" presName="childText" presStyleLbl="revTx" presStyleIdx="0" presStyleCnt="1">
        <dgm:presLayoutVars>
          <dgm:bulletEnabled val="1"/>
        </dgm:presLayoutVars>
      </dgm:prSet>
      <dgm:spPr/>
    </dgm:pt>
  </dgm:ptLst>
  <dgm:cxnLst>
    <dgm:cxn modelId="{5E904538-74E5-4F20-A25C-BB6649F930A3}" srcId="{27B13953-FE31-4939-8E87-F2619900BAB3}" destId="{50A3A736-C749-4378-A5E1-CB717C2968ED}" srcOrd="2" destOrd="0" parTransId="{B07DF25E-8695-46BD-B54B-6195142BA583}" sibTransId="{0E4E9D3C-A8D2-479F-BDC1-6FB581654AA2}"/>
    <dgm:cxn modelId="{E55E8D38-6A23-4F44-9F88-C0D8842DB9FC}" type="presOf" srcId="{8E204BE2-60BA-44D9-A86A-5BA7FA988EB4}" destId="{78B8DE73-4506-4EA6-9464-3B18AB9B7E00}" srcOrd="0" destOrd="3" presId="urn:microsoft.com/office/officeart/2005/8/layout/vList2"/>
    <dgm:cxn modelId="{9D3B363F-C044-4B83-B409-512763A456F3}" srcId="{27B13953-FE31-4939-8E87-F2619900BAB3}" destId="{8E204BE2-60BA-44D9-A86A-5BA7FA988EB4}" srcOrd="3" destOrd="0" parTransId="{18D9DC26-9D22-4E4E-94A4-E5D1EDFFD6FC}" sibTransId="{B8E1BF86-1A3B-4D14-899C-BADCC02C8F95}"/>
    <dgm:cxn modelId="{B1EE3E61-FAA5-4458-9483-72DEB46B751A}" type="presOf" srcId="{27B13953-FE31-4939-8E87-F2619900BAB3}" destId="{B395B01B-9C45-442F-AB09-07ACC2A96808}" srcOrd="0" destOrd="0" presId="urn:microsoft.com/office/officeart/2005/8/layout/vList2"/>
    <dgm:cxn modelId="{EFB01B71-3798-4089-A5DF-47ED6A244F57}" srcId="{27B13953-FE31-4939-8E87-F2619900BAB3}" destId="{48955D23-6AD4-4EB9-B000-3BFD90527C35}" srcOrd="0" destOrd="0" parTransId="{2E14537B-AFAD-4A5C-A00D-03CC1F15A892}" sibTransId="{FC8425BA-37D7-4252-B1F6-F94F52C7499C}"/>
    <dgm:cxn modelId="{26517E76-D63B-41FE-9DD0-65BFEF24714F}" type="presOf" srcId="{48955D23-6AD4-4EB9-B000-3BFD90527C35}" destId="{78B8DE73-4506-4EA6-9464-3B18AB9B7E00}" srcOrd="0" destOrd="0" presId="urn:microsoft.com/office/officeart/2005/8/layout/vList2"/>
    <dgm:cxn modelId="{919D1858-36EB-4FF2-AB76-29621FD1367A}" type="presOf" srcId="{6287D12D-55DA-44FE-B233-E86153426084}" destId="{78B8DE73-4506-4EA6-9464-3B18AB9B7E00}" srcOrd="0" destOrd="1" presId="urn:microsoft.com/office/officeart/2005/8/layout/vList2"/>
    <dgm:cxn modelId="{BFF52F9B-5AEA-4E7C-8891-0EFA719998EE}" srcId="{27B13953-FE31-4939-8E87-F2619900BAB3}" destId="{6287D12D-55DA-44FE-B233-E86153426084}" srcOrd="1" destOrd="0" parTransId="{448EB55F-FBE8-4000-B321-85841C76AC93}" sibTransId="{0C43CADC-21F2-4BA4-A812-2CBA2F683117}"/>
    <dgm:cxn modelId="{CC137AA4-B57E-4673-AACC-C8684C50340A}" srcId="{D42C234A-4CDD-4329-A664-92D4693D8DDE}" destId="{27B13953-FE31-4939-8E87-F2619900BAB3}" srcOrd="0" destOrd="0" parTransId="{B5399F91-4D34-4FE5-85C2-E821CF464DEC}" sibTransId="{DF27A582-095A-4CA4-A8B3-FB052D3C80F1}"/>
    <dgm:cxn modelId="{2A2E9EDA-80CF-46A5-99AD-9A1DFF783621}" type="presOf" srcId="{D42C234A-4CDD-4329-A664-92D4693D8DDE}" destId="{0FEFB33A-2A98-4F49-87E9-33BB9372023C}" srcOrd="0" destOrd="0" presId="urn:microsoft.com/office/officeart/2005/8/layout/vList2"/>
    <dgm:cxn modelId="{333EF8E6-749D-469D-B2C5-14238648C623}" type="presOf" srcId="{50A3A736-C749-4378-A5E1-CB717C2968ED}" destId="{78B8DE73-4506-4EA6-9464-3B18AB9B7E00}" srcOrd="0" destOrd="2" presId="urn:microsoft.com/office/officeart/2005/8/layout/vList2"/>
    <dgm:cxn modelId="{383E87C3-A1D0-489A-B3FC-17A9DEC88A17}" type="presParOf" srcId="{0FEFB33A-2A98-4F49-87E9-33BB9372023C}" destId="{B395B01B-9C45-442F-AB09-07ACC2A96808}" srcOrd="0" destOrd="0" presId="urn:microsoft.com/office/officeart/2005/8/layout/vList2"/>
    <dgm:cxn modelId="{7C621794-4C1D-4305-BD5E-54DFDEB02F2A}" type="presParOf" srcId="{0FEFB33A-2A98-4F49-87E9-33BB9372023C}" destId="{78B8DE73-4506-4EA6-9464-3B18AB9B7E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416EC-0ECF-45D2-9A8C-E98AB647F4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AEC7A4-9A69-4F2C-94E9-BE08C264C1CA}">
      <dgm:prSet custT="1"/>
      <dgm:spPr/>
      <dgm:t>
        <a:bodyPr lIns="182880"/>
        <a:lstStyle/>
        <a:p>
          <a:r>
            <a:rPr lang="en-US" sz="1600" dirty="0"/>
            <a:t>Projects for consideration need to meet RIEMA’s vision for a well-prepared whole community participation in planning, response, recovery and mitigation through addressing state priorities.    </a:t>
          </a:r>
        </a:p>
      </dgm:t>
    </dgm:pt>
    <dgm:pt modelId="{798E6BA7-6064-431D-86C5-D0C815961B8B}" type="parTrans" cxnId="{A3C40CFF-23F9-4660-95A5-1F49B3AAD236}">
      <dgm:prSet/>
      <dgm:spPr/>
      <dgm:t>
        <a:bodyPr/>
        <a:lstStyle/>
        <a:p>
          <a:endParaRPr lang="en-US"/>
        </a:p>
      </dgm:t>
    </dgm:pt>
    <dgm:pt modelId="{4BCED0E2-D2D4-4301-AA22-2AA8D98546A7}" type="sibTrans" cxnId="{A3C40CFF-23F9-4660-95A5-1F49B3AAD236}">
      <dgm:prSet/>
      <dgm:spPr/>
      <dgm:t>
        <a:bodyPr/>
        <a:lstStyle/>
        <a:p>
          <a:endParaRPr lang="en-US"/>
        </a:p>
      </dgm:t>
    </dgm:pt>
    <dgm:pt modelId="{494BD6B6-4568-45F3-BFD4-A2BBAF27B941}">
      <dgm:prSet/>
      <dgm:spPr/>
      <dgm:t>
        <a:bodyPr lIns="182880"/>
        <a:lstStyle/>
        <a:p>
          <a:r>
            <a:rPr lang="en-US" dirty="0"/>
            <a:t>Maintenance and Administration (M&amp;A) costs are allowable up to 5% of sub-grant award.</a:t>
          </a:r>
        </a:p>
      </dgm:t>
    </dgm:pt>
    <dgm:pt modelId="{18A9EED0-6759-4356-A665-47C85052A0EA}" type="parTrans" cxnId="{3DC14E76-C45C-4EFD-A7B7-18EF0D45A5CD}">
      <dgm:prSet/>
      <dgm:spPr/>
      <dgm:t>
        <a:bodyPr/>
        <a:lstStyle/>
        <a:p>
          <a:endParaRPr lang="en-US"/>
        </a:p>
      </dgm:t>
    </dgm:pt>
    <dgm:pt modelId="{DC6E6A6A-21D3-49F5-ABAC-110EEFEE5DDC}" type="sibTrans" cxnId="{3DC14E76-C45C-4EFD-A7B7-18EF0D45A5CD}">
      <dgm:prSet/>
      <dgm:spPr/>
      <dgm:t>
        <a:bodyPr/>
        <a:lstStyle/>
        <a:p>
          <a:endParaRPr lang="en-US"/>
        </a:p>
      </dgm:t>
    </dgm:pt>
    <dgm:pt modelId="{0EC4D878-9C7C-4CB1-BC0A-77DD783158CA}">
      <dgm:prSet/>
      <dgm:spPr/>
      <dgm:t>
        <a:bodyPr lIns="182880"/>
        <a:lstStyle/>
        <a:p>
          <a:r>
            <a:rPr lang="en-US" dirty="0"/>
            <a:t>Maintenance &amp; Sustainment related costs such as maintenance contracts, warranties, repair or replacement costs, upgrades, user fees are allowable.</a:t>
          </a:r>
        </a:p>
      </dgm:t>
    </dgm:pt>
    <dgm:pt modelId="{91E29834-DB75-472B-8E8F-CE7BECCCAC76}" type="parTrans" cxnId="{B282B091-C184-49EF-8287-4123986797DB}">
      <dgm:prSet/>
      <dgm:spPr/>
      <dgm:t>
        <a:bodyPr/>
        <a:lstStyle/>
        <a:p>
          <a:endParaRPr lang="en-US"/>
        </a:p>
      </dgm:t>
    </dgm:pt>
    <dgm:pt modelId="{4939425A-EA87-41B4-B6BE-867686FA41FB}" type="sibTrans" cxnId="{B282B091-C184-49EF-8287-4123986797DB}">
      <dgm:prSet/>
      <dgm:spPr/>
      <dgm:t>
        <a:bodyPr/>
        <a:lstStyle/>
        <a:p>
          <a:endParaRPr lang="en-US"/>
        </a:p>
      </dgm:t>
    </dgm:pt>
    <dgm:pt modelId="{231FC709-4DCF-4E08-AF3C-B32C08EF2F5F}">
      <dgm:prSet/>
      <dgm:spPr/>
      <dgm:t>
        <a:bodyPr/>
        <a:lstStyle/>
        <a:p>
          <a:endParaRPr lang="en-US" dirty="0"/>
        </a:p>
      </dgm:t>
    </dgm:pt>
    <dgm:pt modelId="{528849B3-3A51-4283-9B6E-61FF76DE3461}" type="parTrans" cxnId="{F197ABB6-C8D0-4E8E-BD57-2A312414B1D2}">
      <dgm:prSet/>
      <dgm:spPr/>
      <dgm:t>
        <a:bodyPr/>
        <a:lstStyle/>
        <a:p>
          <a:endParaRPr lang="en-US"/>
        </a:p>
      </dgm:t>
    </dgm:pt>
    <dgm:pt modelId="{C1727AAA-1EE4-4246-9624-7A71B592C4E5}" type="sibTrans" cxnId="{F197ABB6-C8D0-4E8E-BD57-2A312414B1D2}">
      <dgm:prSet/>
      <dgm:spPr/>
      <dgm:t>
        <a:bodyPr/>
        <a:lstStyle/>
        <a:p>
          <a:endParaRPr lang="en-US"/>
        </a:p>
      </dgm:t>
    </dgm:pt>
    <dgm:pt modelId="{2C6036AD-B468-4A9A-8A83-A84D368C270C}">
      <dgm:prSet/>
      <dgm:spPr/>
      <dgm:t>
        <a:bodyPr lIns="182880"/>
        <a:lstStyle/>
        <a:p>
          <a:r>
            <a:rPr lang="en-US" dirty="0"/>
            <a:t>More information about the State SLCGP allocations may be found on the RIEMA website located at: </a:t>
          </a:r>
          <a:r>
            <a:rPr lang="en-US" i="1" dirty="0">
              <a:hlinkClick xmlns:r="http://schemas.openxmlformats.org/officeDocument/2006/relationships" r:id="rId1"/>
            </a:rPr>
            <a:t>www.riema.ri.gov</a:t>
          </a:r>
          <a:r>
            <a:rPr lang="en-US" i="1" dirty="0"/>
            <a:t> </a:t>
          </a:r>
          <a:r>
            <a:rPr lang="en-US" dirty="0"/>
            <a:t>including the Notice of Funding Opportunity (NOFO), FEMA/</a:t>
          </a:r>
          <a:r>
            <a:rPr lang="en-US" dirty="0" err="1"/>
            <a:t>SoRI</a:t>
          </a:r>
          <a:r>
            <a:rPr lang="en-US" dirty="0"/>
            <a:t> Grants Management Handbook and </a:t>
          </a:r>
          <a:r>
            <a:rPr lang="en-US" dirty="0" err="1"/>
            <a:t>SoRI</a:t>
          </a:r>
          <a:r>
            <a:rPr lang="en-US" dirty="0"/>
            <a:t> Cybersecurity Plan.</a:t>
          </a:r>
        </a:p>
      </dgm:t>
    </dgm:pt>
    <dgm:pt modelId="{EF6FB8C1-43FA-462E-9A99-3100529447F8}" type="parTrans" cxnId="{EF906CDE-CB2C-4450-AA66-DF9561F17C38}">
      <dgm:prSet/>
      <dgm:spPr/>
      <dgm:t>
        <a:bodyPr/>
        <a:lstStyle/>
        <a:p>
          <a:endParaRPr lang="en-US"/>
        </a:p>
      </dgm:t>
    </dgm:pt>
    <dgm:pt modelId="{A4FC96E2-52CB-4DDF-8CC4-9B10B4D9225E}" type="sibTrans" cxnId="{EF906CDE-CB2C-4450-AA66-DF9561F17C38}">
      <dgm:prSet/>
      <dgm:spPr/>
      <dgm:t>
        <a:bodyPr/>
        <a:lstStyle/>
        <a:p>
          <a:endParaRPr lang="en-US"/>
        </a:p>
      </dgm:t>
    </dgm:pt>
    <dgm:pt modelId="{34A1E831-C5ED-4BD4-9334-BAA38152306C}">
      <dgm:prSet/>
      <dgm:spPr/>
      <dgm:t>
        <a:bodyPr lIns="182880"/>
        <a:lstStyle/>
        <a:p>
          <a:r>
            <a:rPr lang="en-US" dirty="0"/>
            <a:t>Projects need to be communicated with your local EMA Director and other relevant public officials/stakeholders about your request for federal funding.</a:t>
          </a:r>
        </a:p>
      </dgm:t>
    </dgm:pt>
    <dgm:pt modelId="{FBB6D216-4CF4-429A-A777-11DC1D0DCA9F}" type="parTrans" cxnId="{CC614444-8567-4A33-93EB-FD78C51FB9E7}">
      <dgm:prSet/>
      <dgm:spPr/>
      <dgm:t>
        <a:bodyPr/>
        <a:lstStyle/>
        <a:p>
          <a:endParaRPr lang="en-US"/>
        </a:p>
      </dgm:t>
    </dgm:pt>
    <dgm:pt modelId="{56BA5CA3-B3E7-4C1F-B1CC-53FD73F5D73B}" type="sibTrans" cxnId="{CC614444-8567-4A33-93EB-FD78C51FB9E7}">
      <dgm:prSet/>
      <dgm:spPr/>
      <dgm:t>
        <a:bodyPr/>
        <a:lstStyle/>
        <a:p>
          <a:endParaRPr lang="en-US"/>
        </a:p>
      </dgm:t>
    </dgm:pt>
    <dgm:pt modelId="{4D0A93B5-A5B6-4412-8584-23E073155937}" type="pres">
      <dgm:prSet presAssocID="{B20416EC-0ECF-45D2-9A8C-E98AB647F45C}" presName="linear" presStyleCnt="0">
        <dgm:presLayoutVars>
          <dgm:animLvl val="lvl"/>
          <dgm:resizeHandles val="exact"/>
        </dgm:presLayoutVars>
      </dgm:prSet>
      <dgm:spPr/>
    </dgm:pt>
    <dgm:pt modelId="{8CE4DC8F-6C58-487A-A6CF-6A7BAED356EB}" type="pres">
      <dgm:prSet presAssocID="{3FAEC7A4-9A69-4F2C-94E9-BE08C264C1CA}" presName="parentText" presStyleLbl="node1" presStyleIdx="0" presStyleCnt="5">
        <dgm:presLayoutVars>
          <dgm:chMax val="0"/>
          <dgm:bulletEnabled val="1"/>
        </dgm:presLayoutVars>
      </dgm:prSet>
      <dgm:spPr/>
    </dgm:pt>
    <dgm:pt modelId="{2736A33D-7775-4F51-B3A9-F6095DE46220}" type="pres">
      <dgm:prSet presAssocID="{4BCED0E2-D2D4-4301-AA22-2AA8D98546A7}" presName="spacer" presStyleCnt="0"/>
      <dgm:spPr/>
    </dgm:pt>
    <dgm:pt modelId="{5797A615-67BE-4F33-B033-E5BDA650E84F}" type="pres">
      <dgm:prSet presAssocID="{494BD6B6-4568-45F3-BFD4-A2BBAF27B941}" presName="parentText" presStyleLbl="node1" presStyleIdx="1" presStyleCnt="5">
        <dgm:presLayoutVars>
          <dgm:chMax val="0"/>
          <dgm:bulletEnabled val="1"/>
        </dgm:presLayoutVars>
      </dgm:prSet>
      <dgm:spPr/>
    </dgm:pt>
    <dgm:pt modelId="{495FA57C-35F9-4AAF-8818-9B2C5A5AECB7}" type="pres">
      <dgm:prSet presAssocID="{DC6E6A6A-21D3-49F5-ABAC-110EEFEE5DDC}" presName="spacer" presStyleCnt="0"/>
      <dgm:spPr/>
    </dgm:pt>
    <dgm:pt modelId="{DCCAD6FF-0A82-4D3E-B644-CBAD7AD1C670}" type="pres">
      <dgm:prSet presAssocID="{0EC4D878-9C7C-4CB1-BC0A-77DD783158CA}" presName="parentText" presStyleLbl="node1" presStyleIdx="2" presStyleCnt="5" custLinFactNeighborY="-5485">
        <dgm:presLayoutVars>
          <dgm:chMax val="0"/>
          <dgm:bulletEnabled val="1"/>
        </dgm:presLayoutVars>
      </dgm:prSet>
      <dgm:spPr/>
    </dgm:pt>
    <dgm:pt modelId="{61CB8067-8E8C-40F7-967E-F0696C7F34C5}" type="pres">
      <dgm:prSet presAssocID="{0EC4D878-9C7C-4CB1-BC0A-77DD783158CA}" presName="childText" presStyleLbl="revTx" presStyleIdx="0" presStyleCnt="1">
        <dgm:presLayoutVars>
          <dgm:bulletEnabled val="1"/>
        </dgm:presLayoutVars>
      </dgm:prSet>
      <dgm:spPr/>
    </dgm:pt>
    <dgm:pt modelId="{B769393D-81BE-492C-BFC3-CB579589332A}" type="pres">
      <dgm:prSet presAssocID="{34A1E831-C5ED-4BD4-9334-BAA38152306C}" presName="parentText" presStyleLbl="node1" presStyleIdx="3" presStyleCnt="5" custLinFactY="-23916" custLinFactNeighborY="-100000">
        <dgm:presLayoutVars>
          <dgm:chMax val="0"/>
          <dgm:bulletEnabled val="1"/>
        </dgm:presLayoutVars>
      </dgm:prSet>
      <dgm:spPr/>
    </dgm:pt>
    <dgm:pt modelId="{89DC2E04-6F84-403C-B14C-B106AE3E3500}" type="pres">
      <dgm:prSet presAssocID="{56BA5CA3-B3E7-4C1F-B1CC-53FD73F5D73B}" presName="spacer" presStyleCnt="0"/>
      <dgm:spPr/>
    </dgm:pt>
    <dgm:pt modelId="{EEA23D3F-302B-4612-A343-C379DAE6D204}" type="pres">
      <dgm:prSet presAssocID="{2C6036AD-B468-4A9A-8A83-A84D368C270C}" presName="parentText" presStyleLbl="node1" presStyleIdx="4" presStyleCnt="5" custLinFactY="-7714" custLinFactNeighborY="-100000">
        <dgm:presLayoutVars>
          <dgm:chMax val="0"/>
          <dgm:bulletEnabled val="1"/>
        </dgm:presLayoutVars>
      </dgm:prSet>
      <dgm:spPr/>
    </dgm:pt>
  </dgm:ptLst>
  <dgm:cxnLst>
    <dgm:cxn modelId="{7CD68612-38B5-4039-923E-4B9F1B0FEF44}" type="presOf" srcId="{2C6036AD-B468-4A9A-8A83-A84D368C270C}" destId="{EEA23D3F-302B-4612-A343-C379DAE6D204}" srcOrd="0" destOrd="0" presId="urn:microsoft.com/office/officeart/2005/8/layout/vList2"/>
    <dgm:cxn modelId="{51EC1462-34A4-4C07-9BB7-96A79F465AA8}" type="presOf" srcId="{3FAEC7A4-9A69-4F2C-94E9-BE08C264C1CA}" destId="{8CE4DC8F-6C58-487A-A6CF-6A7BAED356EB}" srcOrd="0" destOrd="0" presId="urn:microsoft.com/office/officeart/2005/8/layout/vList2"/>
    <dgm:cxn modelId="{CC614444-8567-4A33-93EB-FD78C51FB9E7}" srcId="{B20416EC-0ECF-45D2-9A8C-E98AB647F45C}" destId="{34A1E831-C5ED-4BD4-9334-BAA38152306C}" srcOrd="3" destOrd="0" parTransId="{FBB6D216-4CF4-429A-A777-11DC1D0DCA9F}" sibTransId="{56BA5CA3-B3E7-4C1F-B1CC-53FD73F5D73B}"/>
    <dgm:cxn modelId="{3DC14E76-C45C-4EFD-A7B7-18EF0D45A5CD}" srcId="{B20416EC-0ECF-45D2-9A8C-E98AB647F45C}" destId="{494BD6B6-4568-45F3-BFD4-A2BBAF27B941}" srcOrd="1" destOrd="0" parTransId="{18A9EED0-6759-4356-A665-47C85052A0EA}" sibTransId="{DC6E6A6A-21D3-49F5-ABAC-110EEFEE5DDC}"/>
    <dgm:cxn modelId="{B282B091-C184-49EF-8287-4123986797DB}" srcId="{B20416EC-0ECF-45D2-9A8C-E98AB647F45C}" destId="{0EC4D878-9C7C-4CB1-BC0A-77DD783158CA}" srcOrd="2" destOrd="0" parTransId="{91E29834-DB75-472B-8E8F-CE7BECCCAC76}" sibTransId="{4939425A-EA87-41B4-B6BE-867686FA41FB}"/>
    <dgm:cxn modelId="{7F6B29A7-ED30-4747-ACD1-501B907BDBD6}" type="presOf" srcId="{0EC4D878-9C7C-4CB1-BC0A-77DD783158CA}" destId="{DCCAD6FF-0A82-4D3E-B644-CBAD7AD1C670}" srcOrd="0" destOrd="0" presId="urn:microsoft.com/office/officeart/2005/8/layout/vList2"/>
    <dgm:cxn modelId="{F197ABB6-C8D0-4E8E-BD57-2A312414B1D2}" srcId="{0EC4D878-9C7C-4CB1-BC0A-77DD783158CA}" destId="{231FC709-4DCF-4E08-AF3C-B32C08EF2F5F}" srcOrd="0" destOrd="0" parTransId="{528849B3-3A51-4283-9B6E-61FF76DE3461}" sibTransId="{C1727AAA-1EE4-4246-9624-7A71B592C4E5}"/>
    <dgm:cxn modelId="{BFCCF5B9-3219-4D9E-A666-2A00E5DDFF98}" type="presOf" srcId="{B20416EC-0ECF-45D2-9A8C-E98AB647F45C}" destId="{4D0A93B5-A5B6-4412-8584-23E073155937}" srcOrd="0" destOrd="0" presId="urn:microsoft.com/office/officeart/2005/8/layout/vList2"/>
    <dgm:cxn modelId="{8118FFBF-76C5-4A24-A284-41BCDE0FD246}" type="presOf" srcId="{494BD6B6-4568-45F3-BFD4-A2BBAF27B941}" destId="{5797A615-67BE-4F33-B033-E5BDA650E84F}" srcOrd="0" destOrd="0" presId="urn:microsoft.com/office/officeart/2005/8/layout/vList2"/>
    <dgm:cxn modelId="{B75F86C4-4A14-4666-81F9-D4B1C9405786}" type="presOf" srcId="{34A1E831-C5ED-4BD4-9334-BAA38152306C}" destId="{B769393D-81BE-492C-BFC3-CB579589332A}" srcOrd="0" destOrd="0" presId="urn:microsoft.com/office/officeart/2005/8/layout/vList2"/>
    <dgm:cxn modelId="{D1033BCC-937E-4694-ACD6-9460EFBA4634}" type="presOf" srcId="{231FC709-4DCF-4E08-AF3C-B32C08EF2F5F}" destId="{61CB8067-8E8C-40F7-967E-F0696C7F34C5}" srcOrd="0" destOrd="0" presId="urn:microsoft.com/office/officeart/2005/8/layout/vList2"/>
    <dgm:cxn modelId="{EF906CDE-CB2C-4450-AA66-DF9561F17C38}" srcId="{B20416EC-0ECF-45D2-9A8C-E98AB647F45C}" destId="{2C6036AD-B468-4A9A-8A83-A84D368C270C}" srcOrd="4" destOrd="0" parTransId="{EF6FB8C1-43FA-462E-9A99-3100529447F8}" sibTransId="{A4FC96E2-52CB-4DDF-8CC4-9B10B4D9225E}"/>
    <dgm:cxn modelId="{A3C40CFF-23F9-4660-95A5-1F49B3AAD236}" srcId="{B20416EC-0ECF-45D2-9A8C-E98AB647F45C}" destId="{3FAEC7A4-9A69-4F2C-94E9-BE08C264C1CA}" srcOrd="0" destOrd="0" parTransId="{798E6BA7-6064-431D-86C5-D0C815961B8B}" sibTransId="{4BCED0E2-D2D4-4301-AA22-2AA8D98546A7}"/>
    <dgm:cxn modelId="{9237C667-64E1-4644-984A-A16AC01EF8DF}" type="presParOf" srcId="{4D0A93B5-A5B6-4412-8584-23E073155937}" destId="{8CE4DC8F-6C58-487A-A6CF-6A7BAED356EB}" srcOrd="0" destOrd="0" presId="urn:microsoft.com/office/officeart/2005/8/layout/vList2"/>
    <dgm:cxn modelId="{4F72FAFB-1965-44AD-B5D9-67A5F77635E1}" type="presParOf" srcId="{4D0A93B5-A5B6-4412-8584-23E073155937}" destId="{2736A33D-7775-4F51-B3A9-F6095DE46220}" srcOrd="1" destOrd="0" presId="urn:microsoft.com/office/officeart/2005/8/layout/vList2"/>
    <dgm:cxn modelId="{39520305-2963-4687-9499-520ADDEB3162}" type="presParOf" srcId="{4D0A93B5-A5B6-4412-8584-23E073155937}" destId="{5797A615-67BE-4F33-B033-E5BDA650E84F}" srcOrd="2" destOrd="0" presId="urn:microsoft.com/office/officeart/2005/8/layout/vList2"/>
    <dgm:cxn modelId="{CC957997-F257-4078-961D-3E986CAD1A19}" type="presParOf" srcId="{4D0A93B5-A5B6-4412-8584-23E073155937}" destId="{495FA57C-35F9-4AAF-8818-9B2C5A5AECB7}" srcOrd="3" destOrd="0" presId="urn:microsoft.com/office/officeart/2005/8/layout/vList2"/>
    <dgm:cxn modelId="{F5CCFDEE-BBFC-4340-9F43-21BA990DBA0A}" type="presParOf" srcId="{4D0A93B5-A5B6-4412-8584-23E073155937}" destId="{DCCAD6FF-0A82-4D3E-B644-CBAD7AD1C670}" srcOrd="4" destOrd="0" presId="urn:microsoft.com/office/officeart/2005/8/layout/vList2"/>
    <dgm:cxn modelId="{2561D19C-A1E4-4A29-8326-72EBE6B248E9}" type="presParOf" srcId="{4D0A93B5-A5B6-4412-8584-23E073155937}" destId="{61CB8067-8E8C-40F7-967E-F0696C7F34C5}" srcOrd="5" destOrd="0" presId="urn:microsoft.com/office/officeart/2005/8/layout/vList2"/>
    <dgm:cxn modelId="{7DDB8D93-3FDF-4253-8C16-973249A667C8}" type="presParOf" srcId="{4D0A93B5-A5B6-4412-8584-23E073155937}" destId="{B769393D-81BE-492C-BFC3-CB579589332A}" srcOrd="6" destOrd="0" presId="urn:microsoft.com/office/officeart/2005/8/layout/vList2"/>
    <dgm:cxn modelId="{C26D1D64-FE9C-4383-9741-4A71D18D29BC}" type="presParOf" srcId="{4D0A93B5-A5B6-4412-8584-23E073155937}" destId="{89DC2E04-6F84-403C-B14C-B106AE3E3500}" srcOrd="7" destOrd="0" presId="urn:microsoft.com/office/officeart/2005/8/layout/vList2"/>
    <dgm:cxn modelId="{85F60BB3-3B82-4F5B-B1D5-BD1462636D93}" type="presParOf" srcId="{4D0A93B5-A5B6-4412-8584-23E073155937}" destId="{EEA23D3F-302B-4612-A343-C379DAE6D20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CA4672-9452-4454-8129-D14DCD96CD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325C4B-264E-41F4-80F0-C80A52CD6AAE}">
      <dgm:prSet/>
      <dgm:spPr/>
      <dgm:t>
        <a:bodyPr/>
        <a:lstStyle/>
        <a:p>
          <a:endParaRPr lang="en-US"/>
        </a:p>
      </dgm:t>
    </dgm:pt>
    <dgm:pt modelId="{96D356F6-8A3D-421E-B58F-AD5E93C8BE9E}" type="parTrans" cxnId="{8058759D-88A5-49CB-9CBC-8882572B6994}">
      <dgm:prSet/>
      <dgm:spPr/>
      <dgm:t>
        <a:bodyPr/>
        <a:lstStyle/>
        <a:p>
          <a:endParaRPr lang="en-US"/>
        </a:p>
      </dgm:t>
    </dgm:pt>
    <dgm:pt modelId="{63ED3F27-3C35-42CA-8372-BADB7DFD49AA}" type="sibTrans" cxnId="{8058759D-88A5-49CB-9CBC-8882572B6994}">
      <dgm:prSet/>
      <dgm:spPr/>
      <dgm:t>
        <a:bodyPr/>
        <a:lstStyle/>
        <a:p>
          <a:endParaRPr lang="en-US"/>
        </a:p>
      </dgm:t>
    </dgm:pt>
    <dgm:pt modelId="{362D3ED3-502B-4D05-9018-6F5FD049A6E4}">
      <dgm:prSet custT="1"/>
      <dgm:spPr/>
      <dgm:t>
        <a:bodyPr/>
        <a:lstStyle/>
        <a:p>
          <a:r>
            <a:rPr lang="en-US" sz="2000" dirty="0"/>
            <a:t>RIEMA is using </a:t>
          </a:r>
          <a:r>
            <a:rPr lang="en-US" sz="2000" b="1" dirty="0" err="1"/>
            <a:t>eCivis</a:t>
          </a:r>
          <a:r>
            <a:rPr lang="en-US" sz="2000" dirty="0"/>
            <a:t> for grant applications (Funding Requests) accessible through the RIEMA website located at:  </a:t>
          </a:r>
          <a:r>
            <a:rPr lang="en-US" sz="2000" i="1" dirty="0">
              <a:hlinkClick xmlns:r="http://schemas.openxmlformats.org/officeDocument/2006/relationships" r:id="rId1"/>
            </a:rPr>
            <a:t>www.</a:t>
          </a:r>
          <a:r>
            <a:rPr lang="en-US" sz="2000" b="1" i="1" dirty="0">
              <a:hlinkClick xmlns:r="http://schemas.openxmlformats.org/officeDocument/2006/relationships" r:id="rId1"/>
            </a:rPr>
            <a:t>riema</a:t>
          </a:r>
          <a:r>
            <a:rPr lang="en-US" sz="2000" i="1" dirty="0">
              <a:hlinkClick xmlns:r="http://schemas.openxmlformats.org/officeDocument/2006/relationships" r:id="rId1"/>
            </a:rPr>
            <a:t>.</a:t>
          </a:r>
          <a:r>
            <a:rPr lang="en-US" sz="2000" b="1" i="1" dirty="0">
              <a:hlinkClick xmlns:r="http://schemas.openxmlformats.org/officeDocument/2006/relationships" r:id="rId1"/>
            </a:rPr>
            <a:t>ri</a:t>
          </a:r>
          <a:r>
            <a:rPr lang="en-US" sz="2000" i="1" dirty="0">
              <a:hlinkClick xmlns:r="http://schemas.openxmlformats.org/officeDocument/2006/relationships" r:id="rId1"/>
            </a:rPr>
            <a:t>.gov</a:t>
          </a:r>
          <a:r>
            <a:rPr lang="en-US" sz="2000" i="1" dirty="0"/>
            <a:t> </a:t>
          </a:r>
          <a:endParaRPr lang="en-US" sz="2000" dirty="0"/>
        </a:p>
      </dgm:t>
    </dgm:pt>
    <dgm:pt modelId="{1C6961AB-E8A0-487B-BD79-F9930AD371BB}" type="parTrans" cxnId="{B70F3152-9D3A-405E-AA32-CBE7D9714892}">
      <dgm:prSet/>
      <dgm:spPr/>
      <dgm:t>
        <a:bodyPr/>
        <a:lstStyle/>
        <a:p>
          <a:endParaRPr lang="en-US"/>
        </a:p>
      </dgm:t>
    </dgm:pt>
    <dgm:pt modelId="{EC21C544-2A27-43F8-9E1F-26B4AECF9999}" type="sibTrans" cxnId="{B70F3152-9D3A-405E-AA32-CBE7D9714892}">
      <dgm:prSet/>
      <dgm:spPr/>
      <dgm:t>
        <a:bodyPr/>
        <a:lstStyle/>
        <a:p>
          <a:endParaRPr lang="en-US"/>
        </a:p>
      </dgm:t>
    </dgm:pt>
    <dgm:pt modelId="{D83DB141-780F-4361-91CF-6A5C85D209DE}">
      <dgm:prSet custT="1"/>
      <dgm:spPr/>
      <dgm:t>
        <a:bodyPr/>
        <a:lstStyle/>
        <a:p>
          <a:r>
            <a:rPr lang="en-US" sz="2000" dirty="0"/>
            <a:t>Applicants are required to be registered in the System for Award Management (</a:t>
          </a:r>
          <a:r>
            <a:rPr lang="en-US" sz="2000" dirty="0">
              <a:hlinkClick xmlns:r="http://schemas.openxmlformats.org/officeDocument/2006/relationships" r:id="rId2"/>
            </a:rPr>
            <a:t>SAM’s</a:t>
          </a:r>
          <a:r>
            <a:rPr lang="en-US" sz="2000" dirty="0"/>
            <a:t>) and use of your local Unique Entity Identifier (UEI)/ formerly known as a Data Universal Numbering System (DUNS) number – please contact your city controller to determine the correct and active municipal UEI number to use</a:t>
          </a:r>
        </a:p>
      </dgm:t>
    </dgm:pt>
    <dgm:pt modelId="{83BF0598-5097-4A9B-B818-365CDD05C775}" type="parTrans" cxnId="{46D707A1-2207-4739-AFEE-58955358F40D}">
      <dgm:prSet/>
      <dgm:spPr/>
      <dgm:t>
        <a:bodyPr/>
        <a:lstStyle/>
        <a:p>
          <a:endParaRPr lang="en-US"/>
        </a:p>
      </dgm:t>
    </dgm:pt>
    <dgm:pt modelId="{24E58FA5-92A8-40F1-B2BB-A2A28BC54E05}" type="sibTrans" cxnId="{46D707A1-2207-4739-AFEE-58955358F40D}">
      <dgm:prSet/>
      <dgm:spPr/>
      <dgm:t>
        <a:bodyPr/>
        <a:lstStyle/>
        <a:p>
          <a:endParaRPr lang="en-US"/>
        </a:p>
      </dgm:t>
    </dgm:pt>
    <dgm:pt modelId="{D36A6C19-2110-4BF8-9928-17239A095512}">
      <dgm:prSet custT="1"/>
      <dgm:spPr/>
      <dgm:t>
        <a:bodyPr/>
        <a:lstStyle/>
        <a:p>
          <a:r>
            <a:rPr lang="en-US" sz="2000" dirty="0"/>
            <a:t>Once you access the RIEMA website, click on the Grants and Finance Section and scroll down to the SLCGP Grant banner to apply for SLCGP: </a:t>
          </a:r>
          <a:r>
            <a:rPr lang="en-US" sz="2000" b="1" i="1" dirty="0">
              <a:hlinkClick xmlns:r="http://schemas.openxmlformats.org/officeDocument/2006/relationships" r:id="rId3"/>
            </a:rPr>
            <a:t>SLCGP 2023 Funding Application. </a:t>
          </a:r>
          <a:endParaRPr lang="en-US" sz="2000" dirty="0"/>
        </a:p>
      </dgm:t>
    </dgm:pt>
    <dgm:pt modelId="{E5A432CC-1979-4F5F-BB76-56A4FAB844F2}" type="parTrans" cxnId="{2B6D9AAA-B59A-436F-87BF-4CFA0D91ECB6}">
      <dgm:prSet/>
      <dgm:spPr/>
      <dgm:t>
        <a:bodyPr/>
        <a:lstStyle/>
        <a:p>
          <a:endParaRPr lang="en-US"/>
        </a:p>
      </dgm:t>
    </dgm:pt>
    <dgm:pt modelId="{29A3D049-16BE-47C4-9840-0A3F05D43652}" type="sibTrans" cxnId="{2B6D9AAA-B59A-436F-87BF-4CFA0D91ECB6}">
      <dgm:prSet/>
      <dgm:spPr/>
      <dgm:t>
        <a:bodyPr/>
        <a:lstStyle/>
        <a:p>
          <a:endParaRPr lang="en-US"/>
        </a:p>
      </dgm:t>
    </dgm:pt>
    <dgm:pt modelId="{9671BCC1-906C-49D7-9C4A-DE50FBF65F00}">
      <dgm:prSet custT="1"/>
      <dgm:spPr/>
      <dgm:t>
        <a:bodyPr/>
        <a:lstStyle/>
        <a:p>
          <a:r>
            <a:rPr lang="en-US" sz="2000" dirty="0"/>
            <a:t>Application reviews will be conducted by RIEMA and the RI Cybersecurity Planning Committee.</a:t>
          </a:r>
        </a:p>
      </dgm:t>
    </dgm:pt>
    <dgm:pt modelId="{9FE20FC6-0A72-407B-836D-E5F1B491B2F7}" type="parTrans" cxnId="{476EC2DC-BE0E-46AD-933A-AA272A4D6A9B}">
      <dgm:prSet/>
      <dgm:spPr/>
      <dgm:t>
        <a:bodyPr/>
        <a:lstStyle/>
        <a:p>
          <a:endParaRPr lang="en-US"/>
        </a:p>
      </dgm:t>
    </dgm:pt>
    <dgm:pt modelId="{345FD9F3-47CB-476E-BA7C-1D80665908B3}" type="sibTrans" cxnId="{476EC2DC-BE0E-46AD-933A-AA272A4D6A9B}">
      <dgm:prSet/>
      <dgm:spPr/>
      <dgm:t>
        <a:bodyPr/>
        <a:lstStyle/>
        <a:p>
          <a:endParaRPr lang="en-US"/>
        </a:p>
      </dgm:t>
    </dgm:pt>
    <dgm:pt modelId="{EE770E62-0FC7-480A-B805-31FD0700DF31}" type="pres">
      <dgm:prSet presAssocID="{D4CA4672-9452-4454-8129-D14DCD96CDF3}" presName="linear" presStyleCnt="0">
        <dgm:presLayoutVars>
          <dgm:animLvl val="lvl"/>
          <dgm:resizeHandles val="exact"/>
        </dgm:presLayoutVars>
      </dgm:prSet>
      <dgm:spPr/>
    </dgm:pt>
    <dgm:pt modelId="{A5EA0AB0-FAB6-4BD5-A636-942A100D17EF}" type="pres">
      <dgm:prSet presAssocID="{27325C4B-264E-41F4-80F0-C80A52CD6AAE}" presName="parentText" presStyleLbl="node1" presStyleIdx="0" presStyleCnt="1" custScaleY="60589" custLinFactNeighborY="-11169">
        <dgm:presLayoutVars>
          <dgm:chMax val="0"/>
          <dgm:bulletEnabled val="1"/>
        </dgm:presLayoutVars>
      </dgm:prSet>
      <dgm:spPr/>
    </dgm:pt>
    <dgm:pt modelId="{07312E11-9CDB-44E7-89B6-1FBECF688271}" type="pres">
      <dgm:prSet presAssocID="{27325C4B-264E-41F4-80F0-C80A52CD6AAE}" presName="childText" presStyleLbl="revTx" presStyleIdx="0" presStyleCnt="1">
        <dgm:presLayoutVars>
          <dgm:bulletEnabled val="1"/>
        </dgm:presLayoutVars>
      </dgm:prSet>
      <dgm:spPr/>
    </dgm:pt>
  </dgm:ptLst>
  <dgm:cxnLst>
    <dgm:cxn modelId="{190E5B26-12E6-4CA0-9FEA-4564BB1EDC54}" type="presOf" srcId="{9671BCC1-906C-49D7-9C4A-DE50FBF65F00}" destId="{07312E11-9CDB-44E7-89B6-1FBECF688271}" srcOrd="0" destOrd="3" presId="urn:microsoft.com/office/officeart/2005/8/layout/vList2"/>
    <dgm:cxn modelId="{F8F03431-78D0-453B-B58B-F15F0E584F58}" type="presOf" srcId="{D4CA4672-9452-4454-8129-D14DCD96CDF3}" destId="{EE770E62-0FC7-480A-B805-31FD0700DF31}" srcOrd="0" destOrd="0" presId="urn:microsoft.com/office/officeart/2005/8/layout/vList2"/>
    <dgm:cxn modelId="{267A8635-0158-403E-9F36-6FE03A61450F}" type="presOf" srcId="{27325C4B-264E-41F4-80F0-C80A52CD6AAE}" destId="{A5EA0AB0-FAB6-4BD5-A636-942A100D17EF}" srcOrd="0" destOrd="0" presId="urn:microsoft.com/office/officeart/2005/8/layout/vList2"/>
    <dgm:cxn modelId="{82FA774D-FEDC-4686-A9E2-7012B9737205}" type="presOf" srcId="{362D3ED3-502B-4D05-9018-6F5FD049A6E4}" destId="{07312E11-9CDB-44E7-89B6-1FBECF688271}" srcOrd="0" destOrd="0" presId="urn:microsoft.com/office/officeart/2005/8/layout/vList2"/>
    <dgm:cxn modelId="{B70F3152-9D3A-405E-AA32-CBE7D9714892}" srcId="{27325C4B-264E-41F4-80F0-C80A52CD6AAE}" destId="{362D3ED3-502B-4D05-9018-6F5FD049A6E4}" srcOrd="0" destOrd="0" parTransId="{1C6961AB-E8A0-487B-BD79-F9930AD371BB}" sibTransId="{EC21C544-2A27-43F8-9E1F-26B4AECF9999}"/>
    <dgm:cxn modelId="{8058759D-88A5-49CB-9CBC-8882572B6994}" srcId="{D4CA4672-9452-4454-8129-D14DCD96CDF3}" destId="{27325C4B-264E-41F4-80F0-C80A52CD6AAE}" srcOrd="0" destOrd="0" parTransId="{96D356F6-8A3D-421E-B58F-AD5E93C8BE9E}" sibTransId="{63ED3F27-3C35-42CA-8372-BADB7DFD49AA}"/>
    <dgm:cxn modelId="{46D707A1-2207-4739-AFEE-58955358F40D}" srcId="{27325C4B-264E-41F4-80F0-C80A52CD6AAE}" destId="{D83DB141-780F-4361-91CF-6A5C85D209DE}" srcOrd="1" destOrd="0" parTransId="{83BF0598-5097-4A9B-B818-365CDD05C775}" sibTransId="{24E58FA5-92A8-40F1-B2BB-A2A28BC54E05}"/>
    <dgm:cxn modelId="{511D24A7-2F10-498A-91D8-D132D5A74E91}" type="presOf" srcId="{D83DB141-780F-4361-91CF-6A5C85D209DE}" destId="{07312E11-9CDB-44E7-89B6-1FBECF688271}" srcOrd="0" destOrd="1" presId="urn:microsoft.com/office/officeart/2005/8/layout/vList2"/>
    <dgm:cxn modelId="{2B6D9AAA-B59A-436F-87BF-4CFA0D91ECB6}" srcId="{27325C4B-264E-41F4-80F0-C80A52CD6AAE}" destId="{D36A6C19-2110-4BF8-9928-17239A095512}" srcOrd="2" destOrd="0" parTransId="{E5A432CC-1979-4F5F-BB76-56A4FAB844F2}" sibTransId="{29A3D049-16BE-47C4-9840-0A3F05D43652}"/>
    <dgm:cxn modelId="{857EDBD0-4F32-449F-8FBF-9735EBD158CF}" type="presOf" srcId="{D36A6C19-2110-4BF8-9928-17239A095512}" destId="{07312E11-9CDB-44E7-89B6-1FBECF688271}" srcOrd="0" destOrd="2" presId="urn:microsoft.com/office/officeart/2005/8/layout/vList2"/>
    <dgm:cxn modelId="{476EC2DC-BE0E-46AD-933A-AA272A4D6A9B}" srcId="{27325C4B-264E-41F4-80F0-C80A52CD6AAE}" destId="{9671BCC1-906C-49D7-9C4A-DE50FBF65F00}" srcOrd="3" destOrd="0" parTransId="{9FE20FC6-0A72-407B-836D-E5F1B491B2F7}" sibTransId="{345FD9F3-47CB-476E-BA7C-1D80665908B3}"/>
    <dgm:cxn modelId="{9D96A2E0-B189-4BF0-A827-E0833B301AC9}" type="presParOf" srcId="{EE770E62-0FC7-480A-B805-31FD0700DF31}" destId="{A5EA0AB0-FAB6-4BD5-A636-942A100D17EF}" srcOrd="0" destOrd="0" presId="urn:microsoft.com/office/officeart/2005/8/layout/vList2"/>
    <dgm:cxn modelId="{A9CC85B8-532E-4051-8CBD-4B61BD7A0B8C}" type="presParOf" srcId="{EE770E62-0FC7-480A-B805-31FD0700DF31}" destId="{07312E11-9CDB-44E7-89B6-1FBECF68827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0BDB5B-FEB3-401C-BF00-37A263E415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E42E30E-659F-4CC1-B66D-5CD11A5F66E8}">
      <dgm:prSet/>
      <dgm:spPr/>
      <dgm:t>
        <a:bodyPr/>
        <a:lstStyle/>
        <a:p>
          <a:r>
            <a:rPr lang="en-US" b="1" dirty="0"/>
            <a:t>The application process includes:</a:t>
          </a:r>
          <a:endParaRPr lang="en-US" dirty="0"/>
        </a:p>
      </dgm:t>
    </dgm:pt>
    <dgm:pt modelId="{CD2D97C6-9999-4C72-8B59-6EDEB3A06B9F}" type="parTrans" cxnId="{24C47FD1-A8A9-4CE7-BC99-EC5AC5972BDD}">
      <dgm:prSet/>
      <dgm:spPr/>
      <dgm:t>
        <a:bodyPr/>
        <a:lstStyle/>
        <a:p>
          <a:endParaRPr lang="en-US"/>
        </a:p>
      </dgm:t>
    </dgm:pt>
    <dgm:pt modelId="{3528DF22-C29E-41F7-89CE-1B78EDB04F10}" type="sibTrans" cxnId="{24C47FD1-A8A9-4CE7-BC99-EC5AC5972BDD}">
      <dgm:prSet/>
      <dgm:spPr/>
      <dgm:t>
        <a:bodyPr/>
        <a:lstStyle/>
        <a:p>
          <a:endParaRPr lang="en-US"/>
        </a:p>
      </dgm:t>
    </dgm:pt>
    <dgm:pt modelId="{1D9603F9-A9FA-4135-9338-AAB8865D2BE0}">
      <dgm:prSet/>
      <dgm:spPr/>
      <dgm:t>
        <a:bodyPr/>
        <a:lstStyle/>
        <a:p>
          <a:r>
            <a:rPr lang="en-US" dirty="0"/>
            <a:t>POETE (</a:t>
          </a:r>
          <a:r>
            <a:rPr lang="en-US" i="1" dirty="0"/>
            <a:t>Planning, Organization, Equipment, Training, Exercise info</a:t>
          </a:r>
          <a:r>
            <a:rPr lang="en-US" dirty="0"/>
            <a:t>)</a:t>
          </a:r>
        </a:p>
      </dgm:t>
    </dgm:pt>
    <dgm:pt modelId="{F174C345-1D3C-41E4-943A-CD2C19DB9B40}" type="parTrans" cxnId="{0B4413DF-6649-439B-99AB-767868F824BF}">
      <dgm:prSet/>
      <dgm:spPr/>
      <dgm:t>
        <a:bodyPr/>
        <a:lstStyle/>
        <a:p>
          <a:endParaRPr lang="en-US"/>
        </a:p>
      </dgm:t>
    </dgm:pt>
    <dgm:pt modelId="{4FC2FEC6-ECFD-4924-805A-2B134C3D4380}" type="sibTrans" cxnId="{0B4413DF-6649-439B-99AB-767868F824BF}">
      <dgm:prSet/>
      <dgm:spPr/>
      <dgm:t>
        <a:bodyPr/>
        <a:lstStyle/>
        <a:p>
          <a:endParaRPr lang="en-US"/>
        </a:p>
      </dgm:t>
    </dgm:pt>
    <dgm:pt modelId="{52F479F9-D5E8-4EB6-85D5-945E64A84138}">
      <dgm:prSet/>
      <dgm:spPr/>
      <dgm:t>
        <a:bodyPr/>
        <a:lstStyle/>
        <a:p>
          <a:r>
            <a:rPr lang="en-US" dirty="0"/>
            <a:t>Investment Overview (</a:t>
          </a:r>
          <a:r>
            <a:rPr lang="en-US" i="1" dirty="0"/>
            <a:t>dollar amount of federal funding requested/budget</a:t>
          </a:r>
          <a:r>
            <a:rPr lang="en-US" dirty="0"/>
            <a:t>)</a:t>
          </a:r>
        </a:p>
      </dgm:t>
    </dgm:pt>
    <dgm:pt modelId="{BBF762EC-7C5B-41C5-B7C2-3409F7556448}" type="parTrans" cxnId="{83260454-E0B2-4D43-B675-C777C708E654}">
      <dgm:prSet/>
      <dgm:spPr/>
      <dgm:t>
        <a:bodyPr/>
        <a:lstStyle/>
        <a:p>
          <a:endParaRPr lang="en-US"/>
        </a:p>
      </dgm:t>
    </dgm:pt>
    <dgm:pt modelId="{86F91353-B804-479C-A2F0-5014DC1FA0D9}" type="sibTrans" cxnId="{83260454-E0B2-4D43-B675-C777C708E654}">
      <dgm:prSet/>
      <dgm:spPr/>
      <dgm:t>
        <a:bodyPr/>
        <a:lstStyle/>
        <a:p>
          <a:endParaRPr lang="en-US"/>
        </a:p>
      </dgm:t>
    </dgm:pt>
    <dgm:pt modelId="{227173B7-068A-48AE-9CA1-7D5FDFEFA03F}">
      <dgm:prSet/>
      <dgm:spPr/>
      <dgm:t>
        <a:bodyPr/>
        <a:lstStyle/>
        <a:p>
          <a:r>
            <a:rPr lang="en-US" dirty="0"/>
            <a:t>Goals/ Milestones (</a:t>
          </a:r>
          <a:r>
            <a:rPr lang="en-US" i="1" dirty="0"/>
            <a:t>please include 4 milestones in the application</a:t>
          </a:r>
          <a:r>
            <a:rPr lang="en-US" dirty="0"/>
            <a:t>)</a:t>
          </a:r>
        </a:p>
      </dgm:t>
    </dgm:pt>
    <dgm:pt modelId="{4C51C431-66D7-4861-9164-DD8A07C2DB56}" type="parTrans" cxnId="{E6B3C944-A5F2-4ECC-B287-9077395401E9}">
      <dgm:prSet/>
      <dgm:spPr/>
      <dgm:t>
        <a:bodyPr/>
        <a:lstStyle/>
        <a:p>
          <a:endParaRPr lang="en-US"/>
        </a:p>
      </dgm:t>
    </dgm:pt>
    <dgm:pt modelId="{CA145628-A831-46B6-B268-ABEC28F1A7AF}" type="sibTrans" cxnId="{E6B3C944-A5F2-4ECC-B287-9077395401E9}">
      <dgm:prSet/>
      <dgm:spPr/>
      <dgm:t>
        <a:bodyPr/>
        <a:lstStyle/>
        <a:p>
          <a:endParaRPr lang="en-US"/>
        </a:p>
      </dgm:t>
    </dgm:pt>
    <dgm:pt modelId="{4A270AE0-6285-497C-A0AF-DA7F4054279E}">
      <dgm:prSet/>
      <dgm:spPr/>
      <dgm:t>
        <a:bodyPr/>
        <a:lstStyle/>
        <a:p>
          <a:r>
            <a:rPr lang="en-US"/>
            <a:t>Project Implementation (</a:t>
          </a:r>
          <a:r>
            <a:rPr lang="en-US" i="1"/>
            <a:t>provide brief description of project, project goal and its regional benefits</a:t>
          </a:r>
          <a:r>
            <a:rPr lang="en-US"/>
            <a:t>)</a:t>
          </a:r>
        </a:p>
      </dgm:t>
    </dgm:pt>
    <dgm:pt modelId="{01185052-8AC6-4BF5-8B1C-B5B715A6904D}" type="parTrans" cxnId="{F60C06C7-1B98-45DA-BD2A-24BACE9B1853}">
      <dgm:prSet/>
      <dgm:spPr/>
      <dgm:t>
        <a:bodyPr/>
        <a:lstStyle/>
        <a:p>
          <a:endParaRPr lang="en-US"/>
        </a:p>
      </dgm:t>
    </dgm:pt>
    <dgm:pt modelId="{FACE171E-0F59-4268-AC78-4A708495C75B}" type="sibTrans" cxnId="{F60C06C7-1B98-45DA-BD2A-24BACE9B1853}">
      <dgm:prSet/>
      <dgm:spPr/>
      <dgm:t>
        <a:bodyPr/>
        <a:lstStyle/>
        <a:p>
          <a:endParaRPr lang="en-US"/>
        </a:p>
      </dgm:t>
    </dgm:pt>
    <dgm:pt modelId="{265FBAAD-24AB-49C5-ADEC-BCB49416AB58}">
      <dgm:prSet/>
      <dgm:spPr/>
      <dgm:t>
        <a:bodyPr/>
        <a:lstStyle/>
        <a:p>
          <a:r>
            <a:rPr lang="en-US"/>
            <a:t>Project Type:</a:t>
          </a:r>
          <a:r>
            <a:rPr lang="en-US" i="1"/>
            <a:t> (4) Cyber Awareness Training / MFA/ .Gov / Alternate Cybersecurity Initiative (Check all that apply to your proposal)</a:t>
          </a:r>
          <a:endParaRPr lang="en-US"/>
        </a:p>
      </dgm:t>
    </dgm:pt>
    <dgm:pt modelId="{1323191C-20C5-4E27-86FF-5902C70F0D11}" type="parTrans" cxnId="{0C5BF490-7100-41A4-B4A7-9359154BECE8}">
      <dgm:prSet/>
      <dgm:spPr/>
      <dgm:t>
        <a:bodyPr/>
        <a:lstStyle/>
        <a:p>
          <a:endParaRPr lang="en-US"/>
        </a:p>
      </dgm:t>
    </dgm:pt>
    <dgm:pt modelId="{C8F70F65-F092-487B-9E84-25C83CF1293F}" type="sibTrans" cxnId="{0C5BF490-7100-41A4-B4A7-9359154BECE8}">
      <dgm:prSet/>
      <dgm:spPr/>
      <dgm:t>
        <a:bodyPr/>
        <a:lstStyle/>
        <a:p>
          <a:endParaRPr lang="en-US"/>
        </a:p>
      </dgm:t>
    </dgm:pt>
    <dgm:pt modelId="{85A6634F-D9D0-407E-B7AC-2C91D4F83E05}">
      <dgm:prSet/>
      <dgm:spPr/>
      <dgm:t>
        <a:bodyPr/>
        <a:lstStyle/>
        <a:p>
          <a:r>
            <a:rPr lang="en-US"/>
            <a:t>Assurance forms, to include EHP information and other requirements </a:t>
          </a:r>
        </a:p>
      </dgm:t>
    </dgm:pt>
    <dgm:pt modelId="{1ED775CD-FECD-44AA-AF20-A95E5A454F5B}" type="parTrans" cxnId="{EB30B5F2-3F04-4281-AE75-10F53FD4F417}">
      <dgm:prSet/>
      <dgm:spPr/>
      <dgm:t>
        <a:bodyPr/>
        <a:lstStyle/>
        <a:p>
          <a:endParaRPr lang="en-US"/>
        </a:p>
      </dgm:t>
    </dgm:pt>
    <dgm:pt modelId="{E451ACBE-049E-4371-B8C4-079D14BB53DE}" type="sibTrans" cxnId="{EB30B5F2-3F04-4281-AE75-10F53FD4F417}">
      <dgm:prSet/>
      <dgm:spPr/>
      <dgm:t>
        <a:bodyPr/>
        <a:lstStyle/>
        <a:p>
          <a:endParaRPr lang="en-US"/>
        </a:p>
      </dgm:t>
    </dgm:pt>
    <dgm:pt modelId="{AFF30F64-8AA1-4327-8837-8C7360DEF6C1}" type="pres">
      <dgm:prSet presAssocID="{320BDB5B-FEB3-401C-BF00-37A263E41544}" presName="linear" presStyleCnt="0">
        <dgm:presLayoutVars>
          <dgm:animLvl val="lvl"/>
          <dgm:resizeHandles val="exact"/>
        </dgm:presLayoutVars>
      </dgm:prSet>
      <dgm:spPr/>
    </dgm:pt>
    <dgm:pt modelId="{4D6AD207-6309-42AC-AC84-E5C30A747266}" type="pres">
      <dgm:prSet presAssocID="{0E42E30E-659F-4CC1-B66D-5CD11A5F66E8}" presName="parentText" presStyleLbl="node1" presStyleIdx="0" presStyleCnt="1" custLinFactNeighborY="-5961">
        <dgm:presLayoutVars>
          <dgm:chMax val="0"/>
          <dgm:bulletEnabled val="1"/>
        </dgm:presLayoutVars>
      </dgm:prSet>
      <dgm:spPr/>
    </dgm:pt>
    <dgm:pt modelId="{C80B4F9B-6404-441E-9994-EF77D8141083}" type="pres">
      <dgm:prSet presAssocID="{0E42E30E-659F-4CC1-B66D-5CD11A5F66E8}" presName="childText" presStyleLbl="revTx" presStyleIdx="0" presStyleCnt="1">
        <dgm:presLayoutVars>
          <dgm:bulletEnabled val="1"/>
        </dgm:presLayoutVars>
      </dgm:prSet>
      <dgm:spPr/>
    </dgm:pt>
  </dgm:ptLst>
  <dgm:cxnLst>
    <dgm:cxn modelId="{FEEFB11B-B580-4120-B516-6F783E82611D}" type="presOf" srcId="{265FBAAD-24AB-49C5-ADEC-BCB49416AB58}" destId="{C80B4F9B-6404-441E-9994-EF77D8141083}" srcOrd="0" destOrd="4" presId="urn:microsoft.com/office/officeart/2005/8/layout/vList2"/>
    <dgm:cxn modelId="{E87D885F-8E68-4F08-A127-FAD33EB40BE7}" type="presOf" srcId="{4A270AE0-6285-497C-A0AF-DA7F4054279E}" destId="{C80B4F9B-6404-441E-9994-EF77D8141083}" srcOrd="0" destOrd="3" presId="urn:microsoft.com/office/officeart/2005/8/layout/vList2"/>
    <dgm:cxn modelId="{E6B3C944-A5F2-4ECC-B287-9077395401E9}" srcId="{0E42E30E-659F-4CC1-B66D-5CD11A5F66E8}" destId="{227173B7-068A-48AE-9CA1-7D5FDFEFA03F}" srcOrd="2" destOrd="0" parTransId="{4C51C431-66D7-4861-9164-DD8A07C2DB56}" sibTransId="{CA145628-A831-46B6-B268-ABEC28F1A7AF}"/>
    <dgm:cxn modelId="{3076B548-5180-4ED6-9985-55938AE23F56}" type="presOf" srcId="{1D9603F9-A9FA-4135-9338-AAB8865D2BE0}" destId="{C80B4F9B-6404-441E-9994-EF77D8141083}" srcOrd="0" destOrd="0" presId="urn:microsoft.com/office/officeart/2005/8/layout/vList2"/>
    <dgm:cxn modelId="{C36BE66C-C9E6-493E-A498-F8E53F1D11AB}" type="presOf" srcId="{227173B7-068A-48AE-9CA1-7D5FDFEFA03F}" destId="{C80B4F9B-6404-441E-9994-EF77D8141083}" srcOrd="0" destOrd="2" presId="urn:microsoft.com/office/officeart/2005/8/layout/vList2"/>
    <dgm:cxn modelId="{83260454-E0B2-4D43-B675-C777C708E654}" srcId="{0E42E30E-659F-4CC1-B66D-5CD11A5F66E8}" destId="{52F479F9-D5E8-4EB6-85D5-945E64A84138}" srcOrd="1" destOrd="0" parTransId="{BBF762EC-7C5B-41C5-B7C2-3409F7556448}" sibTransId="{86F91353-B804-479C-A2F0-5014DC1FA0D9}"/>
    <dgm:cxn modelId="{B66EB45A-2404-46E4-88AF-38D0D08EFEFA}" type="presOf" srcId="{52F479F9-D5E8-4EB6-85D5-945E64A84138}" destId="{C80B4F9B-6404-441E-9994-EF77D8141083}" srcOrd="0" destOrd="1" presId="urn:microsoft.com/office/officeart/2005/8/layout/vList2"/>
    <dgm:cxn modelId="{0C5BF490-7100-41A4-B4A7-9359154BECE8}" srcId="{0E42E30E-659F-4CC1-B66D-5CD11A5F66E8}" destId="{265FBAAD-24AB-49C5-ADEC-BCB49416AB58}" srcOrd="4" destOrd="0" parTransId="{1323191C-20C5-4E27-86FF-5902C70F0D11}" sibTransId="{C8F70F65-F092-487B-9E84-25C83CF1293F}"/>
    <dgm:cxn modelId="{63B79294-7B6B-4884-99BD-C1F9502C5D72}" type="presOf" srcId="{320BDB5B-FEB3-401C-BF00-37A263E41544}" destId="{AFF30F64-8AA1-4327-8837-8C7360DEF6C1}" srcOrd="0" destOrd="0" presId="urn:microsoft.com/office/officeart/2005/8/layout/vList2"/>
    <dgm:cxn modelId="{05B928AE-C116-4F12-B921-F4EF8CF3BE0F}" type="presOf" srcId="{85A6634F-D9D0-407E-B7AC-2C91D4F83E05}" destId="{C80B4F9B-6404-441E-9994-EF77D8141083}" srcOrd="0" destOrd="5" presId="urn:microsoft.com/office/officeart/2005/8/layout/vList2"/>
    <dgm:cxn modelId="{C1EB5ABF-CEF9-4628-91CA-60C355B52383}" type="presOf" srcId="{0E42E30E-659F-4CC1-B66D-5CD11A5F66E8}" destId="{4D6AD207-6309-42AC-AC84-E5C30A747266}" srcOrd="0" destOrd="0" presId="urn:microsoft.com/office/officeart/2005/8/layout/vList2"/>
    <dgm:cxn modelId="{F60C06C7-1B98-45DA-BD2A-24BACE9B1853}" srcId="{0E42E30E-659F-4CC1-B66D-5CD11A5F66E8}" destId="{4A270AE0-6285-497C-A0AF-DA7F4054279E}" srcOrd="3" destOrd="0" parTransId="{01185052-8AC6-4BF5-8B1C-B5B715A6904D}" sibTransId="{FACE171E-0F59-4268-AC78-4A708495C75B}"/>
    <dgm:cxn modelId="{24C47FD1-A8A9-4CE7-BC99-EC5AC5972BDD}" srcId="{320BDB5B-FEB3-401C-BF00-37A263E41544}" destId="{0E42E30E-659F-4CC1-B66D-5CD11A5F66E8}" srcOrd="0" destOrd="0" parTransId="{CD2D97C6-9999-4C72-8B59-6EDEB3A06B9F}" sibTransId="{3528DF22-C29E-41F7-89CE-1B78EDB04F10}"/>
    <dgm:cxn modelId="{0B4413DF-6649-439B-99AB-767868F824BF}" srcId="{0E42E30E-659F-4CC1-B66D-5CD11A5F66E8}" destId="{1D9603F9-A9FA-4135-9338-AAB8865D2BE0}" srcOrd="0" destOrd="0" parTransId="{F174C345-1D3C-41E4-943A-CD2C19DB9B40}" sibTransId="{4FC2FEC6-ECFD-4924-805A-2B134C3D4380}"/>
    <dgm:cxn modelId="{EB30B5F2-3F04-4281-AE75-10F53FD4F417}" srcId="{0E42E30E-659F-4CC1-B66D-5CD11A5F66E8}" destId="{85A6634F-D9D0-407E-B7AC-2C91D4F83E05}" srcOrd="5" destOrd="0" parTransId="{1ED775CD-FECD-44AA-AF20-A95E5A454F5B}" sibTransId="{E451ACBE-049E-4371-B8C4-079D14BB53DE}"/>
    <dgm:cxn modelId="{79D3969B-F85D-431D-922F-92C0ECFAFD02}" type="presParOf" srcId="{AFF30F64-8AA1-4327-8837-8C7360DEF6C1}" destId="{4D6AD207-6309-42AC-AC84-E5C30A747266}" srcOrd="0" destOrd="0" presId="urn:microsoft.com/office/officeart/2005/8/layout/vList2"/>
    <dgm:cxn modelId="{C6AFBC56-44EE-4BF6-B0F2-6B478C1A3901}" type="presParOf" srcId="{AFF30F64-8AA1-4327-8837-8C7360DEF6C1}" destId="{C80B4F9B-6404-441E-9994-EF77D814108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8C9E7D-BED9-45D3-9F54-90D24235A9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11DB241-41FE-4BC6-B466-545EB8AEAFC1}">
      <dgm:prSet custT="1"/>
      <dgm:spPr/>
      <dgm:t>
        <a:bodyPr/>
        <a:lstStyle/>
        <a:p>
          <a:pPr algn="ctr"/>
          <a:r>
            <a:rPr lang="en-US" sz="3000" b="1" u="sng" dirty="0"/>
            <a:t>All SLCGP sub-recipients:</a:t>
          </a:r>
          <a:endParaRPr lang="en-US" sz="3000" dirty="0"/>
        </a:p>
      </dgm:t>
    </dgm:pt>
    <dgm:pt modelId="{7667CD39-9310-4E16-90E6-F4797D0AF877}" type="parTrans" cxnId="{B13895F7-3BF0-48CD-A4E4-ADABBCC1AC56}">
      <dgm:prSet/>
      <dgm:spPr/>
      <dgm:t>
        <a:bodyPr/>
        <a:lstStyle/>
        <a:p>
          <a:endParaRPr lang="en-US"/>
        </a:p>
      </dgm:t>
    </dgm:pt>
    <dgm:pt modelId="{284C35BB-E525-433D-BE4A-7CDD1CCD3F35}" type="sibTrans" cxnId="{B13895F7-3BF0-48CD-A4E4-ADABBCC1AC56}">
      <dgm:prSet/>
      <dgm:spPr/>
      <dgm:t>
        <a:bodyPr/>
        <a:lstStyle/>
        <a:p>
          <a:endParaRPr lang="en-US"/>
        </a:p>
      </dgm:t>
    </dgm:pt>
    <dgm:pt modelId="{60004006-274A-40D2-9C0D-BB44F8F8F045}">
      <dgm:prSet custT="1"/>
      <dgm:spPr/>
      <dgm:t>
        <a:bodyPr/>
        <a:lstStyle/>
        <a:p>
          <a:r>
            <a:rPr lang="en-US" sz="2800" b="1" u="sng" dirty="0">
              <a:hlinkClick xmlns:r="http://schemas.openxmlformats.org/officeDocument/2006/relationships" r:id="rId1"/>
            </a:rPr>
            <a:t>Nationwide Cyber Security Review</a:t>
          </a:r>
          <a:r>
            <a:rPr lang="en-US" sz="2800" b="1" dirty="0"/>
            <a:t> (NCSR) – completed by RIEMA by 2/28/25 but you can submit at the time of submitting your application…. </a:t>
          </a:r>
          <a:r>
            <a:rPr lang="en-US" sz="2800" b="1" i="1" dirty="0"/>
            <a:t>Failure to comply with the NCSR requirements may result in termination of the entire grant agreement.</a:t>
          </a:r>
          <a:endParaRPr lang="en-US" sz="2800" dirty="0"/>
        </a:p>
      </dgm:t>
    </dgm:pt>
    <dgm:pt modelId="{31545925-CFF0-4F49-8190-E6D077CAB56D}" type="parTrans" cxnId="{C07D9E95-7AF5-4483-8913-E4FDA52AA4AC}">
      <dgm:prSet/>
      <dgm:spPr/>
      <dgm:t>
        <a:bodyPr/>
        <a:lstStyle/>
        <a:p>
          <a:endParaRPr lang="en-US"/>
        </a:p>
      </dgm:t>
    </dgm:pt>
    <dgm:pt modelId="{8CD28BD7-D094-40D1-B56A-88F14255D005}" type="sibTrans" cxnId="{C07D9E95-7AF5-4483-8913-E4FDA52AA4AC}">
      <dgm:prSet/>
      <dgm:spPr/>
      <dgm:t>
        <a:bodyPr/>
        <a:lstStyle/>
        <a:p>
          <a:endParaRPr lang="en-US"/>
        </a:p>
      </dgm:t>
    </dgm:pt>
    <dgm:pt modelId="{90E71AC0-08E6-404A-A58C-C641DB2FDF0A}" type="pres">
      <dgm:prSet presAssocID="{308C9E7D-BED9-45D3-9F54-90D24235A902}" presName="linear" presStyleCnt="0">
        <dgm:presLayoutVars>
          <dgm:animLvl val="lvl"/>
          <dgm:resizeHandles val="exact"/>
        </dgm:presLayoutVars>
      </dgm:prSet>
      <dgm:spPr/>
    </dgm:pt>
    <dgm:pt modelId="{805B325F-C5E5-48C7-B795-BD391D9FC555}" type="pres">
      <dgm:prSet presAssocID="{411DB241-41FE-4BC6-B466-545EB8AEAFC1}" presName="parentText" presStyleLbl="node1" presStyleIdx="0" presStyleCnt="1" custLinFactNeighborX="-334" custLinFactNeighborY="-15964">
        <dgm:presLayoutVars>
          <dgm:chMax val="0"/>
          <dgm:bulletEnabled val="1"/>
        </dgm:presLayoutVars>
      </dgm:prSet>
      <dgm:spPr/>
    </dgm:pt>
    <dgm:pt modelId="{F6B6237F-389F-4CFC-8CA4-D557353BB715}" type="pres">
      <dgm:prSet presAssocID="{411DB241-41FE-4BC6-B466-545EB8AEAFC1}" presName="childText" presStyleLbl="revTx" presStyleIdx="0" presStyleCnt="1">
        <dgm:presLayoutVars>
          <dgm:bulletEnabled val="1"/>
        </dgm:presLayoutVars>
      </dgm:prSet>
      <dgm:spPr/>
    </dgm:pt>
  </dgm:ptLst>
  <dgm:cxnLst>
    <dgm:cxn modelId="{D6AA834D-D8A1-465D-9B97-1BA3830A12D9}" type="presOf" srcId="{308C9E7D-BED9-45D3-9F54-90D24235A902}" destId="{90E71AC0-08E6-404A-A58C-C641DB2FDF0A}" srcOrd="0" destOrd="0" presId="urn:microsoft.com/office/officeart/2005/8/layout/vList2"/>
    <dgm:cxn modelId="{C07D9E95-7AF5-4483-8913-E4FDA52AA4AC}" srcId="{411DB241-41FE-4BC6-B466-545EB8AEAFC1}" destId="{60004006-274A-40D2-9C0D-BB44F8F8F045}" srcOrd="0" destOrd="0" parTransId="{31545925-CFF0-4F49-8190-E6D077CAB56D}" sibTransId="{8CD28BD7-D094-40D1-B56A-88F14255D005}"/>
    <dgm:cxn modelId="{65187099-EDE0-43A9-BC6C-0AC13B0B0C3A}" type="presOf" srcId="{411DB241-41FE-4BC6-B466-545EB8AEAFC1}" destId="{805B325F-C5E5-48C7-B795-BD391D9FC555}" srcOrd="0" destOrd="0" presId="urn:microsoft.com/office/officeart/2005/8/layout/vList2"/>
    <dgm:cxn modelId="{F2885AC5-A4E7-42AB-A463-E2E4D7D4CA46}" type="presOf" srcId="{60004006-274A-40D2-9C0D-BB44F8F8F045}" destId="{F6B6237F-389F-4CFC-8CA4-D557353BB715}" srcOrd="0" destOrd="0" presId="urn:microsoft.com/office/officeart/2005/8/layout/vList2"/>
    <dgm:cxn modelId="{B13895F7-3BF0-48CD-A4E4-ADABBCC1AC56}" srcId="{308C9E7D-BED9-45D3-9F54-90D24235A902}" destId="{411DB241-41FE-4BC6-B466-545EB8AEAFC1}" srcOrd="0" destOrd="0" parTransId="{7667CD39-9310-4E16-90E6-F4797D0AF877}" sibTransId="{284C35BB-E525-433D-BE4A-7CDD1CCD3F35}"/>
    <dgm:cxn modelId="{72E55FB6-D8B2-45DC-BD50-F021BFB704F8}" type="presParOf" srcId="{90E71AC0-08E6-404A-A58C-C641DB2FDF0A}" destId="{805B325F-C5E5-48C7-B795-BD391D9FC555}" srcOrd="0" destOrd="0" presId="urn:microsoft.com/office/officeart/2005/8/layout/vList2"/>
    <dgm:cxn modelId="{38B4A3F5-2AF8-4AE4-BFD8-E60DA13FECC5}" type="presParOf" srcId="{90E71AC0-08E6-404A-A58C-C641DB2FDF0A}" destId="{F6B6237F-389F-4CFC-8CA4-D557353BB71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19F725-88F8-4E59-BF0A-0F0727DFFE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111E54-BD99-4E40-AD0B-4011CA670316}">
      <dgm:prSet/>
      <dgm:spPr/>
      <dgm:t>
        <a:bodyPr lIns="182880"/>
        <a:lstStyle/>
        <a:p>
          <a:r>
            <a:rPr lang="en-US" b="1" dirty="0"/>
            <a:t>Vendor Registration: “Ocean State Procures”</a:t>
          </a:r>
          <a:endParaRPr lang="en-US" dirty="0"/>
        </a:p>
      </dgm:t>
    </dgm:pt>
    <dgm:pt modelId="{7C6CCEA2-F1ED-407D-B399-3658F957CD39}" type="parTrans" cxnId="{95C65369-B984-463F-9EA6-B74AC7C6A193}">
      <dgm:prSet/>
      <dgm:spPr/>
      <dgm:t>
        <a:bodyPr/>
        <a:lstStyle/>
        <a:p>
          <a:endParaRPr lang="en-US"/>
        </a:p>
      </dgm:t>
    </dgm:pt>
    <dgm:pt modelId="{78270ACB-12F8-47FE-8393-ADE03B8E344C}" type="sibTrans" cxnId="{95C65369-B984-463F-9EA6-B74AC7C6A193}">
      <dgm:prSet/>
      <dgm:spPr/>
      <dgm:t>
        <a:bodyPr/>
        <a:lstStyle/>
        <a:p>
          <a:endParaRPr lang="en-US"/>
        </a:p>
      </dgm:t>
    </dgm:pt>
    <dgm:pt modelId="{74A10A1E-5464-4806-98D3-BD367F1CBF87}">
      <dgm:prSet/>
      <dgm:spPr/>
      <dgm:t>
        <a:bodyPr lIns="182880"/>
        <a:lstStyle/>
        <a:p>
          <a:r>
            <a:rPr lang="en-US" b="1" dirty="0"/>
            <a:t>W9 entry/registration is a requirement to be reimbursed</a:t>
          </a:r>
          <a:endParaRPr lang="en-US" dirty="0"/>
        </a:p>
      </dgm:t>
    </dgm:pt>
    <dgm:pt modelId="{E8D154A8-1063-4862-A249-ABC7826D1EB5}" type="parTrans" cxnId="{388288B8-A9CF-498C-A0A7-C52425861995}">
      <dgm:prSet/>
      <dgm:spPr/>
      <dgm:t>
        <a:bodyPr/>
        <a:lstStyle/>
        <a:p>
          <a:endParaRPr lang="en-US"/>
        </a:p>
      </dgm:t>
    </dgm:pt>
    <dgm:pt modelId="{2A4F7936-766C-4EE6-A9D7-A0C42F19FCEC}" type="sibTrans" cxnId="{388288B8-A9CF-498C-A0A7-C52425861995}">
      <dgm:prSet/>
      <dgm:spPr/>
      <dgm:t>
        <a:bodyPr/>
        <a:lstStyle/>
        <a:p>
          <a:endParaRPr lang="en-US"/>
        </a:p>
      </dgm:t>
    </dgm:pt>
    <dgm:pt modelId="{E87B658E-F9FE-436E-B648-4303D5836330}">
      <dgm:prSet/>
      <dgm:spPr/>
      <dgm:t>
        <a:bodyPr lIns="182880"/>
        <a:lstStyle/>
        <a:p>
          <a:r>
            <a:rPr lang="en-US" b="1" dirty="0"/>
            <a:t>As a registered OSP vendor, you will gain access to the OSP Vendor Portal where you can:</a:t>
          </a:r>
          <a:endParaRPr lang="en-US" dirty="0"/>
        </a:p>
      </dgm:t>
    </dgm:pt>
    <dgm:pt modelId="{1948C191-DE1F-44D3-A289-78E8D7032CEF}" type="parTrans" cxnId="{9271417C-9AE9-4128-BBF7-447DA977AF93}">
      <dgm:prSet/>
      <dgm:spPr/>
      <dgm:t>
        <a:bodyPr/>
        <a:lstStyle/>
        <a:p>
          <a:endParaRPr lang="en-US"/>
        </a:p>
      </dgm:t>
    </dgm:pt>
    <dgm:pt modelId="{24150EF1-3796-48F7-B895-1B4BAED95A27}" type="sibTrans" cxnId="{9271417C-9AE9-4128-BBF7-447DA977AF93}">
      <dgm:prSet/>
      <dgm:spPr/>
      <dgm:t>
        <a:bodyPr/>
        <a:lstStyle/>
        <a:p>
          <a:endParaRPr lang="en-US"/>
        </a:p>
      </dgm:t>
    </dgm:pt>
    <dgm:pt modelId="{2F7FF74A-52EE-49D9-AA75-DBE11102B916}">
      <dgm:prSet/>
      <dgm:spPr/>
      <dgm:t>
        <a:bodyPr lIns="182880"/>
        <a:lstStyle/>
        <a:p>
          <a:r>
            <a:rPr lang="en-US" b="1" dirty="0"/>
            <a:t>Maintain your OSP vendor profile including your entity/business and contact information</a:t>
          </a:r>
          <a:endParaRPr lang="en-US" dirty="0"/>
        </a:p>
      </dgm:t>
    </dgm:pt>
    <dgm:pt modelId="{1EC409FE-8131-4DA0-B9B7-8989D22309F2}" type="parTrans" cxnId="{E395A4A8-D3BB-4DE8-946E-FF8EBB3F67C4}">
      <dgm:prSet/>
      <dgm:spPr/>
      <dgm:t>
        <a:bodyPr/>
        <a:lstStyle/>
        <a:p>
          <a:endParaRPr lang="en-US"/>
        </a:p>
      </dgm:t>
    </dgm:pt>
    <dgm:pt modelId="{124E52AA-E1D5-4875-8D1D-2DFF94C5B9E3}" type="sibTrans" cxnId="{E395A4A8-D3BB-4DE8-946E-FF8EBB3F67C4}">
      <dgm:prSet/>
      <dgm:spPr/>
      <dgm:t>
        <a:bodyPr/>
        <a:lstStyle/>
        <a:p>
          <a:endParaRPr lang="en-US"/>
        </a:p>
      </dgm:t>
    </dgm:pt>
    <dgm:pt modelId="{7E56B1FB-E903-4E9D-9542-CF3678C2B714}">
      <dgm:prSet/>
      <dgm:spPr/>
      <dgm:t>
        <a:bodyPr lIns="182880"/>
        <a:lstStyle/>
        <a:p>
          <a:r>
            <a:rPr lang="en-US" b="1" dirty="0"/>
            <a:t>Upload important business documents such as your W-9 Form</a:t>
          </a:r>
          <a:endParaRPr lang="en-US" dirty="0"/>
        </a:p>
      </dgm:t>
    </dgm:pt>
    <dgm:pt modelId="{9B6302AF-59A0-49A4-8497-7B8726915DF3}" type="parTrans" cxnId="{0B9909B7-DA45-491F-A41A-C6FBB36415A0}">
      <dgm:prSet/>
      <dgm:spPr/>
      <dgm:t>
        <a:bodyPr/>
        <a:lstStyle/>
        <a:p>
          <a:endParaRPr lang="en-US"/>
        </a:p>
      </dgm:t>
    </dgm:pt>
    <dgm:pt modelId="{541937FB-E263-40F4-91F9-A1043FFF99E0}" type="sibTrans" cxnId="{0B9909B7-DA45-491F-A41A-C6FBB36415A0}">
      <dgm:prSet/>
      <dgm:spPr/>
      <dgm:t>
        <a:bodyPr/>
        <a:lstStyle/>
        <a:p>
          <a:endParaRPr lang="en-US"/>
        </a:p>
      </dgm:t>
    </dgm:pt>
    <dgm:pt modelId="{00DAADB5-58CE-4A5F-B8E1-03A69563E071}">
      <dgm:prSet/>
      <dgm:spPr/>
      <dgm:t>
        <a:bodyPr lIns="182880"/>
        <a:lstStyle/>
        <a:p>
          <a:r>
            <a:rPr lang="en-US" b="1" dirty="0"/>
            <a:t>View and respond online to posted solicitations: </a:t>
          </a:r>
          <a:r>
            <a:rPr lang="en-US" b="1" dirty="0">
              <a:hlinkClick xmlns:r="http://schemas.openxmlformats.org/officeDocument/2006/relationships" r:id="rId1"/>
            </a:rPr>
            <a:t>https://ridop.ri.gov/ocean-state-procures-osp</a:t>
          </a:r>
          <a:endParaRPr lang="en-US" dirty="0"/>
        </a:p>
      </dgm:t>
    </dgm:pt>
    <dgm:pt modelId="{FF82BB4C-7CBE-498B-9B5D-5930A3ABE914}" type="parTrans" cxnId="{5158EED5-095D-47E5-9BA1-7DB4B2DBF997}">
      <dgm:prSet/>
      <dgm:spPr/>
      <dgm:t>
        <a:bodyPr/>
        <a:lstStyle/>
        <a:p>
          <a:endParaRPr lang="en-US"/>
        </a:p>
      </dgm:t>
    </dgm:pt>
    <dgm:pt modelId="{B18B8E41-7312-4DB0-A949-DA79A5177533}" type="sibTrans" cxnId="{5158EED5-095D-47E5-9BA1-7DB4B2DBF997}">
      <dgm:prSet/>
      <dgm:spPr/>
      <dgm:t>
        <a:bodyPr/>
        <a:lstStyle/>
        <a:p>
          <a:endParaRPr lang="en-US"/>
        </a:p>
      </dgm:t>
    </dgm:pt>
    <dgm:pt modelId="{77704982-FFE9-4BE0-AACF-4ACE2CF52133}" type="pres">
      <dgm:prSet presAssocID="{DE19F725-88F8-4E59-BF0A-0F0727DFFEC3}" presName="linear" presStyleCnt="0">
        <dgm:presLayoutVars>
          <dgm:animLvl val="lvl"/>
          <dgm:resizeHandles val="exact"/>
        </dgm:presLayoutVars>
      </dgm:prSet>
      <dgm:spPr/>
    </dgm:pt>
    <dgm:pt modelId="{48CA7EB3-1BC3-40B0-8295-78D8275E1963}" type="pres">
      <dgm:prSet presAssocID="{09111E54-BD99-4E40-AD0B-4011CA670316}" presName="parentText" presStyleLbl="node1" presStyleIdx="0" presStyleCnt="6">
        <dgm:presLayoutVars>
          <dgm:chMax val="0"/>
          <dgm:bulletEnabled val="1"/>
        </dgm:presLayoutVars>
      </dgm:prSet>
      <dgm:spPr/>
    </dgm:pt>
    <dgm:pt modelId="{CD24462A-F3FD-4464-9822-29F9676D6733}" type="pres">
      <dgm:prSet presAssocID="{78270ACB-12F8-47FE-8393-ADE03B8E344C}" presName="spacer" presStyleCnt="0"/>
      <dgm:spPr/>
    </dgm:pt>
    <dgm:pt modelId="{A63973BC-3FDF-4E39-ABD4-7DFFC5BB5674}" type="pres">
      <dgm:prSet presAssocID="{74A10A1E-5464-4806-98D3-BD367F1CBF87}" presName="parentText" presStyleLbl="node1" presStyleIdx="1" presStyleCnt="6">
        <dgm:presLayoutVars>
          <dgm:chMax val="0"/>
          <dgm:bulletEnabled val="1"/>
        </dgm:presLayoutVars>
      </dgm:prSet>
      <dgm:spPr/>
    </dgm:pt>
    <dgm:pt modelId="{EA408FB1-2832-4276-872F-64B1DB52D420}" type="pres">
      <dgm:prSet presAssocID="{2A4F7936-766C-4EE6-A9D7-A0C42F19FCEC}" presName="spacer" presStyleCnt="0"/>
      <dgm:spPr/>
    </dgm:pt>
    <dgm:pt modelId="{E40292AE-8889-4A93-89E2-00B370A129E2}" type="pres">
      <dgm:prSet presAssocID="{E87B658E-F9FE-436E-B648-4303D5836330}" presName="parentText" presStyleLbl="node1" presStyleIdx="2" presStyleCnt="6">
        <dgm:presLayoutVars>
          <dgm:chMax val="0"/>
          <dgm:bulletEnabled val="1"/>
        </dgm:presLayoutVars>
      </dgm:prSet>
      <dgm:spPr/>
    </dgm:pt>
    <dgm:pt modelId="{720714DC-3A5E-43EE-B3E1-B81B03C9668F}" type="pres">
      <dgm:prSet presAssocID="{24150EF1-3796-48F7-B895-1B4BAED95A27}" presName="spacer" presStyleCnt="0"/>
      <dgm:spPr/>
    </dgm:pt>
    <dgm:pt modelId="{15F5B01F-8A3A-493B-B127-A6E81F8D5613}" type="pres">
      <dgm:prSet presAssocID="{2F7FF74A-52EE-49D9-AA75-DBE11102B916}" presName="parentText" presStyleLbl="node1" presStyleIdx="3" presStyleCnt="6">
        <dgm:presLayoutVars>
          <dgm:chMax val="0"/>
          <dgm:bulletEnabled val="1"/>
        </dgm:presLayoutVars>
      </dgm:prSet>
      <dgm:spPr/>
    </dgm:pt>
    <dgm:pt modelId="{CAF8AA81-14ED-4A80-83CC-93013A24264A}" type="pres">
      <dgm:prSet presAssocID="{124E52AA-E1D5-4875-8D1D-2DFF94C5B9E3}" presName="spacer" presStyleCnt="0"/>
      <dgm:spPr/>
    </dgm:pt>
    <dgm:pt modelId="{C9830707-449E-433B-89B4-A9D1DE260F74}" type="pres">
      <dgm:prSet presAssocID="{7E56B1FB-E903-4E9D-9542-CF3678C2B714}" presName="parentText" presStyleLbl="node1" presStyleIdx="4" presStyleCnt="6">
        <dgm:presLayoutVars>
          <dgm:chMax val="0"/>
          <dgm:bulletEnabled val="1"/>
        </dgm:presLayoutVars>
      </dgm:prSet>
      <dgm:spPr/>
    </dgm:pt>
    <dgm:pt modelId="{2725C863-8B05-4845-8193-C734582DEEDE}" type="pres">
      <dgm:prSet presAssocID="{541937FB-E263-40F4-91F9-A1043FFF99E0}" presName="spacer" presStyleCnt="0"/>
      <dgm:spPr/>
    </dgm:pt>
    <dgm:pt modelId="{25FD6FC3-0708-47C5-A9F3-7FA38068684F}" type="pres">
      <dgm:prSet presAssocID="{00DAADB5-58CE-4A5F-B8E1-03A69563E071}" presName="parentText" presStyleLbl="node1" presStyleIdx="5" presStyleCnt="6">
        <dgm:presLayoutVars>
          <dgm:chMax val="0"/>
          <dgm:bulletEnabled val="1"/>
        </dgm:presLayoutVars>
      </dgm:prSet>
      <dgm:spPr/>
    </dgm:pt>
  </dgm:ptLst>
  <dgm:cxnLst>
    <dgm:cxn modelId="{6C255839-1C37-4F52-814D-42332AF8FD01}" type="presOf" srcId="{09111E54-BD99-4E40-AD0B-4011CA670316}" destId="{48CA7EB3-1BC3-40B0-8295-78D8275E1963}" srcOrd="0" destOrd="0" presId="urn:microsoft.com/office/officeart/2005/8/layout/vList2"/>
    <dgm:cxn modelId="{95C65369-B984-463F-9EA6-B74AC7C6A193}" srcId="{DE19F725-88F8-4E59-BF0A-0F0727DFFEC3}" destId="{09111E54-BD99-4E40-AD0B-4011CA670316}" srcOrd="0" destOrd="0" parTransId="{7C6CCEA2-F1ED-407D-B399-3658F957CD39}" sibTransId="{78270ACB-12F8-47FE-8393-ADE03B8E344C}"/>
    <dgm:cxn modelId="{9271417C-9AE9-4128-BBF7-447DA977AF93}" srcId="{DE19F725-88F8-4E59-BF0A-0F0727DFFEC3}" destId="{E87B658E-F9FE-436E-B648-4303D5836330}" srcOrd="2" destOrd="0" parTransId="{1948C191-DE1F-44D3-A289-78E8D7032CEF}" sibTransId="{24150EF1-3796-48F7-B895-1B4BAED95A27}"/>
    <dgm:cxn modelId="{462F279F-3B55-4752-ADF3-F46E28301F44}" type="presOf" srcId="{DE19F725-88F8-4E59-BF0A-0F0727DFFEC3}" destId="{77704982-FFE9-4BE0-AACF-4ACE2CF52133}" srcOrd="0" destOrd="0" presId="urn:microsoft.com/office/officeart/2005/8/layout/vList2"/>
    <dgm:cxn modelId="{3D168BA5-78C2-4221-9C03-8B16263AAEE3}" type="presOf" srcId="{E87B658E-F9FE-436E-B648-4303D5836330}" destId="{E40292AE-8889-4A93-89E2-00B370A129E2}" srcOrd="0" destOrd="0" presId="urn:microsoft.com/office/officeart/2005/8/layout/vList2"/>
    <dgm:cxn modelId="{E395A4A8-D3BB-4DE8-946E-FF8EBB3F67C4}" srcId="{DE19F725-88F8-4E59-BF0A-0F0727DFFEC3}" destId="{2F7FF74A-52EE-49D9-AA75-DBE11102B916}" srcOrd="3" destOrd="0" parTransId="{1EC409FE-8131-4DA0-B9B7-8989D22309F2}" sibTransId="{124E52AA-E1D5-4875-8D1D-2DFF94C5B9E3}"/>
    <dgm:cxn modelId="{0B9909B7-DA45-491F-A41A-C6FBB36415A0}" srcId="{DE19F725-88F8-4E59-BF0A-0F0727DFFEC3}" destId="{7E56B1FB-E903-4E9D-9542-CF3678C2B714}" srcOrd="4" destOrd="0" parTransId="{9B6302AF-59A0-49A4-8497-7B8726915DF3}" sibTransId="{541937FB-E263-40F4-91F9-A1043FFF99E0}"/>
    <dgm:cxn modelId="{388288B8-A9CF-498C-A0A7-C52425861995}" srcId="{DE19F725-88F8-4E59-BF0A-0F0727DFFEC3}" destId="{74A10A1E-5464-4806-98D3-BD367F1CBF87}" srcOrd="1" destOrd="0" parTransId="{E8D154A8-1063-4862-A249-ABC7826D1EB5}" sibTransId="{2A4F7936-766C-4EE6-A9D7-A0C42F19FCEC}"/>
    <dgm:cxn modelId="{FFAA68C0-220D-4BC9-8240-29F8B031558E}" type="presOf" srcId="{2F7FF74A-52EE-49D9-AA75-DBE11102B916}" destId="{15F5B01F-8A3A-493B-B127-A6E81F8D5613}" srcOrd="0" destOrd="0" presId="urn:microsoft.com/office/officeart/2005/8/layout/vList2"/>
    <dgm:cxn modelId="{B7161DD2-484D-4709-8AF3-204DD3AF05CC}" type="presOf" srcId="{7E56B1FB-E903-4E9D-9542-CF3678C2B714}" destId="{C9830707-449E-433B-89B4-A9D1DE260F74}" srcOrd="0" destOrd="0" presId="urn:microsoft.com/office/officeart/2005/8/layout/vList2"/>
    <dgm:cxn modelId="{5158EED5-095D-47E5-9BA1-7DB4B2DBF997}" srcId="{DE19F725-88F8-4E59-BF0A-0F0727DFFEC3}" destId="{00DAADB5-58CE-4A5F-B8E1-03A69563E071}" srcOrd="5" destOrd="0" parTransId="{FF82BB4C-7CBE-498B-9B5D-5930A3ABE914}" sibTransId="{B18B8E41-7312-4DB0-A949-DA79A5177533}"/>
    <dgm:cxn modelId="{016FE9ED-5E7A-4B09-9140-9A7079CB0BDD}" type="presOf" srcId="{00DAADB5-58CE-4A5F-B8E1-03A69563E071}" destId="{25FD6FC3-0708-47C5-A9F3-7FA38068684F}" srcOrd="0" destOrd="0" presId="urn:microsoft.com/office/officeart/2005/8/layout/vList2"/>
    <dgm:cxn modelId="{97C43CF5-1CD5-44C6-903C-1DC907F9D60E}" type="presOf" srcId="{74A10A1E-5464-4806-98D3-BD367F1CBF87}" destId="{A63973BC-3FDF-4E39-ABD4-7DFFC5BB5674}" srcOrd="0" destOrd="0" presId="urn:microsoft.com/office/officeart/2005/8/layout/vList2"/>
    <dgm:cxn modelId="{C67F8C1B-3D7A-43F0-9F6F-281B5F0E8C9E}" type="presParOf" srcId="{77704982-FFE9-4BE0-AACF-4ACE2CF52133}" destId="{48CA7EB3-1BC3-40B0-8295-78D8275E1963}" srcOrd="0" destOrd="0" presId="urn:microsoft.com/office/officeart/2005/8/layout/vList2"/>
    <dgm:cxn modelId="{A9AC8FD7-F07F-493B-A538-0077CD12E1D3}" type="presParOf" srcId="{77704982-FFE9-4BE0-AACF-4ACE2CF52133}" destId="{CD24462A-F3FD-4464-9822-29F9676D6733}" srcOrd="1" destOrd="0" presId="urn:microsoft.com/office/officeart/2005/8/layout/vList2"/>
    <dgm:cxn modelId="{633DA7D3-48D7-498A-BCBA-E6F6C969DC0E}" type="presParOf" srcId="{77704982-FFE9-4BE0-AACF-4ACE2CF52133}" destId="{A63973BC-3FDF-4E39-ABD4-7DFFC5BB5674}" srcOrd="2" destOrd="0" presId="urn:microsoft.com/office/officeart/2005/8/layout/vList2"/>
    <dgm:cxn modelId="{67253A7D-484B-4118-89DB-E43D4573C2E7}" type="presParOf" srcId="{77704982-FFE9-4BE0-AACF-4ACE2CF52133}" destId="{EA408FB1-2832-4276-872F-64B1DB52D420}" srcOrd="3" destOrd="0" presId="urn:microsoft.com/office/officeart/2005/8/layout/vList2"/>
    <dgm:cxn modelId="{069EC56D-4B75-4024-ABD2-64CC4176FCEA}" type="presParOf" srcId="{77704982-FFE9-4BE0-AACF-4ACE2CF52133}" destId="{E40292AE-8889-4A93-89E2-00B370A129E2}" srcOrd="4" destOrd="0" presId="urn:microsoft.com/office/officeart/2005/8/layout/vList2"/>
    <dgm:cxn modelId="{D90F3BCA-9E1E-4E74-8B4C-C2EEF8E8DB44}" type="presParOf" srcId="{77704982-FFE9-4BE0-AACF-4ACE2CF52133}" destId="{720714DC-3A5E-43EE-B3E1-B81B03C9668F}" srcOrd="5" destOrd="0" presId="urn:microsoft.com/office/officeart/2005/8/layout/vList2"/>
    <dgm:cxn modelId="{F80D1F5D-CF57-4E88-A038-CA044A8763BF}" type="presParOf" srcId="{77704982-FFE9-4BE0-AACF-4ACE2CF52133}" destId="{15F5B01F-8A3A-493B-B127-A6E81F8D5613}" srcOrd="6" destOrd="0" presId="urn:microsoft.com/office/officeart/2005/8/layout/vList2"/>
    <dgm:cxn modelId="{7E142D81-D6FB-40CB-9842-FEB566CEB15E}" type="presParOf" srcId="{77704982-FFE9-4BE0-AACF-4ACE2CF52133}" destId="{CAF8AA81-14ED-4A80-83CC-93013A24264A}" srcOrd="7" destOrd="0" presId="urn:microsoft.com/office/officeart/2005/8/layout/vList2"/>
    <dgm:cxn modelId="{FAEDC430-0613-41F9-8D54-E0EA183AA8C2}" type="presParOf" srcId="{77704982-FFE9-4BE0-AACF-4ACE2CF52133}" destId="{C9830707-449E-433B-89B4-A9D1DE260F74}" srcOrd="8" destOrd="0" presId="urn:microsoft.com/office/officeart/2005/8/layout/vList2"/>
    <dgm:cxn modelId="{B3A7C577-7236-4621-A9D4-F9768B37DD3D}" type="presParOf" srcId="{77704982-FFE9-4BE0-AACF-4ACE2CF52133}" destId="{2725C863-8B05-4845-8193-C734582DEEDE}" srcOrd="9" destOrd="0" presId="urn:microsoft.com/office/officeart/2005/8/layout/vList2"/>
    <dgm:cxn modelId="{32D6CD1E-6829-43B1-AC5B-E4E128182B6E}" type="presParOf" srcId="{77704982-FFE9-4BE0-AACF-4ACE2CF52133}" destId="{25FD6FC3-0708-47C5-A9F3-7FA38068684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9EAA88-9674-4511-B10B-57AE575FBA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805386-DF4E-4082-AFDC-88ACA5CC80EF}">
      <dgm:prSet/>
      <dgm:spPr/>
      <dgm:t>
        <a:bodyPr/>
        <a:lstStyle/>
        <a:p>
          <a:pPr algn="ctr"/>
          <a:r>
            <a:rPr lang="en-US" b="0" u="sng"/>
            <a:t>POINTS OF CONTACT:</a:t>
          </a:r>
          <a:endParaRPr lang="en-US"/>
        </a:p>
      </dgm:t>
    </dgm:pt>
    <dgm:pt modelId="{FC140763-A0AC-4182-878F-8464AC517A77}" type="parTrans" cxnId="{14E420CA-DD20-4B48-9B6E-B901025F408F}">
      <dgm:prSet/>
      <dgm:spPr/>
      <dgm:t>
        <a:bodyPr/>
        <a:lstStyle/>
        <a:p>
          <a:endParaRPr lang="en-US"/>
        </a:p>
      </dgm:t>
    </dgm:pt>
    <dgm:pt modelId="{E19DFF24-BC89-423C-8A3B-28634D1E75D5}" type="sibTrans" cxnId="{14E420CA-DD20-4B48-9B6E-B901025F408F}">
      <dgm:prSet/>
      <dgm:spPr/>
      <dgm:t>
        <a:bodyPr/>
        <a:lstStyle/>
        <a:p>
          <a:endParaRPr lang="en-US"/>
        </a:p>
      </dgm:t>
    </dgm:pt>
    <dgm:pt modelId="{A8D36CFA-09BA-4576-9FA8-B46AFF20E65F}" type="pres">
      <dgm:prSet presAssocID="{369EAA88-9674-4511-B10B-57AE575FBA03}" presName="linear" presStyleCnt="0">
        <dgm:presLayoutVars>
          <dgm:animLvl val="lvl"/>
          <dgm:resizeHandles val="exact"/>
        </dgm:presLayoutVars>
      </dgm:prSet>
      <dgm:spPr/>
    </dgm:pt>
    <dgm:pt modelId="{7E3E3410-67BF-41A6-B1EF-20E07CA720F6}" type="pres">
      <dgm:prSet presAssocID="{FD805386-DF4E-4082-AFDC-88ACA5CC80EF}" presName="parentText" presStyleLbl="node1" presStyleIdx="0" presStyleCnt="1">
        <dgm:presLayoutVars>
          <dgm:chMax val="0"/>
          <dgm:bulletEnabled val="1"/>
        </dgm:presLayoutVars>
      </dgm:prSet>
      <dgm:spPr/>
    </dgm:pt>
  </dgm:ptLst>
  <dgm:cxnLst>
    <dgm:cxn modelId="{66C0D319-57A1-4FC9-AAAE-AD3F3CB6242C}" type="presOf" srcId="{FD805386-DF4E-4082-AFDC-88ACA5CC80EF}" destId="{7E3E3410-67BF-41A6-B1EF-20E07CA720F6}" srcOrd="0" destOrd="0" presId="urn:microsoft.com/office/officeart/2005/8/layout/vList2"/>
    <dgm:cxn modelId="{F97B0CAD-AC17-405E-B14B-ED01DE6AB554}" type="presOf" srcId="{369EAA88-9674-4511-B10B-57AE575FBA03}" destId="{A8D36CFA-09BA-4576-9FA8-B46AFF20E65F}" srcOrd="0" destOrd="0" presId="urn:microsoft.com/office/officeart/2005/8/layout/vList2"/>
    <dgm:cxn modelId="{14E420CA-DD20-4B48-9B6E-B901025F408F}" srcId="{369EAA88-9674-4511-B10B-57AE575FBA03}" destId="{FD805386-DF4E-4082-AFDC-88ACA5CC80EF}" srcOrd="0" destOrd="0" parTransId="{FC140763-A0AC-4182-878F-8464AC517A77}" sibTransId="{E19DFF24-BC89-423C-8A3B-28634D1E75D5}"/>
    <dgm:cxn modelId="{55A29134-63F3-49FA-A927-9BBDAB1C758B}" type="presParOf" srcId="{A8D36CFA-09BA-4576-9FA8-B46AFF20E65F}" destId="{7E3E3410-67BF-41A6-B1EF-20E07CA720F6}"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C00E-B4F9-43A6-BBF8-8AEAA10CB841}">
      <dsp:nvSpPr>
        <dsp:cNvPr id="0" name=""/>
        <dsp:cNvSpPr/>
      </dsp:nvSpPr>
      <dsp:spPr>
        <a:xfrm rot="10800000">
          <a:off x="1676403" y="304802"/>
          <a:ext cx="5472684" cy="13757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74"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Rhode Island Department of Administration</a:t>
          </a:r>
          <a:endParaRPr lang="en-US" sz="1800" kern="1200" dirty="0"/>
        </a:p>
        <a:p>
          <a:pPr marL="114300" lvl="1" indent="-114300" algn="l" defTabSz="622300">
            <a:lnSpc>
              <a:spcPct val="90000"/>
            </a:lnSpc>
            <a:spcBef>
              <a:spcPct val="0"/>
            </a:spcBef>
            <a:spcAft>
              <a:spcPct val="15000"/>
            </a:spcAft>
            <a:buChar char="•"/>
          </a:pPr>
          <a:r>
            <a:rPr lang="en-US" sz="1400" b="1" kern="1200" dirty="0"/>
            <a:t>Brian </a:t>
          </a:r>
          <a:r>
            <a:rPr lang="en-US" sz="1400" b="1" kern="1200" dirty="0" err="1"/>
            <a:t>Tardiff</a:t>
          </a:r>
          <a:r>
            <a:rPr lang="en-US" sz="1400" b="1" kern="1200" dirty="0"/>
            <a:t>, Chief Digital Officer | Chief Information Officer</a:t>
          </a:r>
          <a:endParaRPr lang="en-US" sz="1400" kern="1200" dirty="0"/>
        </a:p>
      </dsp:txBody>
      <dsp:txXfrm rot="10800000">
        <a:off x="2020344" y="304802"/>
        <a:ext cx="5128743" cy="1375765"/>
      </dsp:txXfrm>
    </dsp:sp>
    <dsp:sp modelId="{954BEEB8-C793-4D47-A1D3-9B4353251D75}">
      <dsp:nvSpPr>
        <dsp:cNvPr id="0" name=""/>
        <dsp:cNvSpPr/>
      </dsp:nvSpPr>
      <dsp:spPr>
        <a:xfrm>
          <a:off x="380996" y="380999"/>
          <a:ext cx="1127206" cy="121068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D31D4-1079-41DA-B6A2-DF555B93B94B}">
      <dsp:nvSpPr>
        <dsp:cNvPr id="0" name=""/>
        <dsp:cNvSpPr/>
      </dsp:nvSpPr>
      <dsp:spPr>
        <a:xfrm rot="10800000">
          <a:off x="1676374" y="1904993"/>
          <a:ext cx="5472684" cy="13757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74" tIns="68580" rIns="128016" bIns="6858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en-US" sz="1800" b="1" kern="1200" dirty="0"/>
            <a:t>Rhode Island Department of Administration</a:t>
          </a:r>
          <a:endParaRPr lang="en-US" sz="1800" kern="1200" dirty="0"/>
        </a:p>
        <a:p>
          <a:pPr marL="114300" lvl="1" indent="-114300" algn="l" defTabSz="622300">
            <a:lnSpc>
              <a:spcPct val="90000"/>
            </a:lnSpc>
            <a:spcBef>
              <a:spcPct val="0"/>
            </a:spcBef>
            <a:spcAft>
              <a:spcPct val="15000"/>
            </a:spcAft>
            <a:buChar char="•"/>
          </a:pPr>
          <a:r>
            <a:rPr lang="en-US" sz="1400" b="1" kern="1200" dirty="0"/>
            <a:t>Nathan Loura, Chief Information Security Officer</a:t>
          </a:r>
          <a:endParaRPr lang="en-US" sz="1400" kern="1200" dirty="0"/>
        </a:p>
      </dsp:txBody>
      <dsp:txXfrm rot="10800000">
        <a:off x="2020315" y="1904993"/>
        <a:ext cx="5128743" cy="1375765"/>
      </dsp:txXfrm>
    </dsp:sp>
    <dsp:sp modelId="{A5100602-B5F4-4A22-804C-C0DF8D164CBA}">
      <dsp:nvSpPr>
        <dsp:cNvPr id="0" name=""/>
        <dsp:cNvSpPr/>
      </dsp:nvSpPr>
      <dsp:spPr>
        <a:xfrm>
          <a:off x="228606" y="1904993"/>
          <a:ext cx="1375765" cy="137576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D7F0C-F3D6-46FA-BCB5-08536C6FF3B2}">
      <dsp:nvSpPr>
        <dsp:cNvPr id="0" name=""/>
        <dsp:cNvSpPr/>
      </dsp:nvSpPr>
      <dsp:spPr>
        <a:xfrm rot="10800000">
          <a:off x="1677961" y="3537775"/>
          <a:ext cx="5472684" cy="13757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674"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Cybersecurity Advisor for Rhode Island</a:t>
          </a:r>
          <a:endParaRPr lang="en-US" sz="1800" kern="1200" dirty="0"/>
        </a:p>
        <a:p>
          <a:pPr marL="114300" lvl="1" indent="-114300" algn="l" defTabSz="622300">
            <a:lnSpc>
              <a:spcPct val="90000"/>
            </a:lnSpc>
            <a:spcBef>
              <a:spcPct val="0"/>
            </a:spcBef>
            <a:spcAft>
              <a:spcPct val="15000"/>
            </a:spcAft>
            <a:buChar char="•"/>
          </a:pPr>
          <a:r>
            <a:rPr lang="en-US" sz="1400" b="1" kern="1200" dirty="0"/>
            <a:t>R. Mike Tetreault, Cybersecurity Advisor for Rhode Island</a:t>
          </a:r>
          <a:endParaRPr lang="en-US" sz="1400" kern="1200" dirty="0"/>
        </a:p>
        <a:p>
          <a:pPr marL="114300" lvl="1" indent="-114300" algn="l" defTabSz="622300">
            <a:lnSpc>
              <a:spcPct val="90000"/>
            </a:lnSpc>
            <a:spcBef>
              <a:spcPct val="0"/>
            </a:spcBef>
            <a:spcAft>
              <a:spcPct val="15000"/>
            </a:spcAft>
            <a:buChar char="•"/>
          </a:pPr>
          <a:r>
            <a:rPr lang="en-US" sz="1400" b="1" kern="1200" dirty="0"/>
            <a:t>Cybersecurity and Infrastructure Security Agency</a:t>
          </a:r>
          <a:endParaRPr lang="en-US" sz="1400" kern="1200" dirty="0"/>
        </a:p>
        <a:p>
          <a:pPr marL="114300" lvl="1" indent="-114300" algn="l" defTabSz="622300">
            <a:lnSpc>
              <a:spcPct val="90000"/>
            </a:lnSpc>
            <a:spcBef>
              <a:spcPct val="0"/>
            </a:spcBef>
            <a:spcAft>
              <a:spcPct val="15000"/>
            </a:spcAft>
            <a:buChar char="•"/>
          </a:pPr>
          <a:r>
            <a:rPr lang="en-US" sz="1400" b="1" kern="1200" dirty="0"/>
            <a:t>U.S. Department of Homeland Security </a:t>
          </a:r>
          <a:endParaRPr lang="en-US" sz="1400" kern="1200" dirty="0"/>
        </a:p>
      </dsp:txBody>
      <dsp:txXfrm rot="10800000">
        <a:off x="2021902" y="3537775"/>
        <a:ext cx="5128743" cy="1375765"/>
      </dsp:txXfrm>
    </dsp:sp>
    <dsp:sp modelId="{EBEB7107-F2BD-4DBE-9437-7374E5856DB7}">
      <dsp:nvSpPr>
        <dsp:cNvPr id="0" name=""/>
        <dsp:cNvSpPr/>
      </dsp:nvSpPr>
      <dsp:spPr>
        <a:xfrm>
          <a:off x="300641" y="3505197"/>
          <a:ext cx="1375765" cy="137576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386D-E906-48AB-8589-BEB0E0CE2E2D}">
      <dsp:nvSpPr>
        <dsp:cNvPr id="0" name=""/>
        <dsp:cNvSpPr/>
      </dsp:nvSpPr>
      <dsp:spPr>
        <a:xfrm rot="10800000">
          <a:off x="1133692" y="724"/>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SLCGP Overview  </a:t>
          </a:r>
          <a:endParaRPr lang="en-US" sz="2200" kern="1200"/>
        </a:p>
      </dsp:txBody>
      <dsp:txXfrm rot="10800000">
        <a:off x="1252826" y="724"/>
        <a:ext cx="3985379" cy="476537"/>
      </dsp:txXfrm>
    </dsp:sp>
    <dsp:sp modelId="{89DEA7DB-9FFD-42EB-851B-F061535459BA}">
      <dsp:nvSpPr>
        <dsp:cNvPr id="0" name=""/>
        <dsp:cNvSpPr/>
      </dsp:nvSpPr>
      <dsp:spPr>
        <a:xfrm flipH="1">
          <a:off x="685799" y="0"/>
          <a:ext cx="399395" cy="47653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A7FB0F-013D-4620-9050-F07D08F9DBF5}">
      <dsp:nvSpPr>
        <dsp:cNvPr id="0" name=""/>
        <dsp:cNvSpPr/>
      </dsp:nvSpPr>
      <dsp:spPr>
        <a:xfrm rot="10800000">
          <a:off x="1152977" y="619511"/>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SLCGP Objectives</a:t>
          </a:r>
          <a:endParaRPr lang="en-US" sz="2200" kern="1200"/>
        </a:p>
      </dsp:txBody>
      <dsp:txXfrm rot="10800000">
        <a:off x="1272111" y="619511"/>
        <a:ext cx="3985379" cy="476537"/>
      </dsp:txXfrm>
    </dsp:sp>
    <dsp:sp modelId="{192FFE27-0B76-4C68-BA84-F6E8DA3F28AC}">
      <dsp:nvSpPr>
        <dsp:cNvPr id="0" name=""/>
        <dsp:cNvSpPr/>
      </dsp:nvSpPr>
      <dsp:spPr>
        <a:xfrm>
          <a:off x="678694" y="666174"/>
          <a:ext cx="476537" cy="47653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2F9D3-C23F-46E1-A10F-E8240DC35CEE}">
      <dsp:nvSpPr>
        <dsp:cNvPr id="0" name=""/>
        <dsp:cNvSpPr/>
      </dsp:nvSpPr>
      <dsp:spPr>
        <a:xfrm rot="10800000">
          <a:off x="1152977" y="1238298"/>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Projects for Consideration</a:t>
          </a:r>
          <a:endParaRPr lang="en-US" sz="2200" kern="1200"/>
        </a:p>
      </dsp:txBody>
      <dsp:txXfrm rot="10800000">
        <a:off x="1272111" y="1238298"/>
        <a:ext cx="3985379" cy="476537"/>
      </dsp:txXfrm>
    </dsp:sp>
    <dsp:sp modelId="{22E5506D-ECA6-4132-8D90-B7F6768C6493}">
      <dsp:nvSpPr>
        <dsp:cNvPr id="0" name=""/>
        <dsp:cNvSpPr/>
      </dsp:nvSpPr>
      <dsp:spPr>
        <a:xfrm>
          <a:off x="666461" y="1295111"/>
          <a:ext cx="476537" cy="47653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A0340-6392-45F8-96F3-D891DB6735E5}">
      <dsp:nvSpPr>
        <dsp:cNvPr id="0" name=""/>
        <dsp:cNvSpPr/>
      </dsp:nvSpPr>
      <dsp:spPr>
        <a:xfrm rot="10800000">
          <a:off x="1152977" y="1857085"/>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How to Apply</a:t>
          </a:r>
          <a:endParaRPr lang="en-US" sz="2200" kern="1200"/>
        </a:p>
      </dsp:txBody>
      <dsp:txXfrm rot="10800000">
        <a:off x="1272111" y="1857085"/>
        <a:ext cx="3985379" cy="476537"/>
      </dsp:txXfrm>
    </dsp:sp>
    <dsp:sp modelId="{3A10AA27-591E-4B5C-B3A2-2A44A3299A36}">
      <dsp:nvSpPr>
        <dsp:cNvPr id="0" name=""/>
        <dsp:cNvSpPr/>
      </dsp:nvSpPr>
      <dsp:spPr>
        <a:xfrm>
          <a:off x="609601" y="1906197"/>
          <a:ext cx="476537" cy="47653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5C6F0-F4EF-4656-A27C-6A34ACB0BC9E}">
      <dsp:nvSpPr>
        <dsp:cNvPr id="0" name=""/>
        <dsp:cNvSpPr/>
      </dsp:nvSpPr>
      <dsp:spPr>
        <a:xfrm rot="10800000">
          <a:off x="1152977" y="2475873"/>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Requirements</a:t>
          </a:r>
          <a:endParaRPr lang="en-US" sz="2200" kern="1200"/>
        </a:p>
      </dsp:txBody>
      <dsp:txXfrm rot="10800000">
        <a:off x="1272111" y="2475873"/>
        <a:ext cx="3985379" cy="476537"/>
      </dsp:txXfrm>
    </dsp:sp>
    <dsp:sp modelId="{C445B180-685B-4DDA-A0E5-D18DBE2E6BE3}">
      <dsp:nvSpPr>
        <dsp:cNvPr id="0" name=""/>
        <dsp:cNvSpPr/>
      </dsp:nvSpPr>
      <dsp:spPr>
        <a:xfrm>
          <a:off x="609601" y="2532194"/>
          <a:ext cx="476537" cy="47653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33A464-4D50-4EC2-8175-04297E7FACEF}">
      <dsp:nvSpPr>
        <dsp:cNvPr id="0" name=""/>
        <dsp:cNvSpPr/>
      </dsp:nvSpPr>
      <dsp:spPr>
        <a:xfrm rot="10800000">
          <a:off x="1152977" y="3094660"/>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2023 SLCGP Reminders</a:t>
          </a:r>
          <a:endParaRPr lang="en-US" sz="2200" kern="1200"/>
        </a:p>
      </dsp:txBody>
      <dsp:txXfrm rot="10800000">
        <a:off x="1272111" y="3094660"/>
        <a:ext cx="3985379" cy="476537"/>
      </dsp:txXfrm>
    </dsp:sp>
    <dsp:sp modelId="{2D48D1B5-B069-4A69-A893-3C531CD02F99}">
      <dsp:nvSpPr>
        <dsp:cNvPr id="0" name=""/>
        <dsp:cNvSpPr/>
      </dsp:nvSpPr>
      <dsp:spPr>
        <a:xfrm>
          <a:off x="609601" y="3143767"/>
          <a:ext cx="476537" cy="47653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FFDDA-8178-424C-BD33-B27361DBD8E3}">
      <dsp:nvSpPr>
        <dsp:cNvPr id="0" name=""/>
        <dsp:cNvSpPr/>
      </dsp:nvSpPr>
      <dsp:spPr>
        <a:xfrm rot="10800000">
          <a:off x="1152977" y="3713447"/>
          <a:ext cx="4104513" cy="47653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40"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1" kern="1200"/>
            <a:t>Questions/Contact Info</a:t>
          </a:r>
          <a:endParaRPr lang="en-US" sz="2200" kern="1200"/>
        </a:p>
      </dsp:txBody>
      <dsp:txXfrm rot="10800000">
        <a:off x="1272111" y="3713447"/>
        <a:ext cx="3985379" cy="476537"/>
      </dsp:txXfrm>
    </dsp:sp>
    <dsp:sp modelId="{6FC35269-1B81-4919-90CB-24057BA54932}">
      <dsp:nvSpPr>
        <dsp:cNvPr id="0" name=""/>
        <dsp:cNvSpPr/>
      </dsp:nvSpPr>
      <dsp:spPr>
        <a:xfrm>
          <a:off x="609601" y="3714171"/>
          <a:ext cx="476537" cy="476537"/>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5B01B-9C45-442F-AB09-07ACC2A96808}">
      <dsp:nvSpPr>
        <dsp:cNvPr id="0" name=""/>
        <dsp:cNvSpPr/>
      </dsp:nvSpPr>
      <dsp:spPr>
        <a:xfrm>
          <a:off x="0" y="0"/>
          <a:ext cx="8228063" cy="1583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ts val="0"/>
            </a:spcAft>
            <a:buNone/>
          </a:pPr>
          <a:r>
            <a:rPr lang="en-US" sz="2300" b="1" i="1" kern="1200" dirty="0"/>
            <a:t>Applicants are required to address how the following program objectives will be met in their applications:</a:t>
          </a:r>
          <a:endParaRPr lang="en-US" sz="2300" kern="1200" dirty="0"/>
        </a:p>
      </dsp:txBody>
      <dsp:txXfrm>
        <a:off x="77310" y="77310"/>
        <a:ext cx="8073443" cy="1429093"/>
      </dsp:txXfrm>
    </dsp:sp>
    <dsp:sp modelId="{78B8DE73-4506-4EA6-9464-3B18AB9B7E00}">
      <dsp:nvSpPr>
        <dsp:cNvPr id="0" name=""/>
        <dsp:cNvSpPr/>
      </dsp:nvSpPr>
      <dsp:spPr>
        <a:xfrm>
          <a:off x="0" y="1782150"/>
          <a:ext cx="8228063"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4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Develop and establish appropriate governance structures, including developing, implementing, or revising cybersecurity plans, to improve capabilities to respond to cybersecurity incidents and ensure continuity of operations (COOP).</a:t>
          </a:r>
        </a:p>
        <a:p>
          <a:pPr marL="228600" lvl="1" indent="-228600" algn="l" defTabSz="889000">
            <a:lnSpc>
              <a:spcPct val="90000"/>
            </a:lnSpc>
            <a:spcBef>
              <a:spcPct val="0"/>
            </a:spcBef>
            <a:spcAft>
              <a:spcPct val="20000"/>
            </a:spcAft>
            <a:buChar char="•"/>
          </a:pPr>
          <a:r>
            <a:rPr lang="en-US" sz="2000" kern="1200" dirty="0"/>
            <a:t>Understand your current cybersecurity posture and areas for improvement based on continuous testing, evaluation, and structured assessments.</a:t>
          </a:r>
        </a:p>
        <a:p>
          <a:pPr marL="228600" lvl="1" indent="-228600" algn="l" defTabSz="889000">
            <a:lnSpc>
              <a:spcPct val="90000"/>
            </a:lnSpc>
            <a:spcBef>
              <a:spcPct val="0"/>
            </a:spcBef>
            <a:spcAft>
              <a:spcPct val="20000"/>
            </a:spcAft>
            <a:buChar char="•"/>
          </a:pPr>
          <a:r>
            <a:rPr lang="en-US" sz="2000" kern="1200" dirty="0"/>
            <a:t>Implement security protections commensurate with risk.</a:t>
          </a:r>
        </a:p>
        <a:p>
          <a:pPr marL="228600" lvl="1" indent="-228600" algn="l" defTabSz="889000">
            <a:lnSpc>
              <a:spcPct val="90000"/>
            </a:lnSpc>
            <a:spcBef>
              <a:spcPct val="0"/>
            </a:spcBef>
            <a:spcAft>
              <a:spcPct val="20000"/>
            </a:spcAft>
            <a:buChar char="•"/>
          </a:pPr>
          <a:r>
            <a:rPr lang="en-US" sz="2000" kern="1200" dirty="0"/>
            <a:t>Ensure organization personnel are appropriately trained in cybersecurity commensurate with responsibility.</a:t>
          </a:r>
        </a:p>
      </dsp:txBody>
      <dsp:txXfrm>
        <a:off x="0" y="1782150"/>
        <a:ext cx="8228063" cy="3094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4DC8F-6C58-487A-A6CF-6A7BAED356EB}">
      <dsp:nvSpPr>
        <dsp:cNvPr id="0" name=""/>
        <dsp:cNvSpPr/>
      </dsp:nvSpPr>
      <dsp:spPr>
        <a:xfrm>
          <a:off x="0" y="37274"/>
          <a:ext cx="837837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Projects for consideration need to meet RIEMA’s vision for a well-prepared whole community participation in planning, response, recovery and mitigation through addressing state priorities.    </a:t>
          </a:r>
        </a:p>
      </dsp:txBody>
      <dsp:txXfrm>
        <a:off x="43693" y="80967"/>
        <a:ext cx="8290984" cy="807664"/>
      </dsp:txXfrm>
    </dsp:sp>
    <dsp:sp modelId="{5797A615-67BE-4F33-B033-E5BDA650E84F}">
      <dsp:nvSpPr>
        <dsp:cNvPr id="0" name=""/>
        <dsp:cNvSpPr/>
      </dsp:nvSpPr>
      <dsp:spPr>
        <a:xfrm>
          <a:off x="0" y="978405"/>
          <a:ext cx="837837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Maintenance and Administration (M&amp;A) costs are allowable up to 5% of sub-grant award.</a:t>
          </a:r>
        </a:p>
      </dsp:txBody>
      <dsp:txXfrm>
        <a:off x="43693" y="1022098"/>
        <a:ext cx="8290984" cy="807664"/>
      </dsp:txXfrm>
    </dsp:sp>
    <dsp:sp modelId="{DCCAD6FF-0A82-4D3E-B644-CBAD7AD1C670}">
      <dsp:nvSpPr>
        <dsp:cNvPr id="0" name=""/>
        <dsp:cNvSpPr/>
      </dsp:nvSpPr>
      <dsp:spPr>
        <a:xfrm>
          <a:off x="0" y="1905001"/>
          <a:ext cx="837837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Maintenance &amp; Sustainment related costs such as maintenance contracts, warranties, repair or replacement costs, upgrades, user fees are allowable.</a:t>
          </a:r>
        </a:p>
      </dsp:txBody>
      <dsp:txXfrm>
        <a:off x="43693" y="1948694"/>
        <a:ext cx="8290984" cy="807664"/>
      </dsp:txXfrm>
    </dsp:sp>
    <dsp:sp modelId="{61CB8067-8E8C-40F7-967E-F0696C7F34C5}">
      <dsp:nvSpPr>
        <dsp:cNvPr id="0" name=""/>
        <dsp:cNvSpPr/>
      </dsp:nvSpPr>
      <dsp:spPr>
        <a:xfrm>
          <a:off x="0" y="2814585"/>
          <a:ext cx="837837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13"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2814585"/>
        <a:ext cx="8378370" cy="264960"/>
      </dsp:txXfrm>
    </dsp:sp>
    <dsp:sp modelId="{B769393D-81BE-492C-BFC3-CB579589332A}">
      <dsp:nvSpPr>
        <dsp:cNvPr id="0" name=""/>
        <dsp:cNvSpPr/>
      </dsp:nvSpPr>
      <dsp:spPr>
        <a:xfrm>
          <a:off x="0" y="2819404"/>
          <a:ext cx="837837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Projects need to be communicated with your local EMA Director and other relevant public officials/stakeholders about your request for federal funding.</a:t>
          </a:r>
        </a:p>
      </dsp:txBody>
      <dsp:txXfrm>
        <a:off x="43693" y="2863097"/>
        <a:ext cx="8290984" cy="807664"/>
      </dsp:txXfrm>
    </dsp:sp>
    <dsp:sp modelId="{EEA23D3F-302B-4612-A343-C379DAE6D204}">
      <dsp:nvSpPr>
        <dsp:cNvPr id="0" name=""/>
        <dsp:cNvSpPr/>
      </dsp:nvSpPr>
      <dsp:spPr>
        <a:xfrm>
          <a:off x="0" y="3905550"/>
          <a:ext cx="8378370" cy="895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More information about the State SLCGP allocations may be found on the RIEMA website located at: </a:t>
          </a:r>
          <a:r>
            <a:rPr lang="en-US" sz="1600" i="1" kern="1200" dirty="0">
              <a:hlinkClick xmlns:r="http://schemas.openxmlformats.org/officeDocument/2006/relationships" r:id="rId1"/>
            </a:rPr>
            <a:t>www.riema.ri.gov</a:t>
          </a:r>
          <a:r>
            <a:rPr lang="en-US" sz="1600" i="1" kern="1200" dirty="0"/>
            <a:t> </a:t>
          </a:r>
          <a:r>
            <a:rPr lang="en-US" sz="1600" kern="1200" dirty="0"/>
            <a:t>including the Notice of Funding Opportunity (NOFO), FEMA/</a:t>
          </a:r>
          <a:r>
            <a:rPr lang="en-US" sz="1600" kern="1200" dirty="0" err="1"/>
            <a:t>SoRI</a:t>
          </a:r>
          <a:r>
            <a:rPr lang="en-US" sz="1600" kern="1200" dirty="0"/>
            <a:t> Grants Management Handbook and </a:t>
          </a:r>
          <a:r>
            <a:rPr lang="en-US" sz="1600" kern="1200" dirty="0" err="1"/>
            <a:t>SoRI</a:t>
          </a:r>
          <a:r>
            <a:rPr lang="en-US" sz="1600" kern="1200" dirty="0"/>
            <a:t> Cybersecurity Plan.</a:t>
          </a:r>
        </a:p>
      </dsp:txBody>
      <dsp:txXfrm>
        <a:off x="43693" y="3949243"/>
        <a:ext cx="8290984" cy="807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A0AB0-FAB6-4BD5-A636-942A100D17EF}">
      <dsp:nvSpPr>
        <dsp:cNvPr id="0" name=""/>
        <dsp:cNvSpPr/>
      </dsp:nvSpPr>
      <dsp:spPr>
        <a:xfrm>
          <a:off x="0" y="0"/>
          <a:ext cx="8229600" cy="737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a:p>
      </dsp:txBody>
      <dsp:txXfrm>
        <a:off x="35989" y="35989"/>
        <a:ext cx="8157622" cy="665268"/>
      </dsp:txXfrm>
    </dsp:sp>
    <dsp:sp modelId="{07312E11-9CDB-44E7-89B6-1FBECF688271}">
      <dsp:nvSpPr>
        <dsp:cNvPr id="0" name=""/>
        <dsp:cNvSpPr/>
      </dsp:nvSpPr>
      <dsp:spPr>
        <a:xfrm>
          <a:off x="0" y="1142998"/>
          <a:ext cx="8229600" cy="363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RIEMA is using </a:t>
          </a:r>
          <a:r>
            <a:rPr lang="en-US" sz="2000" b="1" kern="1200" dirty="0" err="1"/>
            <a:t>eCivis</a:t>
          </a:r>
          <a:r>
            <a:rPr lang="en-US" sz="2000" kern="1200" dirty="0"/>
            <a:t> for grant applications (Funding Requests) accessible through the RIEMA website located at:  </a:t>
          </a:r>
          <a:r>
            <a:rPr lang="en-US" sz="2000" i="1" kern="1200" dirty="0">
              <a:hlinkClick xmlns:r="http://schemas.openxmlformats.org/officeDocument/2006/relationships" r:id="rId1"/>
            </a:rPr>
            <a:t>www.</a:t>
          </a:r>
          <a:r>
            <a:rPr lang="en-US" sz="2000" b="1" i="1" kern="1200" dirty="0">
              <a:hlinkClick xmlns:r="http://schemas.openxmlformats.org/officeDocument/2006/relationships" r:id="rId1"/>
            </a:rPr>
            <a:t>riema</a:t>
          </a:r>
          <a:r>
            <a:rPr lang="en-US" sz="2000" i="1" kern="1200" dirty="0">
              <a:hlinkClick xmlns:r="http://schemas.openxmlformats.org/officeDocument/2006/relationships" r:id="rId1"/>
            </a:rPr>
            <a:t>.</a:t>
          </a:r>
          <a:r>
            <a:rPr lang="en-US" sz="2000" b="1" i="1" kern="1200" dirty="0">
              <a:hlinkClick xmlns:r="http://schemas.openxmlformats.org/officeDocument/2006/relationships" r:id="rId1"/>
            </a:rPr>
            <a:t>ri</a:t>
          </a:r>
          <a:r>
            <a:rPr lang="en-US" sz="2000" i="1" kern="1200" dirty="0">
              <a:hlinkClick xmlns:r="http://schemas.openxmlformats.org/officeDocument/2006/relationships" r:id="rId1"/>
            </a:rPr>
            <a:t>.gov</a:t>
          </a:r>
          <a:r>
            <a:rPr lang="en-US" sz="2000" i="1" kern="1200" dirty="0"/>
            <a:t> </a:t>
          </a:r>
          <a:endParaRPr lang="en-US" sz="2000" kern="1200" dirty="0"/>
        </a:p>
        <a:p>
          <a:pPr marL="228600" lvl="1" indent="-228600" algn="l" defTabSz="889000">
            <a:lnSpc>
              <a:spcPct val="90000"/>
            </a:lnSpc>
            <a:spcBef>
              <a:spcPct val="0"/>
            </a:spcBef>
            <a:spcAft>
              <a:spcPct val="20000"/>
            </a:spcAft>
            <a:buChar char="•"/>
          </a:pPr>
          <a:r>
            <a:rPr lang="en-US" sz="2000" kern="1200" dirty="0"/>
            <a:t>Applicants are required to be registered in the System for Award Management (</a:t>
          </a:r>
          <a:r>
            <a:rPr lang="en-US" sz="2000" kern="1200" dirty="0">
              <a:hlinkClick xmlns:r="http://schemas.openxmlformats.org/officeDocument/2006/relationships" r:id="rId2"/>
            </a:rPr>
            <a:t>SAM’s</a:t>
          </a:r>
          <a:r>
            <a:rPr lang="en-US" sz="2000" kern="1200" dirty="0"/>
            <a:t>) and use of your local Unique Entity Identifier (UEI)/ formerly known as a Data Universal Numbering System (DUNS) number – please contact your city controller to determine the correct and active municipal UEI number to use</a:t>
          </a:r>
        </a:p>
        <a:p>
          <a:pPr marL="228600" lvl="1" indent="-228600" algn="l" defTabSz="889000">
            <a:lnSpc>
              <a:spcPct val="90000"/>
            </a:lnSpc>
            <a:spcBef>
              <a:spcPct val="0"/>
            </a:spcBef>
            <a:spcAft>
              <a:spcPct val="20000"/>
            </a:spcAft>
            <a:buChar char="•"/>
          </a:pPr>
          <a:r>
            <a:rPr lang="en-US" sz="2000" kern="1200" dirty="0"/>
            <a:t>Once you access the RIEMA website, click on the Grants and Finance Section and scroll down to the SLCGP Grant banner to apply for SLCGP: </a:t>
          </a:r>
          <a:r>
            <a:rPr lang="en-US" sz="2000" b="1" i="1" kern="1200" dirty="0">
              <a:hlinkClick xmlns:r="http://schemas.openxmlformats.org/officeDocument/2006/relationships" r:id="rId3"/>
            </a:rPr>
            <a:t>SLCGP 2023 Funding Application. </a:t>
          </a:r>
          <a:endParaRPr lang="en-US" sz="2000" kern="1200" dirty="0"/>
        </a:p>
        <a:p>
          <a:pPr marL="228600" lvl="1" indent="-228600" algn="l" defTabSz="889000">
            <a:lnSpc>
              <a:spcPct val="90000"/>
            </a:lnSpc>
            <a:spcBef>
              <a:spcPct val="0"/>
            </a:spcBef>
            <a:spcAft>
              <a:spcPct val="20000"/>
            </a:spcAft>
            <a:buChar char="•"/>
          </a:pPr>
          <a:r>
            <a:rPr lang="en-US" sz="2000" kern="1200" dirty="0"/>
            <a:t>Application reviews will be conducted by RIEMA and the RI Cybersecurity Planning Committee.</a:t>
          </a:r>
        </a:p>
      </dsp:txBody>
      <dsp:txXfrm>
        <a:off x="0" y="1142998"/>
        <a:ext cx="8229600" cy="3632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D207-6309-42AC-AC84-E5C30A747266}">
      <dsp:nvSpPr>
        <dsp:cNvPr id="0" name=""/>
        <dsp:cNvSpPr/>
      </dsp:nvSpPr>
      <dsp:spPr>
        <a:xfrm>
          <a:off x="0" y="0"/>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The application process includes:</a:t>
          </a:r>
          <a:endParaRPr lang="en-US" sz="2800" kern="1200" dirty="0"/>
        </a:p>
      </dsp:txBody>
      <dsp:txXfrm>
        <a:off x="32784" y="32784"/>
        <a:ext cx="8164032" cy="606012"/>
      </dsp:txXfrm>
    </dsp:sp>
    <dsp:sp modelId="{C80B4F9B-6404-441E-9994-EF77D8141083}">
      <dsp:nvSpPr>
        <dsp:cNvPr id="0" name=""/>
        <dsp:cNvSpPr/>
      </dsp:nvSpPr>
      <dsp:spPr>
        <a:xfrm>
          <a:off x="0" y="823409"/>
          <a:ext cx="8229600"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POETE (</a:t>
          </a:r>
          <a:r>
            <a:rPr lang="en-US" sz="2200" i="1" kern="1200" dirty="0"/>
            <a:t>Planning, Organization, Equipment, Training, Exercise info</a:t>
          </a:r>
          <a:r>
            <a:rPr lang="en-US" sz="2200" kern="1200" dirty="0"/>
            <a:t>)</a:t>
          </a:r>
        </a:p>
        <a:p>
          <a:pPr marL="228600" lvl="1" indent="-228600" algn="l" defTabSz="977900">
            <a:lnSpc>
              <a:spcPct val="90000"/>
            </a:lnSpc>
            <a:spcBef>
              <a:spcPct val="0"/>
            </a:spcBef>
            <a:spcAft>
              <a:spcPct val="20000"/>
            </a:spcAft>
            <a:buChar char="•"/>
          </a:pPr>
          <a:r>
            <a:rPr lang="en-US" sz="2200" kern="1200" dirty="0"/>
            <a:t>Investment Overview (</a:t>
          </a:r>
          <a:r>
            <a:rPr lang="en-US" sz="2200" i="1" kern="1200" dirty="0"/>
            <a:t>dollar amount of federal funding requested/budget</a:t>
          </a:r>
          <a:r>
            <a:rPr lang="en-US" sz="2200" kern="1200" dirty="0"/>
            <a:t>)</a:t>
          </a:r>
        </a:p>
        <a:p>
          <a:pPr marL="228600" lvl="1" indent="-228600" algn="l" defTabSz="977900">
            <a:lnSpc>
              <a:spcPct val="90000"/>
            </a:lnSpc>
            <a:spcBef>
              <a:spcPct val="0"/>
            </a:spcBef>
            <a:spcAft>
              <a:spcPct val="20000"/>
            </a:spcAft>
            <a:buChar char="•"/>
          </a:pPr>
          <a:r>
            <a:rPr lang="en-US" sz="2200" kern="1200" dirty="0"/>
            <a:t>Goals/ Milestones (</a:t>
          </a:r>
          <a:r>
            <a:rPr lang="en-US" sz="2200" i="1" kern="1200" dirty="0"/>
            <a:t>please include 4 milestones in the application</a:t>
          </a:r>
          <a:r>
            <a:rPr lang="en-US" sz="2200" kern="1200" dirty="0"/>
            <a:t>)</a:t>
          </a:r>
        </a:p>
        <a:p>
          <a:pPr marL="228600" lvl="1" indent="-228600" algn="l" defTabSz="977900">
            <a:lnSpc>
              <a:spcPct val="90000"/>
            </a:lnSpc>
            <a:spcBef>
              <a:spcPct val="0"/>
            </a:spcBef>
            <a:spcAft>
              <a:spcPct val="20000"/>
            </a:spcAft>
            <a:buChar char="•"/>
          </a:pPr>
          <a:r>
            <a:rPr lang="en-US" sz="2200" kern="1200"/>
            <a:t>Project Implementation (</a:t>
          </a:r>
          <a:r>
            <a:rPr lang="en-US" sz="2200" i="1" kern="1200"/>
            <a:t>provide brief description of project, project goal and its regional benefits</a:t>
          </a:r>
          <a:r>
            <a:rPr lang="en-US" sz="2200" kern="1200"/>
            <a:t>)</a:t>
          </a:r>
        </a:p>
        <a:p>
          <a:pPr marL="228600" lvl="1" indent="-228600" algn="l" defTabSz="977900">
            <a:lnSpc>
              <a:spcPct val="90000"/>
            </a:lnSpc>
            <a:spcBef>
              <a:spcPct val="0"/>
            </a:spcBef>
            <a:spcAft>
              <a:spcPct val="20000"/>
            </a:spcAft>
            <a:buChar char="•"/>
          </a:pPr>
          <a:r>
            <a:rPr lang="en-US" sz="2200" kern="1200"/>
            <a:t>Project Type:</a:t>
          </a:r>
          <a:r>
            <a:rPr lang="en-US" sz="2200" i="1" kern="1200"/>
            <a:t> (4) Cyber Awareness Training / MFA/ .Gov / Alternate Cybersecurity Initiative (Check all that apply to your proposal)</a:t>
          </a:r>
          <a:endParaRPr lang="en-US" sz="2200" kern="1200"/>
        </a:p>
        <a:p>
          <a:pPr marL="228600" lvl="1" indent="-228600" algn="l" defTabSz="977900">
            <a:lnSpc>
              <a:spcPct val="90000"/>
            </a:lnSpc>
            <a:spcBef>
              <a:spcPct val="0"/>
            </a:spcBef>
            <a:spcAft>
              <a:spcPct val="20000"/>
            </a:spcAft>
            <a:buChar char="•"/>
          </a:pPr>
          <a:r>
            <a:rPr lang="en-US" sz="2200" kern="1200"/>
            <a:t>Assurance forms, to include EHP information and other requirements </a:t>
          </a:r>
        </a:p>
      </dsp:txBody>
      <dsp:txXfrm>
        <a:off x="0" y="823409"/>
        <a:ext cx="8229600" cy="3825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B325F-C5E5-48C7-B795-BD391D9FC555}">
      <dsp:nvSpPr>
        <dsp:cNvPr id="0" name=""/>
        <dsp:cNvSpPr/>
      </dsp:nvSpPr>
      <dsp:spPr>
        <a:xfrm>
          <a:off x="0" y="156218"/>
          <a:ext cx="8129666"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u="sng" kern="1200" dirty="0"/>
            <a:t>All SLCGP sub-recipients:</a:t>
          </a:r>
          <a:endParaRPr lang="en-US" sz="3000" kern="1200" dirty="0"/>
        </a:p>
      </dsp:txBody>
      <dsp:txXfrm>
        <a:off x="59399" y="215617"/>
        <a:ext cx="8010868" cy="1098002"/>
      </dsp:txXfrm>
    </dsp:sp>
    <dsp:sp modelId="{F6B6237F-389F-4CFC-8CA4-D557353BB715}">
      <dsp:nvSpPr>
        <dsp:cNvPr id="0" name=""/>
        <dsp:cNvSpPr/>
      </dsp:nvSpPr>
      <dsp:spPr>
        <a:xfrm>
          <a:off x="0" y="1759651"/>
          <a:ext cx="8129666"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1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u="sng" kern="1200" dirty="0">
              <a:hlinkClick xmlns:r="http://schemas.openxmlformats.org/officeDocument/2006/relationships" r:id="rId1"/>
            </a:rPr>
            <a:t>Nationwide Cyber Security Review</a:t>
          </a:r>
          <a:r>
            <a:rPr lang="en-US" sz="2800" b="1" kern="1200" dirty="0"/>
            <a:t> (NCSR) – completed by RIEMA by 2/28/25 but you can submit at the time of submitting your application…. </a:t>
          </a:r>
          <a:r>
            <a:rPr lang="en-US" sz="2800" b="1" i="1" kern="1200" dirty="0"/>
            <a:t>Failure to comply with the NCSR requirements may result in termination of the entire grant agreement.</a:t>
          </a:r>
          <a:endParaRPr lang="en-US" sz="2800" kern="1200" dirty="0"/>
        </a:p>
      </dsp:txBody>
      <dsp:txXfrm>
        <a:off x="0" y="1759651"/>
        <a:ext cx="8129666" cy="2421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A7EB3-1BC3-40B0-8295-78D8275E1963}">
      <dsp:nvSpPr>
        <dsp:cNvPr id="0" name=""/>
        <dsp:cNvSpPr/>
      </dsp:nvSpPr>
      <dsp:spPr>
        <a:xfrm>
          <a:off x="0" y="75366"/>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Vendor Registration: “Ocean State Procures”</a:t>
          </a:r>
          <a:endParaRPr lang="en-US" sz="1900" kern="1200" dirty="0"/>
        </a:p>
      </dsp:txBody>
      <dsp:txXfrm>
        <a:off x="36845" y="112211"/>
        <a:ext cx="8155910" cy="681087"/>
      </dsp:txXfrm>
    </dsp:sp>
    <dsp:sp modelId="{A63973BC-3FDF-4E39-ABD4-7DFFC5BB5674}">
      <dsp:nvSpPr>
        <dsp:cNvPr id="0" name=""/>
        <dsp:cNvSpPr/>
      </dsp:nvSpPr>
      <dsp:spPr>
        <a:xfrm>
          <a:off x="0" y="884864"/>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W9 entry/registration is a requirement to be reimbursed</a:t>
          </a:r>
          <a:endParaRPr lang="en-US" sz="1900" kern="1200" dirty="0"/>
        </a:p>
      </dsp:txBody>
      <dsp:txXfrm>
        <a:off x="36845" y="921709"/>
        <a:ext cx="8155910" cy="681087"/>
      </dsp:txXfrm>
    </dsp:sp>
    <dsp:sp modelId="{E40292AE-8889-4A93-89E2-00B370A129E2}">
      <dsp:nvSpPr>
        <dsp:cNvPr id="0" name=""/>
        <dsp:cNvSpPr/>
      </dsp:nvSpPr>
      <dsp:spPr>
        <a:xfrm>
          <a:off x="0" y="1694362"/>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As a registered OSP vendor, you will gain access to the OSP Vendor Portal where you can:</a:t>
          </a:r>
          <a:endParaRPr lang="en-US" sz="1900" kern="1200" dirty="0"/>
        </a:p>
      </dsp:txBody>
      <dsp:txXfrm>
        <a:off x="36845" y="1731207"/>
        <a:ext cx="8155910" cy="681087"/>
      </dsp:txXfrm>
    </dsp:sp>
    <dsp:sp modelId="{15F5B01F-8A3A-493B-B127-A6E81F8D5613}">
      <dsp:nvSpPr>
        <dsp:cNvPr id="0" name=""/>
        <dsp:cNvSpPr/>
      </dsp:nvSpPr>
      <dsp:spPr>
        <a:xfrm>
          <a:off x="0" y="2503860"/>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Maintain your OSP vendor profile including your entity/business and contact information</a:t>
          </a:r>
          <a:endParaRPr lang="en-US" sz="1900" kern="1200" dirty="0"/>
        </a:p>
      </dsp:txBody>
      <dsp:txXfrm>
        <a:off x="36845" y="2540705"/>
        <a:ext cx="8155910" cy="681087"/>
      </dsp:txXfrm>
    </dsp:sp>
    <dsp:sp modelId="{C9830707-449E-433B-89B4-A9D1DE260F74}">
      <dsp:nvSpPr>
        <dsp:cNvPr id="0" name=""/>
        <dsp:cNvSpPr/>
      </dsp:nvSpPr>
      <dsp:spPr>
        <a:xfrm>
          <a:off x="0" y="3313357"/>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Upload important business documents such as your W-9 Form</a:t>
          </a:r>
          <a:endParaRPr lang="en-US" sz="1900" kern="1200" dirty="0"/>
        </a:p>
      </dsp:txBody>
      <dsp:txXfrm>
        <a:off x="36845" y="3350202"/>
        <a:ext cx="8155910" cy="681087"/>
      </dsp:txXfrm>
    </dsp:sp>
    <dsp:sp modelId="{25FD6FC3-0708-47C5-A9F3-7FA38068684F}">
      <dsp:nvSpPr>
        <dsp:cNvPr id="0" name=""/>
        <dsp:cNvSpPr/>
      </dsp:nvSpPr>
      <dsp:spPr>
        <a:xfrm>
          <a:off x="0" y="4122855"/>
          <a:ext cx="82296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View and respond online to posted solicitations: </a:t>
          </a:r>
          <a:r>
            <a:rPr lang="en-US" sz="1900" b="1" kern="1200" dirty="0">
              <a:hlinkClick xmlns:r="http://schemas.openxmlformats.org/officeDocument/2006/relationships" r:id="rId1"/>
            </a:rPr>
            <a:t>https://ridop.ri.gov/ocean-state-procures-osp</a:t>
          </a:r>
          <a:endParaRPr lang="en-US" sz="1900" kern="1200" dirty="0"/>
        </a:p>
      </dsp:txBody>
      <dsp:txXfrm>
        <a:off x="36845" y="4159700"/>
        <a:ext cx="8155910" cy="681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3410-67BF-41A6-B1EF-20E07CA720F6}">
      <dsp:nvSpPr>
        <dsp:cNvPr id="0" name=""/>
        <dsp:cNvSpPr/>
      </dsp:nvSpPr>
      <dsp:spPr>
        <a:xfrm>
          <a:off x="0" y="4567"/>
          <a:ext cx="35041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u="sng" kern="1200"/>
            <a:t>POINTS OF CONTACT:</a:t>
          </a:r>
          <a:endParaRPr lang="en-US" sz="2400" kern="1200"/>
        </a:p>
      </dsp:txBody>
      <dsp:txXfrm>
        <a:off x="28100" y="32667"/>
        <a:ext cx="34479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2" y="3"/>
            <a:ext cx="3037523" cy="466247"/>
          </a:xfrm>
          <a:prstGeom prst="rect">
            <a:avLst/>
          </a:prstGeom>
        </p:spPr>
        <p:txBody>
          <a:bodyPr vert="horz" lIns="91308" tIns="45653" rIns="91308" bIns="45653"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1294" y="3"/>
            <a:ext cx="3037523" cy="466247"/>
          </a:xfrm>
          <a:prstGeom prst="rect">
            <a:avLst/>
          </a:prstGeom>
        </p:spPr>
        <p:txBody>
          <a:bodyPr vert="horz" lIns="91308" tIns="45653" rIns="91308" bIns="45653" rtlCol="0"/>
          <a:lstStyle>
            <a:lvl1pPr algn="r">
              <a:defRPr sz="1200"/>
            </a:lvl1pPr>
          </a:lstStyle>
          <a:p>
            <a:fld id="{86B9DFEE-D87A-4C2E-B819-DF9A468DB712}" type="datetimeFigureOut">
              <a:rPr lang="en-US" smtClean="0"/>
              <a:t>1/15/2025</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2" y="8830155"/>
            <a:ext cx="3037523" cy="466247"/>
          </a:xfrm>
          <a:prstGeom prst="rect">
            <a:avLst/>
          </a:prstGeom>
        </p:spPr>
        <p:txBody>
          <a:bodyPr vert="horz" lIns="91308" tIns="45653" rIns="91308" bIns="45653"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1/15/2025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3" tIns="46572" rIns="93143" bIns="46572"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3" tIns="46572" rIns="93143" bIns="4657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3" tIns="46572" rIns="93143" bIns="4657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3" tIns="46572" rIns="93143" bIns="46572"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3</a:t>
            </a:fld>
            <a:endParaRPr lang="en-US" dirty="0"/>
          </a:p>
        </p:txBody>
      </p:sp>
    </p:spTree>
    <p:extLst>
      <p:ext uri="{BB962C8B-B14F-4D97-AF65-F5344CB8AC3E}">
        <p14:creationId xmlns:p14="http://schemas.microsoft.com/office/powerpoint/2010/main" val="386583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7.xml"/><Relationship Id="rId7" Type="http://schemas.openxmlformats.org/officeDocument/2006/relationships/hyperlink" Target="https://www.cisecurity.org/ms-isac/services/ncsr"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shelley.Peterson@ema.ri.gov" TargetMode="External"/><Relationship Id="rId13" Type="http://schemas.openxmlformats.org/officeDocument/2006/relationships/diagramQuickStyle" Target="../diagrams/quickStyle9.xml"/><Relationship Id="rId3" Type="http://schemas.openxmlformats.org/officeDocument/2006/relationships/image" Target="../media/image24.png"/><Relationship Id="rId7" Type="http://schemas.openxmlformats.org/officeDocument/2006/relationships/hyperlink" Target="mailto:ema.grants@ema.ri.gov" TargetMode="External"/><Relationship Id="rId12" Type="http://schemas.openxmlformats.org/officeDocument/2006/relationships/diagramLayout" Target="../diagrams/layout9.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www.riema.ri.gov/" TargetMode="External"/><Relationship Id="rId11" Type="http://schemas.openxmlformats.org/officeDocument/2006/relationships/diagramData" Target="../diagrams/data9.xml"/><Relationship Id="rId5" Type="http://schemas.openxmlformats.org/officeDocument/2006/relationships/image" Target="../media/image26.gif"/><Relationship Id="rId15" Type="http://schemas.microsoft.com/office/2007/relationships/diagramDrawing" Target="../diagrams/drawing9.xml"/><Relationship Id="rId10" Type="http://schemas.openxmlformats.org/officeDocument/2006/relationships/hyperlink" Target="mailto:timothy.nadeau@ema.ri.gov" TargetMode="External"/><Relationship Id="rId4" Type="http://schemas.openxmlformats.org/officeDocument/2006/relationships/image" Target="../media/image25.png"/><Relationship Id="rId9" Type="http://schemas.openxmlformats.org/officeDocument/2006/relationships/hyperlink" Target="mailto:denise.manni@ema.ri.gov" TargetMode="External"/><Relationship Id="rId14" Type="http://schemas.openxmlformats.org/officeDocument/2006/relationships/diagramColors" Target="../diagrams/colors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09800"/>
          </a:xfrm>
        </p:spPr>
        <p:txBody>
          <a:bodyPr>
            <a:normAutofit fontScale="90000"/>
          </a:bodyPr>
          <a:lstStyle/>
          <a:p>
            <a:pPr algn="ctr">
              <a:defRPr/>
            </a:pPr>
            <a:r>
              <a:rPr lang="en-US" b="1" dirty="0">
                <a:effectLst>
                  <a:outerShdw blurRad="38100" dist="38100" dir="2700000" algn="tl">
                    <a:srgbClr val="000000">
                      <a:alpha val="43137"/>
                    </a:srgbClr>
                  </a:outerShdw>
                </a:effectLst>
              </a:rPr>
              <a:t>FY 2023 State and Local Cybersecurity Grant Program (SLCGP)Roll-Out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61581" y="5715000"/>
            <a:ext cx="7467600" cy="457200"/>
          </a:xfrm>
        </p:spPr>
        <p:txBody>
          <a:bodyPr vert="horz" lIns="91440" tIns="45720" rIns="91440" bIns="45720" rtlCol="0" anchor="t">
            <a:noAutofit/>
          </a:bodyPr>
          <a:lstStyle/>
          <a:p>
            <a:r>
              <a:rPr lang="en-US" sz="2400" b="1" dirty="0">
                <a:solidFill>
                  <a:schemeClr val="tx1"/>
                </a:solidFill>
                <a:latin typeface="Cambria"/>
                <a:ea typeface="Cambria"/>
              </a:rPr>
              <a:t>January 15, 2025 (10AM-11AM EST)</a:t>
            </a:r>
          </a:p>
          <a:p>
            <a:endParaRPr lang="en-US" sz="20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438400"/>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5801" y="4714966"/>
            <a:ext cx="2039161" cy="88404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C367C31-2136-6CD8-B081-7FC6717B0701}"/>
              </a:ext>
            </a:extLst>
          </p:cNvPr>
          <p:cNvGraphicFramePr>
            <a:graphicFrameLocks noGrp="1"/>
          </p:cNvGraphicFramePr>
          <p:nvPr>
            <p:ph idx="1"/>
            <p:extLst>
              <p:ext uri="{D42A27DB-BD31-4B8C-83A1-F6EECF244321}">
                <p14:modId xmlns:p14="http://schemas.microsoft.com/office/powerpoint/2010/main" val="2526108117"/>
              </p:ext>
            </p:extLst>
          </p:nvPr>
        </p:nvGraphicFramePr>
        <p:xfrm>
          <a:off x="557134" y="914398"/>
          <a:ext cx="8129666" cy="4724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228600"/>
            <a:ext cx="8229600" cy="457199"/>
          </a:xfrm>
          <a:effectLst>
            <a:outerShdw blurRad="50800" dist="38100" dir="5400000" algn="t" rotWithShape="0">
              <a:prstClr val="black">
                <a:alpha val="40000"/>
              </a:prstClr>
            </a:outerShdw>
          </a:effectLst>
        </p:spPr>
        <p:txBody>
          <a:bodyPr>
            <a:noAutofit/>
          </a:bodyPr>
          <a:lstStyle/>
          <a:p>
            <a:pPr algn="ctr" fontAlgn="auto">
              <a:spcAft>
                <a:spcPts val="0"/>
              </a:spcAft>
            </a:pPr>
            <a:r>
              <a:rPr lang="en-US" sz="3200" b="1" dirty="0">
                <a:latin typeface="+mn-lt"/>
              </a:rPr>
              <a:t>SLCGP Requirements</a:t>
            </a:r>
            <a:endParaRPr lang="en-US" sz="3200" dirty="0">
              <a:cs typeface="Arial" panose="020B0604020202020204" pitchFamily="34" charset="0"/>
            </a:endParaRPr>
          </a:p>
        </p:txBody>
      </p:sp>
      <p:sp>
        <p:nvSpPr>
          <p:cNvPr id="2" name="TextBox 1"/>
          <p:cNvSpPr txBox="1"/>
          <p:nvPr/>
        </p:nvSpPr>
        <p:spPr>
          <a:xfrm>
            <a:off x="8458200" y="6324600"/>
            <a:ext cx="457200"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10</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Diagram, logo">
            <a:hlinkClick r:id="rId7"/>
            <a:extLst>
              <a:ext uri="{FF2B5EF4-FFF2-40B4-BE49-F238E27FC236}">
                <a16:creationId xmlns:a16="http://schemas.microsoft.com/office/drawing/2014/main" id="{C400DAE4-B361-F5E6-FEEC-0CE0020612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4957961"/>
            <a:ext cx="3000884" cy="1023739"/>
          </a:xfrm>
          <a:prstGeom prst="rect">
            <a:avLst/>
          </a:prstGeom>
        </p:spPr>
      </p:pic>
    </p:spTree>
    <p:extLst>
      <p:ext uri="{BB962C8B-B14F-4D97-AF65-F5344CB8AC3E}">
        <p14:creationId xmlns:p14="http://schemas.microsoft.com/office/powerpoint/2010/main" val="130741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C5F9-9BC2-7916-D4F7-EA6F9117905B}"/>
              </a:ext>
            </a:extLst>
          </p:cNvPr>
          <p:cNvSpPr>
            <a:spLocks noGrp="1"/>
          </p:cNvSpPr>
          <p:nvPr>
            <p:ph type="title"/>
          </p:nvPr>
        </p:nvSpPr>
        <p:spPr>
          <a:effectLst>
            <a:outerShdw blurRad="50800" dist="38100" dir="5400000" algn="t" rotWithShape="0">
              <a:prstClr val="black">
                <a:alpha val="40000"/>
              </a:prstClr>
            </a:outerShdw>
          </a:effectLst>
        </p:spPr>
        <p:txBody>
          <a:bodyPr>
            <a:noAutofit/>
          </a:bodyPr>
          <a:lstStyle/>
          <a:p>
            <a:pPr marL="0" indent="0" algn="ctr">
              <a:buNone/>
            </a:pPr>
            <a:r>
              <a:rPr lang="en-US" sz="3200" b="1" dirty="0">
                <a:latin typeface="+mn-lt"/>
              </a:rPr>
              <a:t>SLCGP Requirements Cont. (</a:t>
            </a:r>
            <a:r>
              <a:rPr lang="en-US" sz="3200" b="1" i="1" dirty="0">
                <a:latin typeface="+mn-lt"/>
              </a:rPr>
              <a:t>Local Only</a:t>
            </a:r>
            <a:r>
              <a:rPr lang="en-US" sz="3200" b="1" dirty="0">
                <a:latin typeface="+mn-lt"/>
              </a:rPr>
              <a:t>)</a:t>
            </a:r>
          </a:p>
        </p:txBody>
      </p:sp>
      <p:graphicFrame>
        <p:nvGraphicFramePr>
          <p:cNvPr id="5" name="Content Placeholder 4">
            <a:extLst>
              <a:ext uri="{FF2B5EF4-FFF2-40B4-BE49-F238E27FC236}">
                <a16:creationId xmlns:a16="http://schemas.microsoft.com/office/drawing/2014/main" id="{F76830FC-951F-A4E5-8767-B7691D17953F}"/>
              </a:ext>
            </a:extLst>
          </p:cNvPr>
          <p:cNvGraphicFramePr>
            <a:graphicFrameLocks noGrp="1"/>
          </p:cNvGraphicFramePr>
          <p:nvPr>
            <p:ph idx="1"/>
            <p:extLst>
              <p:ext uri="{D42A27DB-BD31-4B8C-83A1-F6EECF244321}">
                <p14:modId xmlns:p14="http://schemas.microsoft.com/office/powerpoint/2010/main" val="3373907180"/>
              </p:ext>
            </p:extLst>
          </p:nvPr>
        </p:nvGraphicFramePr>
        <p:xfrm>
          <a:off x="457200" y="1066801"/>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A0BD7AE-B1BC-4C44-977A-9CFA44D9651D}"/>
              </a:ext>
            </a:extLst>
          </p:cNvPr>
          <p:cNvSpPr txBox="1"/>
          <p:nvPr/>
        </p:nvSpPr>
        <p:spPr>
          <a:xfrm>
            <a:off x="8402397" y="6305490"/>
            <a:ext cx="565731" cy="400110"/>
          </a:xfrm>
          <a:prstGeom prst="rect">
            <a:avLst/>
          </a:prstGeom>
          <a:noFill/>
        </p:spPr>
        <p:txBody>
          <a:bodyPr wrap="square" rtlCol="0">
            <a:spAutoFit/>
          </a:bodyPr>
          <a:lstStyle/>
          <a:p>
            <a:r>
              <a:rPr lang="en-US" sz="2000" dirty="0">
                <a:latin typeface="+mn-lt"/>
              </a:rPr>
              <a:t>11</a:t>
            </a:r>
          </a:p>
        </p:txBody>
      </p:sp>
    </p:spTree>
    <p:extLst>
      <p:ext uri="{BB962C8B-B14F-4D97-AF65-F5344CB8AC3E}">
        <p14:creationId xmlns:p14="http://schemas.microsoft.com/office/powerpoint/2010/main" val="368193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457199" y="101025"/>
            <a:ext cx="8229601" cy="584775"/>
          </a:xfrm>
          <a:prstGeom prst="rect">
            <a:avLst/>
          </a:prstGeom>
          <a:effectLst>
            <a:outerShdw blurRad="50800" dist="38100" dir="5400000" algn="t" rotWithShape="0">
              <a:prstClr val="black">
                <a:alpha val="40000"/>
              </a:prstClr>
            </a:outerShdw>
          </a:effectLst>
        </p:spPr>
        <p:txBody>
          <a:bodyPr wrap="square">
            <a:spAutoFit/>
          </a:bodyPr>
          <a:lstStyle/>
          <a:p>
            <a:pPr algn="ctr">
              <a:spcBef>
                <a:spcPts val="800"/>
              </a:spcBef>
              <a:spcAft>
                <a:spcPts val="3600"/>
              </a:spcAft>
              <a:buNone/>
            </a:pPr>
            <a:r>
              <a:rPr lang="en-US" sz="3200" b="1">
                <a:latin typeface="+mn-lt"/>
              </a:rPr>
              <a:t>SLCGP 2023 Reminders</a:t>
            </a:r>
            <a:endParaRPr lang="en-US" sz="3200" b="1" dirty="0">
              <a:latin typeface="+mn-lt"/>
            </a:endParaRPr>
          </a:p>
        </p:txBody>
      </p:sp>
      <p:sp>
        <p:nvSpPr>
          <p:cNvPr id="4" name="TextBox 3"/>
          <p:cNvSpPr txBox="1"/>
          <p:nvPr/>
        </p:nvSpPr>
        <p:spPr>
          <a:xfrm>
            <a:off x="8446333" y="6323527"/>
            <a:ext cx="48093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12</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7" name="Content Placeholder 6" descr="Graphical user interface, application&#10;&#10;Description automatically generated">
            <a:extLst>
              <a:ext uri="{FF2B5EF4-FFF2-40B4-BE49-F238E27FC236}">
                <a16:creationId xmlns:a16="http://schemas.microsoft.com/office/drawing/2014/main" id="{D8CBB7D1-4942-54B4-AAF5-6E76D97CAD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900" y="990600"/>
            <a:ext cx="6002200" cy="503163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8606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73259" y="5846581"/>
            <a:ext cx="307177" cy="307177"/>
          </a:xfrm>
          <a:prstGeom prst="rect">
            <a:avLst/>
          </a:prstGeom>
        </p:spPr>
      </p:pic>
      <p:pic>
        <p:nvPicPr>
          <p:cNvPr id="8" name="Picture 7" descr="FacebookIconblue.png"/>
          <p:cNvPicPr>
            <a:picLocks noChangeAspect="1"/>
          </p:cNvPicPr>
          <p:nvPr/>
        </p:nvPicPr>
        <p:blipFill>
          <a:blip r:embed="rId3" cstate="print"/>
          <a:stretch>
            <a:fillRect/>
          </a:stretch>
        </p:blipFill>
        <p:spPr>
          <a:xfrm>
            <a:off x="373047" y="5846580"/>
            <a:ext cx="307178" cy="307178"/>
          </a:xfrm>
          <a:prstGeom prst="rect">
            <a:avLst/>
          </a:prstGeom>
        </p:spPr>
      </p:pic>
      <p:pic>
        <p:nvPicPr>
          <p:cNvPr id="9" name="Picture 8" descr="Arrowblue.png"/>
          <p:cNvPicPr>
            <a:picLocks noChangeAspect="1"/>
          </p:cNvPicPr>
          <p:nvPr/>
        </p:nvPicPr>
        <p:blipFill>
          <a:blip r:embed="rId4" cstate="print"/>
          <a:stretch>
            <a:fillRect/>
          </a:stretch>
        </p:blipFill>
        <p:spPr>
          <a:xfrm flipH="1">
            <a:off x="6920899" y="5825000"/>
            <a:ext cx="379452" cy="381856"/>
          </a:xfrm>
          <a:prstGeom prst="rect">
            <a:avLst/>
          </a:prstGeom>
        </p:spPr>
      </p:pic>
      <p:sp>
        <p:nvSpPr>
          <p:cNvPr id="3" name="Slide Number Placeholder 2"/>
          <p:cNvSpPr>
            <a:spLocks noGrp="1"/>
          </p:cNvSpPr>
          <p:nvPr>
            <p:ph type="sldNum" sz="quarter" idx="12"/>
          </p:nvPr>
        </p:nvSpPr>
        <p:spPr>
          <a:xfrm>
            <a:off x="8464246" y="6336578"/>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96AF2E0-91DA-4931-862E-4AFFCAA2E86C}" type="slidenum">
              <a:rPr lang="en-US" sz="2000" smtClean="0"/>
              <a:pPr algn="r"/>
              <a:t>13</a:t>
            </a:fld>
            <a:endParaRPr lang="en-US" dirty="0"/>
          </a:p>
        </p:txBody>
      </p:sp>
      <p:pic>
        <p:nvPicPr>
          <p:cNvPr id="10" name="Picture 9">
            <a:extLst>
              <a:ext uri="{FF2B5EF4-FFF2-40B4-BE49-F238E27FC236}">
                <a16:creationId xmlns:a16="http://schemas.microsoft.com/office/drawing/2014/main" id="{79094CA2-1716-4DE1-B974-8DD1D0A72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4567">
            <a:off x="66248" y="965087"/>
            <a:ext cx="1524643" cy="660395"/>
          </a:xfrm>
          <a:prstGeom prst="rect">
            <a:avLst/>
          </a:prstGeom>
          <a:effectLst>
            <a:innerShdw blurRad="63500" dist="50800" dir="5400000">
              <a:prstClr val="black">
                <a:alpha val="50000"/>
              </a:prstClr>
            </a:innerShdw>
          </a:effectLst>
        </p:spPr>
      </p:pic>
      <p:sp>
        <p:nvSpPr>
          <p:cNvPr id="12" name="Title 1">
            <a:extLst>
              <a:ext uri="{FF2B5EF4-FFF2-40B4-BE49-F238E27FC236}">
                <a16:creationId xmlns:a16="http://schemas.microsoft.com/office/drawing/2014/main" id="{80111A21-A8BC-4419-A5A3-D7E6F35E8A64}"/>
              </a:ext>
            </a:extLst>
          </p:cNvPr>
          <p:cNvSpPr>
            <a:spLocks noGrp="1"/>
          </p:cNvSpPr>
          <p:nvPr>
            <p:ph type="title"/>
          </p:nvPr>
        </p:nvSpPr>
        <p:spPr>
          <a:xfrm>
            <a:off x="457200" y="180109"/>
            <a:ext cx="8229600" cy="848111"/>
          </a:xfrm>
          <a:effectLst>
            <a:outerShdw blurRad="50800" dist="38100" dir="5400000" algn="t" rotWithShape="0">
              <a:prstClr val="black">
                <a:alpha val="40000"/>
              </a:prstClr>
            </a:outerShdw>
          </a:effectLst>
        </p:spPr>
        <p:txBody>
          <a:bodyPr>
            <a:normAutofit/>
          </a:bodyPr>
          <a:lstStyle/>
          <a:p>
            <a:pPr algn="ctr"/>
            <a:r>
              <a:rPr lang="en-US" sz="3200" b="1" dirty="0"/>
              <a:t>Questions?</a:t>
            </a:r>
            <a:endParaRPr lang="en-US" sz="3200" dirty="0"/>
          </a:p>
        </p:txBody>
      </p:sp>
      <p:sp>
        <p:nvSpPr>
          <p:cNvPr id="2" name="Rectangle 1">
            <a:extLst>
              <a:ext uri="{FF2B5EF4-FFF2-40B4-BE49-F238E27FC236}">
                <a16:creationId xmlns:a16="http://schemas.microsoft.com/office/drawing/2014/main" id="{02DA5340-EA54-9E60-38DD-1ADEDE98CE4A}"/>
              </a:ext>
            </a:extLst>
          </p:cNvPr>
          <p:cNvSpPr/>
          <p:nvPr/>
        </p:nvSpPr>
        <p:spPr>
          <a:xfrm>
            <a:off x="3976021" y="5862040"/>
            <a:ext cx="2558456"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Twitter/X: @RhodeIslandEMA</a:t>
            </a:r>
          </a:p>
        </p:txBody>
      </p:sp>
      <p:sp>
        <p:nvSpPr>
          <p:cNvPr id="4" name="Rectangle 3">
            <a:extLst>
              <a:ext uri="{FF2B5EF4-FFF2-40B4-BE49-F238E27FC236}">
                <a16:creationId xmlns:a16="http://schemas.microsoft.com/office/drawing/2014/main" id="{70A35454-30BA-685C-2BF3-DF4E009EB77D}"/>
              </a:ext>
            </a:extLst>
          </p:cNvPr>
          <p:cNvSpPr/>
          <p:nvPr/>
        </p:nvSpPr>
        <p:spPr>
          <a:xfrm>
            <a:off x="560587" y="5862040"/>
            <a:ext cx="2649560" cy="307777"/>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facebook.com/</a:t>
            </a:r>
            <a:r>
              <a:rPr lang="en-US" sz="1400" b="0" cap="none" spc="0" dirty="0" err="1">
                <a:ln w="0"/>
                <a:solidFill>
                  <a:schemeClr val="tx1"/>
                </a:solidFill>
                <a:effectLst>
                  <a:outerShdw blurRad="38100" dist="19050" dir="2700000" algn="tl" rotWithShape="0">
                    <a:schemeClr val="dk1">
                      <a:alpha val="40000"/>
                    </a:schemeClr>
                  </a:outerShdw>
                </a:effectLst>
              </a:rPr>
              <a:t>rhodeislandema</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4DE29CBD-1D13-B951-349A-D32F000C98F3}"/>
              </a:ext>
            </a:extLst>
          </p:cNvPr>
          <p:cNvSpPr/>
          <p:nvPr/>
        </p:nvSpPr>
        <p:spPr>
          <a:xfrm>
            <a:off x="7136276" y="5862040"/>
            <a:ext cx="1862946"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Website: riema.ri.gov</a:t>
            </a:r>
          </a:p>
        </p:txBody>
      </p:sp>
      <p:sp>
        <p:nvSpPr>
          <p:cNvPr id="18" name="TextBox 17">
            <a:extLst>
              <a:ext uri="{FF2B5EF4-FFF2-40B4-BE49-F238E27FC236}">
                <a16:creationId xmlns:a16="http://schemas.microsoft.com/office/drawing/2014/main" id="{82296487-F1FE-1408-4D6B-3AAD70F57A73}"/>
              </a:ext>
            </a:extLst>
          </p:cNvPr>
          <p:cNvSpPr txBox="1"/>
          <p:nvPr/>
        </p:nvSpPr>
        <p:spPr>
          <a:xfrm>
            <a:off x="3047999" y="3283803"/>
            <a:ext cx="3048000" cy="830997"/>
          </a:xfrm>
          <a:prstGeom prst="rect">
            <a:avLst/>
          </a:prstGeom>
          <a:noFill/>
        </p:spPr>
        <p:txBody>
          <a:bodyPr wrap="square" rtlCol="0">
            <a:spAutoFit/>
          </a:bodyPr>
          <a:lstStyle/>
          <a:p>
            <a:pPr algn="ctr"/>
            <a:r>
              <a:rPr lang="en-US" sz="1600" dirty="0">
                <a:latin typeface="+mn-lt"/>
              </a:rPr>
              <a:t>Website: </a:t>
            </a:r>
            <a:r>
              <a:rPr lang="en-US" sz="1600" dirty="0">
                <a:latin typeface="+mn-lt"/>
                <a:hlinkClick r:id="rId6"/>
              </a:rPr>
              <a:t>www.riema.ri.gov</a:t>
            </a:r>
            <a:r>
              <a:rPr lang="en-US" sz="1600" dirty="0">
                <a:latin typeface="+mn-lt"/>
              </a:rPr>
              <a:t> </a:t>
            </a:r>
          </a:p>
          <a:p>
            <a:pPr algn="ctr"/>
            <a:r>
              <a:rPr lang="en-US" sz="1600" dirty="0">
                <a:latin typeface="+mn-lt"/>
              </a:rPr>
              <a:t>Email: </a:t>
            </a:r>
            <a:r>
              <a:rPr lang="en-US" sz="1600" dirty="0">
                <a:latin typeface="+mn-lt"/>
                <a:hlinkClick r:id="rId7"/>
              </a:rPr>
              <a:t>ema.grants@ema.ri.gov</a:t>
            </a:r>
            <a:r>
              <a:rPr lang="en-US" sz="1600" dirty="0">
                <a:latin typeface="+mn-lt"/>
              </a:rPr>
              <a:t> </a:t>
            </a:r>
          </a:p>
          <a:p>
            <a:pPr algn="ctr"/>
            <a:endParaRPr lang="en-US" sz="1600" dirty="0">
              <a:latin typeface="+mn-lt"/>
            </a:endParaRPr>
          </a:p>
        </p:txBody>
      </p:sp>
      <p:sp>
        <p:nvSpPr>
          <p:cNvPr id="19" name="TextBox 18">
            <a:extLst>
              <a:ext uri="{FF2B5EF4-FFF2-40B4-BE49-F238E27FC236}">
                <a16:creationId xmlns:a16="http://schemas.microsoft.com/office/drawing/2014/main" id="{7246A42A-47E9-3A8B-93CF-A041A242EC43}"/>
              </a:ext>
            </a:extLst>
          </p:cNvPr>
          <p:cNvSpPr txBox="1"/>
          <p:nvPr/>
        </p:nvSpPr>
        <p:spPr>
          <a:xfrm>
            <a:off x="2168669" y="4180903"/>
            <a:ext cx="4806660" cy="1015663"/>
          </a:xfrm>
          <a:prstGeom prst="rect">
            <a:avLst/>
          </a:prstGeom>
          <a:noFill/>
        </p:spPr>
        <p:txBody>
          <a:bodyPr wrap="square" rtlCol="0">
            <a:spAutoFit/>
          </a:bodyPr>
          <a:lstStyle/>
          <a:p>
            <a:pPr algn="ctr"/>
            <a:r>
              <a:rPr lang="en-US" sz="1200" b="1" dirty="0">
                <a:latin typeface="+mn-lt"/>
              </a:rPr>
              <a:t>Rhode Island Emergency Management Agency</a:t>
            </a:r>
          </a:p>
          <a:p>
            <a:pPr algn="ctr"/>
            <a:r>
              <a:rPr lang="en-US" sz="1200" dirty="0">
                <a:latin typeface="+mn-lt"/>
              </a:rPr>
              <a:t>645 New London Avenue</a:t>
            </a:r>
          </a:p>
          <a:p>
            <a:pPr algn="ctr"/>
            <a:r>
              <a:rPr lang="en-US" sz="1200" dirty="0">
                <a:latin typeface="+mn-lt"/>
              </a:rPr>
              <a:t>Cranston, RI 02920</a:t>
            </a:r>
          </a:p>
          <a:p>
            <a:pPr algn="ctr"/>
            <a:r>
              <a:rPr lang="en-US" sz="1200" dirty="0">
                <a:latin typeface="+mn-lt"/>
              </a:rPr>
              <a:t>Phone: 401-946-9996</a:t>
            </a:r>
          </a:p>
          <a:p>
            <a:pPr algn="ctr"/>
            <a:r>
              <a:rPr lang="en-US" sz="1200" dirty="0">
                <a:latin typeface="+mn-lt"/>
              </a:rPr>
              <a:t>Fax: 401-944-1891</a:t>
            </a:r>
          </a:p>
        </p:txBody>
      </p:sp>
      <p:sp>
        <p:nvSpPr>
          <p:cNvPr id="20" name="TextBox 19">
            <a:extLst>
              <a:ext uri="{FF2B5EF4-FFF2-40B4-BE49-F238E27FC236}">
                <a16:creationId xmlns:a16="http://schemas.microsoft.com/office/drawing/2014/main" id="{D76046D2-EBAA-26C2-F111-AD1F891CEC25}"/>
              </a:ext>
            </a:extLst>
          </p:cNvPr>
          <p:cNvSpPr txBox="1"/>
          <p:nvPr/>
        </p:nvSpPr>
        <p:spPr>
          <a:xfrm>
            <a:off x="1488445" y="2321004"/>
            <a:ext cx="6167109" cy="1107996"/>
          </a:xfrm>
          <a:prstGeom prst="rect">
            <a:avLst/>
          </a:prstGeom>
          <a:noFill/>
        </p:spPr>
        <p:txBody>
          <a:bodyPr wrap="square" rtlCol="0">
            <a:spAutoFit/>
          </a:bodyPr>
          <a:lstStyle/>
          <a:p>
            <a:pPr algn="ctr"/>
            <a:r>
              <a:rPr lang="en-US" sz="1600" b="1" dirty="0">
                <a:latin typeface="+mn-lt"/>
              </a:rPr>
              <a:t>Shelley Peterson: </a:t>
            </a:r>
            <a:r>
              <a:rPr lang="en-US" sz="1600" b="1" dirty="0">
                <a:latin typeface="+mn-lt"/>
                <a:hlinkClick r:id="rId8"/>
              </a:rPr>
              <a:t>shelley.Peterson.ctr@ema.ri.gov</a:t>
            </a:r>
            <a:r>
              <a:rPr lang="en-US" sz="1600" b="1" dirty="0">
                <a:latin typeface="+mn-lt"/>
              </a:rPr>
              <a:t>;</a:t>
            </a:r>
            <a:r>
              <a:rPr lang="en-US" sz="1600" dirty="0">
                <a:latin typeface="+mn-lt"/>
              </a:rPr>
              <a:t> </a:t>
            </a:r>
            <a:r>
              <a:rPr lang="en-US" sz="1600" b="1" dirty="0">
                <a:latin typeface="+mn-lt"/>
              </a:rPr>
              <a:t>401-462-7189</a:t>
            </a:r>
          </a:p>
          <a:p>
            <a:pPr marL="120650" indent="-60325" algn="ctr">
              <a:buNone/>
            </a:pPr>
            <a:r>
              <a:rPr lang="en-US" sz="1600" b="1" dirty="0">
                <a:latin typeface="+mn-lt"/>
              </a:rPr>
              <a:t>Denise Manni: </a:t>
            </a:r>
            <a:r>
              <a:rPr lang="en-US" sz="1600" b="1" dirty="0">
                <a:latin typeface="+mn-lt"/>
                <a:hlinkClick r:id="rId9"/>
              </a:rPr>
              <a:t>denise.manni@ema.ri.gov</a:t>
            </a:r>
            <a:r>
              <a:rPr lang="en-US" sz="1600" b="1" dirty="0">
                <a:latin typeface="+mn-lt"/>
              </a:rPr>
              <a:t>; 401-462-7028</a:t>
            </a:r>
          </a:p>
          <a:p>
            <a:pPr marL="120650" indent="-60325" algn="ctr">
              <a:buNone/>
            </a:pPr>
            <a:r>
              <a:rPr lang="en-US" sz="1600" b="1" dirty="0">
                <a:latin typeface="+mn-lt"/>
              </a:rPr>
              <a:t>Tim Nadeau: </a:t>
            </a:r>
            <a:r>
              <a:rPr lang="en-US" sz="1600" b="1" dirty="0">
                <a:latin typeface="+mn-lt"/>
                <a:hlinkClick r:id="rId10"/>
              </a:rPr>
              <a:t>timothy.nadeau@ema.ri.gov</a:t>
            </a:r>
            <a:r>
              <a:rPr lang="en-US" sz="1600" b="1" dirty="0">
                <a:latin typeface="+mn-lt"/>
              </a:rPr>
              <a:t>; 401-462-7535</a:t>
            </a:r>
          </a:p>
          <a:p>
            <a:endParaRPr lang="en-US" dirty="0">
              <a:latin typeface="+mn-lt"/>
            </a:endParaRPr>
          </a:p>
        </p:txBody>
      </p:sp>
      <p:graphicFrame>
        <p:nvGraphicFramePr>
          <p:cNvPr id="5" name="Diagram 4">
            <a:extLst>
              <a:ext uri="{FF2B5EF4-FFF2-40B4-BE49-F238E27FC236}">
                <a16:creationId xmlns:a16="http://schemas.microsoft.com/office/drawing/2014/main" id="{BFDF2AFC-E8B3-0175-C16F-B6EAAD05081C}"/>
              </a:ext>
            </a:extLst>
          </p:cNvPr>
          <p:cNvGraphicFramePr/>
          <p:nvPr>
            <p:extLst>
              <p:ext uri="{D42A27DB-BD31-4B8C-83A1-F6EECF244321}">
                <p14:modId xmlns:p14="http://schemas.microsoft.com/office/powerpoint/2010/main" val="979725584"/>
              </p:ext>
            </p:extLst>
          </p:nvPr>
        </p:nvGraphicFramePr>
        <p:xfrm>
          <a:off x="2819950" y="1544974"/>
          <a:ext cx="3504100" cy="5847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09729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B369-9097-4397-8904-B912533034FA}"/>
              </a:ext>
            </a:extLst>
          </p:cNvPr>
          <p:cNvSpPr>
            <a:spLocks noGrp="1"/>
          </p:cNvSpPr>
          <p:nvPr>
            <p:ph type="title"/>
          </p:nvPr>
        </p:nvSpPr>
        <p:spPr>
          <a:effectLst>
            <a:outerShdw blurRad="50800" dist="38100" dir="5400000" algn="t" rotWithShape="0">
              <a:prstClr val="black">
                <a:alpha val="40000"/>
              </a:prstClr>
            </a:outerShdw>
          </a:effectLst>
        </p:spPr>
        <p:txBody>
          <a:bodyPr>
            <a:norm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SLCGP Committee Chairs</a:t>
            </a:r>
          </a:p>
        </p:txBody>
      </p:sp>
      <p:graphicFrame>
        <p:nvGraphicFramePr>
          <p:cNvPr id="6" name="Content Placeholder 5">
            <a:extLst>
              <a:ext uri="{FF2B5EF4-FFF2-40B4-BE49-F238E27FC236}">
                <a16:creationId xmlns:a16="http://schemas.microsoft.com/office/drawing/2014/main" id="{73C1143B-ED44-9561-463B-CFBE356E0E5D}"/>
              </a:ext>
            </a:extLst>
          </p:cNvPr>
          <p:cNvGraphicFramePr>
            <a:graphicFrameLocks noGrp="1"/>
          </p:cNvGraphicFramePr>
          <p:nvPr>
            <p:ph idx="1"/>
            <p:extLst>
              <p:ext uri="{D42A27DB-BD31-4B8C-83A1-F6EECF244321}">
                <p14:modId xmlns:p14="http://schemas.microsoft.com/office/powerpoint/2010/main" val="2794331633"/>
              </p:ext>
            </p:extLst>
          </p:nvPr>
        </p:nvGraphicFramePr>
        <p:xfrm>
          <a:off x="455663" y="1186626"/>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D06E5A9-E295-ACF9-7BEE-950E648229B6}"/>
              </a:ext>
            </a:extLst>
          </p:cNvPr>
          <p:cNvSpPr txBox="1"/>
          <p:nvPr/>
        </p:nvSpPr>
        <p:spPr>
          <a:xfrm>
            <a:off x="8476289" y="6305490"/>
            <a:ext cx="2089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2</a:t>
            </a:r>
            <a:endParaRPr lang="en-US" sz="2000" dirty="0">
              <a:latin typeface="+mn-lt"/>
            </a:endParaRPr>
          </a:p>
        </p:txBody>
      </p:sp>
    </p:spTree>
    <p:extLst>
      <p:ext uri="{BB962C8B-B14F-4D97-AF65-F5344CB8AC3E}">
        <p14:creationId xmlns:p14="http://schemas.microsoft.com/office/powerpoint/2010/main" val="257760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064"/>
            <a:ext cx="8229600" cy="457200"/>
          </a:xfrm>
          <a:effectLst>
            <a:outerShdw blurRad="50800" dist="38100" dir="5400000" algn="t" rotWithShape="0">
              <a:prstClr val="black">
                <a:alpha val="40000"/>
              </a:prstClr>
            </a:outerShdw>
          </a:effectLst>
        </p:spPr>
        <p:txBody>
          <a:bodyPr>
            <a:noAutofit/>
          </a:bodyPr>
          <a:lstStyle/>
          <a:p>
            <a:pPr algn="ctr" fontAlgn="auto">
              <a:spcAft>
                <a:spcPts val="0"/>
              </a:spcAft>
            </a:pPr>
            <a:r>
              <a:rPr lang="en-US" sz="3200" b="1" dirty="0">
                <a:latin typeface="Calibri" panose="020F0502020204030204" pitchFamily="34" charset="0"/>
                <a:ea typeface="Calibri" panose="020F0502020204030204" pitchFamily="34" charset="0"/>
                <a:cs typeface="Calibri" panose="020F0502020204030204" pitchFamily="34" charset="0"/>
              </a:rPr>
              <a:t>Agenda</a:t>
            </a:r>
          </a:p>
        </p:txBody>
      </p:sp>
      <p:graphicFrame>
        <p:nvGraphicFramePr>
          <p:cNvPr id="12" name="Content Placeholder 11">
            <a:extLst>
              <a:ext uri="{FF2B5EF4-FFF2-40B4-BE49-F238E27FC236}">
                <a16:creationId xmlns:a16="http://schemas.microsoft.com/office/drawing/2014/main" id="{60454DE5-895C-5858-34E2-090FF8BFBA5B}"/>
              </a:ext>
            </a:extLst>
          </p:cNvPr>
          <p:cNvGraphicFramePr>
            <a:graphicFrameLocks noGrp="1"/>
          </p:cNvGraphicFramePr>
          <p:nvPr>
            <p:ph idx="1"/>
            <p:extLst>
              <p:ext uri="{D42A27DB-BD31-4B8C-83A1-F6EECF244321}">
                <p14:modId xmlns:p14="http://schemas.microsoft.com/office/powerpoint/2010/main" val="749797367"/>
              </p:ext>
            </p:extLst>
          </p:nvPr>
        </p:nvGraphicFramePr>
        <p:xfrm>
          <a:off x="1600200" y="1600490"/>
          <a:ext cx="6172200" cy="4190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05800" y="6308401"/>
            <a:ext cx="762000" cy="400110"/>
          </a:xfrm>
          <a:prstGeom prst="rect">
            <a:avLst/>
          </a:prstGeom>
          <a:noFill/>
        </p:spPr>
        <p:txBody>
          <a:bodyPr wrap="square" lIns="91440" tIns="45720" rIns="91440" bIns="45720" rtlCol="0" anchor="t">
            <a:spAutoFit/>
          </a:bodyPr>
          <a:lstStyle/>
          <a:p>
            <a:pPr algn="ctr"/>
            <a:r>
              <a:rPr lang="en-US" sz="2000" dirty="0">
                <a:latin typeface="+mn-lt"/>
                <a:ea typeface="Cambria"/>
              </a:rPr>
              <a:t>3</a:t>
            </a:r>
          </a:p>
        </p:txBody>
      </p:sp>
    </p:spTree>
    <p:extLst>
      <p:ext uri="{BB962C8B-B14F-4D97-AF65-F5344CB8AC3E}">
        <p14:creationId xmlns:p14="http://schemas.microsoft.com/office/powerpoint/2010/main" val="62288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4224"/>
            <a:ext cx="8229600" cy="457200"/>
          </a:xfrm>
          <a:effectLst>
            <a:outerShdw blurRad="50800" dist="38100" dir="5400000" algn="t" rotWithShape="0">
              <a:prstClr val="black">
                <a:alpha val="40000"/>
              </a:prstClr>
            </a:outerShdw>
          </a:effectLst>
        </p:spPr>
        <p:txBody>
          <a:bodyPr>
            <a:noAutofit/>
          </a:bodyPr>
          <a:lstStyle/>
          <a:p>
            <a:pPr algn="ctr"/>
            <a:r>
              <a:rPr lang="en-US" sz="3200" b="1" dirty="0">
                <a:latin typeface="+mn-lt"/>
              </a:rPr>
              <a:t>SLCGP Grant Overview</a:t>
            </a:r>
            <a:br>
              <a:rPr lang="en-US" sz="3200" b="1" dirty="0">
                <a:latin typeface="+mn-lt"/>
              </a:rPr>
            </a:br>
            <a:endParaRPr lang="en-US" sz="3200" dirty="0">
              <a:cs typeface="Arial" panose="020B0604020202020204" pitchFamily="34" charset="0"/>
            </a:endParaRPr>
          </a:p>
        </p:txBody>
      </p:sp>
      <p:sp>
        <p:nvSpPr>
          <p:cNvPr id="5" name="TextBox 4">
            <a:extLst>
              <a:ext uri="{FF2B5EF4-FFF2-40B4-BE49-F238E27FC236}">
                <a16:creationId xmlns:a16="http://schemas.microsoft.com/office/drawing/2014/main" id="{90E24BCE-C7A1-5860-C90B-7D0F7AF6E779}"/>
              </a:ext>
            </a:extLst>
          </p:cNvPr>
          <p:cNvSpPr txBox="1"/>
          <p:nvPr/>
        </p:nvSpPr>
        <p:spPr>
          <a:xfrm>
            <a:off x="8496300" y="6312788"/>
            <a:ext cx="381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4</a:t>
            </a:r>
            <a:endParaRPr lang="en-US" sz="2000" dirty="0">
              <a:latin typeface="+mn-lt"/>
            </a:endParaRPr>
          </a:p>
        </p:txBody>
      </p:sp>
      <p:sp>
        <p:nvSpPr>
          <p:cNvPr id="7" name="TextBox 6">
            <a:extLst>
              <a:ext uri="{FF2B5EF4-FFF2-40B4-BE49-F238E27FC236}">
                <a16:creationId xmlns:a16="http://schemas.microsoft.com/office/drawing/2014/main" id="{019D43F6-E5F8-8428-4C55-741BAE4CE2EE}"/>
              </a:ext>
            </a:extLst>
          </p:cNvPr>
          <p:cNvSpPr txBox="1"/>
          <p:nvPr/>
        </p:nvSpPr>
        <p:spPr>
          <a:xfrm>
            <a:off x="1295400" y="1243412"/>
            <a:ext cx="7467600" cy="1200329"/>
          </a:xfrm>
          <a:prstGeom prst="rect">
            <a:avLst/>
          </a:prstGeom>
          <a:noFill/>
        </p:spPr>
        <p:txBody>
          <a:bodyPr wrap="square" rtlCol="0">
            <a:spAutoFit/>
          </a:bodyPr>
          <a:lstStyle/>
          <a:p>
            <a:r>
              <a:rPr lang="en-US" sz="1800" dirty="0">
                <a:latin typeface="+mn-lt"/>
              </a:rPr>
              <a:t>Supports the strengthening of cybersecurity practices and resilience of state, local, and territorial (SLT) governments to assist with managing and reducing systemic cyber risk.</a:t>
            </a:r>
          </a:p>
          <a:p>
            <a:endParaRPr lang="en-US" dirty="0"/>
          </a:p>
        </p:txBody>
      </p:sp>
      <p:sp>
        <p:nvSpPr>
          <p:cNvPr id="9" name="TextBox 8">
            <a:extLst>
              <a:ext uri="{FF2B5EF4-FFF2-40B4-BE49-F238E27FC236}">
                <a16:creationId xmlns:a16="http://schemas.microsoft.com/office/drawing/2014/main" id="{232FB454-2E3E-8C98-4171-D0303B3A8295}"/>
              </a:ext>
            </a:extLst>
          </p:cNvPr>
          <p:cNvSpPr txBox="1"/>
          <p:nvPr/>
        </p:nvSpPr>
        <p:spPr>
          <a:xfrm>
            <a:off x="1295400" y="2443741"/>
            <a:ext cx="7543800" cy="1200329"/>
          </a:xfrm>
          <a:prstGeom prst="rect">
            <a:avLst/>
          </a:prstGeom>
          <a:noFill/>
        </p:spPr>
        <p:txBody>
          <a:bodyPr wrap="square" rtlCol="0">
            <a:spAutoFit/>
          </a:bodyPr>
          <a:lstStyle/>
          <a:p>
            <a:pPr>
              <a:spcBef>
                <a:spcPts val="800"/>
              </a:spcBef>
              <a:spcAft>
                <a:spcPts val="800"/>
              </a:spcAft>
            </a:pPr>
            <a:r>
              <a:rPr lang="en-US" sz="1800" dirty="0">
                <a:latin typeface="+mn-lt"/>
              </a:rPr>
              <a:t>Enables FEMA and the Department of Homeland Security (DHS) to make targeted cybersecurity investments in SLT Gov’t agencies, thus improving the security of critical infrastructure and improving the resilience of the services SLT governments provide their community.</a:t>
            </a:r>
          </a:p>
        </p:txBody>
      </p:sp>
      <p:sp>
        <p:nvSpPr>
          <p:cNvPr id="10" name="Arrow: Right 9">
            <a:extLst>
              <a:ext uri="{FF2B5EF4-FFF2-40B4-BE49-F238E27FC236}">
                <a16:creationId xmlns:a16="http://schemas.microsoft.com/office/drawing/2014/main" id="{48C41AC8-FF21-7354-9994-5B88D9A14D94}"/>
              </a:ext>
            </a:extLst>
          </p:cNvPr>
          <p:cNvSpPr/>
          <p:nvPr/>
        </p:nvSpPr>
        <p:spPr>
          <a:xfrm>
            <a:off x="609600" y="1219200"/>
            <a:ext cx="472289" cy="457199"/>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49DD71-B849-D384-11F2-6DB120EDC427}"/>
              </a:ext>
            </a:extLst>
          </p:cNvPr>
          <p:cNvSpPr txBox="1"/>
          <p:nvPr/>
        </p:nvSpPr>
        <p:spPr>
          <a:xfrm>
            <a:off x="1295400" y="4003391"/>
            <a:ext cx="7162800" cy="646331"/>
          </a:xfrm>
          <a:prstGeom prst="rect">
            <a:avLst/>
          </a:prstGeom>
          <a:noFill/>
        </p:spPr>
        <p:txBody>
          <a:bodyPr wrap="square" rtlCol="0">
            <a:spAutoFit/>
          </a:bodyPr>
          <a:lstStyle/>
          <a:p>
            <a:pPr>
              <a:spcBef>
                <a:spcPts val="800"/>
              </a:spcBef>
              <a:spcAft>
                <a:spcPts val="1200"/>
              </a:spcAft>
            </a:pPr>
            <a:r>
              <a:rPr lang="en-US" sz="1800" dirty="0">
                <a:latin typeface="+mn-lt"/>
              </a:rPr>
              <a:t>These funds are used as pass-through funding for the State, Local, and Territorial (SLT) programs.</a:t>
            </a:r>
          </a:p>
        </p:txBody>
      </p:sp>
      <p:sp>
        <p:nvSpPr>
          <p:cNvPr id="15" name="TextBox 14">
            <a:extLst>
              <a:ext uri="{FF2B5EF4-FFF2-40B4-BE49-F238E27FC236}">
                <a16:creationId xmlns:a16="http://schemas.microsoft.com/office/drawing/2014/main" id="{84B06956-289F-65C5-C5F9-AE3D42B70A7E}"/>
              </a:ext>
            </a:extLst>
          </p:cNvPr>
          <p:cNvSpPr txBox="1"/>
          <p:nvPr/>
        </p:nvSpPr>
        <p:spPr>
          <a:xfrm>
            <a:off x="1295400" y="5077806"/>
            <a:ext cx="3733800" cy="369332"/>
          </a:xfrm>
          <a:prstGeom prst="rect">
            <a:avLst/>
          </a:prstGeom>
          <a:noFill/>
        </p:spPr>
        <p:txBody>
          <a:bodyPr wrap="square" rtlCol="0">
            <a:spAutoFit/>
          </a:bodyPr>
          <a:lstStyle/>
          <a:p>
            <a:r>
              <a:rPr lang="en-US" sz="1800" dirty="0">
                <a:latin typeface="+mn-lt"/>
              </a:rPr>
              <a:t>Grant Administration through RIEMA.</a:t>
            </a:r>
          </a:p>
        </p:txBody>
      </p:sp>
      <p:sp>
        <p:nvSpPr>
          <p:cNvPr id="16" name="Arrow: Right 15">
            <a:extLst>
              <a:ext uri="{FF2B5EF4-FFF2-40B4-BE49-F238E27FC236}">
                <a16:creationId xmlns:a16="http://schemas.microsoft.com/office/drawing/2014/main" id="{62300FC2-1A80-5074-0863-B3FC47972CBD}"/>
              </a:ext>
            </a:extLst>
          </p:cNvPr>
          <p:cNvSpPr/>
          <p:nvPr/>
        </p:nvSpPr>
        <p:spPr>
          <a:xfrm>
            <a:off x="594511" y="5029200"/>
            <a:ext cx="472289" cy="457199"/>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58E7ABC8-FD92-6CB1-9223-05A395D4F67B}"/>
              </a:ext>
            </a:extLst>
          </p:cNvPr>
          <p:cNvSpPr/>
          <p:nvPr/>
        </p:nvSpPr>
        <p:spPr>
          <a:xfrm>
            <a:off x="594511" y="3962400"/>
            <a:ext cx="472289" cy="457199"/>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603FCC1-1D37-C88F-9803-F641F73B760A}"/>
              </a:ext>
            </a:extLst>
          </p:cNvPr>
          <p:cNvSpPr/>
          <p:nvPr/>
        </p:nvSpPr>
        <p:spPr>
          <a:xfrm>
            <a:off x="609600" y="2514601"/>
            <a:ext cx="472289" cy="457199"/>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22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2E3-C534-4CCA-9F99-5A19511474F5}"/>
              </a:ext>
            </a:extLst>
          </p:cNvPr>
          <p:cNvSpPr>
            <a:spLocks noGrp="1"/>
          </p:cNvSpPr>
          <p:nvPr>
            <p:ph type="title"/>
          </p:nvPr>
        </p:nvSpPr>
        <p:spPr>
          <a:xfrm>
            <a:off x="455662" y="187105"/>
            <a:ext cx="8229600" cy="868362"/>
          </a:xfrm>
          <a:effectLst>
            <a:outerShdw blurRad="50800" dist="38100" dir="5400000" algn="t" rotWithShape="0">
              <a:prstClr val="black">
                <a:alpha val="40000"/>
              </a:prstClr>
            </a:outerShdw>
          </a:effectLst>
        </p:spPr>
        <p:txBody>
          <a:bodyPr>
            <a:normAutofit/>
          </a:bodyPr>
          <a:lstStyle/>
          <a:p>
            <a:pPr marL="0" indent="0" algn="ctr">
              <a:spcAft>
                <a:spcPts val="2000"/>
              </a:spcAft>
              <a:buNone/>
            </a:pPr>
            <a:r>
              <a:rPr lang="en-US" sz="3200" b="1" dirty="0">
                <a:latin typeface="+mn-lt"/>
              </a:rPr>
              <a:t>SLCGP FY 2023 Objectives</a:t>
            </a:r>
          </a:p>
        </p:txBody>
      </p:sp>
      <p:graphicFrame>
        <p:nvGraphicFramePr>
          <p:cNvPr id="4" name="Content Placeholder 3">
            <a:extLst>
              <a:ext uri="{FF2B5EF4-FFF2-40B4-BE49-F238E27FC236}">
                <a16:creationId xmlns:a16="http://schemas.microsoft.com/office/drawing/2014/main" id="{A11CB12E-A57A-D1A1-988A-AD366ABF3541}"/>
              </a:ext>
            </a:extLst>
          </p:cNvPr>
          <p:cNvGraphicFramePr>
            <a:graphicFrameLocks noGrp="1"/>
          </p:cNvGraphicFramePr>
          <p:nvPr>
            <p:ph idx="1"/>
            <p:extLst>
              <p:ext uri="{D42A27DB-BD31-4B8C-83A1-F6EECF244321}">
                <p14:modId xmlns:p14="http://schemas.microsoft.com/office/powerpoint/2010/main" val="3322324138"/>
              </p:ext>
            </p:extLst>
          </p:nvPr>
        </p:nvGraphicFramePr>
        <p:xfrm>
          <a:off x="457200" y="1020762"/>
          <a:ext cx="8228063" cy="507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B585F23-38EF-8E66-03CB-C5E2C5A56406}"/>
              </a:ext>
            </a:extLst>
          </p:cNvPr>
          <p:cNvSpPr txBox="1"/>
          <p:nvPr/>
        </p:nvSpPr>
        <p:spPr>
          <a:xfrm>
            <a:off x="8533631" y="6305490"/>
            <a:ext cx="3032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5</a:t>
            </a:r>
            <a:endParaRPr lang="en-US" sz="2000" dirty="0">
              <a:latin typeface="+mn-lt"/>
            </a:endParaRPr>
          </a:p>
        </p:txBody>
      </p:sp>
    </p:spTree>
    <p:extLst>
      <p:ext uri="{BB962C8B-B14F-4D97-AF65-F5344CB8AC3E}">
        <p14:creationId xmlns:p14="http://schemas.microsoft.com/office/powerpoint/2010/main" val="108233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1371600"/>
          </a:xfrm>
        </p:spPr>
        <p:txBody>
          <a:bodyPr>
            <a:normAutofit fontScale="92500" lnSpcReduction="10000"/>
          </a:bodyPr>
          <a:lstStyle/>
          <a:p>
            <a:pPr marL="0" indent="0">
              <a:lnSpc>
                <a:spcPct val="120000"/>
              </a:lnSpc>
              <a:spcBef>
                <a:spcPts val="1800"/>
              </a:spcBef>
              <a:spcAft>
                <a:spcPts val="1200"/>
              </a:spcAft>
              <a:buNone/>
            </a:pPr>
            <a:r>
              <a:rPr lang="en-US" sz="2400" b="1" dirty="0">
                <a:latin typeface="+mn-lt"/>
              </a:rPr>
              <a:t>The RIEMA SLCGP program is directed at state, local, and territorial units of government to assist in managing and reducing systemic cyber risk.   </a:t>
            </a:r>
          </a:p>
          <a:p>
            <a:pPr>
              <a:spcBef>
                <a:spcPts val="800"/>
              </a:spcBef>
              <a:spcAft>
                <a:spcPts val="800"/>
              </a:spcAft>
              <a:buNone/>
            </a:pPr>
            <a:endParaRPr lang="en-US" sz="6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457200" y="175261"/>
            <a:ext cx="8229600" cy="457200"/>
          </a:xfrm>
          <a:effectLst>
            <a:outerShdw blurRad="50800" dist="38100" dir="5400000" algn="t" rotWithShape="0">
              <a:prstClr val="black">
                <a:alpha val="40000"/>
              </a:prstClr>
            </a:outerShdw>
          </a:effectLst>
        </p:spPr>
        <p:txBody>
          <a:bodyPr>
            <a:noAutofit/>
          </a:bodyPr>
          <a:lstStyle/>
          <a:p>
            <a:pPr algn="ctr">
              <a:spcBef>
                <a:spcPts val="600"/>
              </a:spcBef>
              <a:spcAft>
                <a:spcPts val="600"/>
              </a:spcAft>
              <a:buNone/>
            </a:pPr>
            <a:r>
              <a:rPr lang="en-US" sz="3200" b="1" dirty="0">
                <a:latin typeface="+mn-lt"/>
              </a:rPr>
              <a:t>SLCGP Projects for Consideration</a:t>
            </a:r>
          </a:p>
        </p:txBody>
      </p:sp>
      <p:sp>
        <p:nvSpPr>
          <p:cNvPr id="6" name="TextBox 5">
            <a:extLst>
              <a:ext uri="{FF2B5EF4-FFF2-40B4-BE49-F238E27FC236}">
                <a16:creationId xmlns:a16="http://schemas.microsoft.com/office/drawing/2014/main" id="{83E4E97F-F7AD-80BF-9D09-48F98A60F03A}"/>
              </a:ext>
            </a:extLst>
          </p:cNvPr>
          <p:cNvSpPr txBox="1"/>
          <p:nvPr/>
        </p:nvSpPr>
        <p:spPr>
          <a:xfrm>
            <a:off x="8484433" y="6282629"/>
            <a:ext cx="4047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6</a:t>
            </a:r>
            <a:endParaRPr lang="en-US" sz="2000" dirty="0">
              <a:latin typeface="+mn-lt"/>
            </a:endParaRPr>
          </a:p>
        </p:txBody>
      </p:sp>
      <p:pic>
        <p:nvPicPr>
          <p:cNvPr id="10" name="Picture 9" descr="Diagram">
            <a:extLst>
              <a:ext uri="{FF2B5EF4-FFF2-40B4-BE49-F238E27FC236}">
                <a16:creationId xmlns:a16="http://schemas.microsoft.com/office/drawing/2014/main" id="{715E8A9E-D05D-72D0-5FB7-97B109A02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05000"/>
            <a:ext cx="5029200" cy="42159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5373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49" y="228600"/>
            <a:ext cx="8229600" cy="868362"/>
          </a:xfrm>
          <a:effectLst>
            <a:outerShdw blurRad="50800" dist="38100" dir="5400000" algn="t" rotWithShape="0">
              <a:prstClr val="black">
                <a:alpha val="40000"/>
              </a:prstClr>
            </a:outerShdw>
          </a:effectLst>
        </p:spPr>
        <p:txBody>
          <a:bodyPr>
            <a:normAutofit/>
          </a:bodyPr>
          <a:lstStyle/>
          <a:p>
            <a:pPr algn="ctr"/>
            <a:r>
              <a:rPr lang="en-US" sz="3200" b="1" dirty="0">
                <a:latin typeface="+mn-lt"/>
              </a:rPr>
              <a:t>SLCGP Projects for Consideration (cont.)</a:t>
            </a:r>
            <a:endParaRPr lang="en-US" sz="3200" dirty="0"/>
          </a:p>
        </p:txBody>
      </p:sp>
      <p:graphicFrame>
        <p:nvGraphicFramePr>
          <p:cNvPr id="6" name="Content Placeholder 5">
            <a:extLst>
              <a:ext uri="{FF2B5EF4-FFF2-40B4-BE49-F238E27FC236}">
                <a16:creationId xmlns:a16="http://schemas.microsoft.com/office/drawing/2014/main" id="{3F49E12D-3A2F-39C4-64D1-7F1795E9DE3D}"/>
              </a:ext>
            </a:extLst>
          </p:cNvPr>
          <p:cNvGraphicFramePr>
            <a:graphicFrameLocks noGrp="1"/>
          </p:cNvGraphicFramePr>
          <p:nvPr>
            <p:ph idx="1"/>
            <p:extLst>
              <p:ext uri="{D42A27DB-BD31-4B8C-83A1-F6EECF244321}">
                <p14:modId xmlns:p14="http://schemas.microsoft.com/office/powerpoint/2010/main" val="3229013711"/>
              </p:ext>
            </p:extLst>
          </p:nvPr>
        </p:nvGraphicFramePr>
        <p:xfrm>
          <a:off x="384351" y="1143000"/>
          <a:ext cx="837837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534A811-C728-EF9F-5F11-039E2B4758AF}"/>
              </a:ext>
            </a:extLst>
          </p:cNvPr>
          <p:cNvSpPr txBox="1"/>
          <p:nvPr/>
        </p:nvSpPr>
        <p:spPr>
          <a:xfrm>
            <a:off x="8458200" y="6305490"/>
            <a:ext cx="3014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mn-lt"/>
                <a:cs typeface="Arial"/>
              </a:rPr>
              <a:t>7</a:t>
            </a:r>
            <a:endParaRPr lang="en-US" sz="2000" dirty="0">
              <a:latin typeface="+mn-lt"/>
            </a:endParaRPr>
          </a:p>
        </p:txBody>
      </p:sp>
    </p:spTree>
    <p:extLst>
      <p:ext uri="{BB962C8B-B14F-4D97-AF65-F5344CB8AC3E}">
        <p14:creationId xmlns:p14="http://schemas.microsoft.com/office/powerpoint/2010/main" val="420431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effectLst>
            <a:outerShdw blurRad="50800" dist="38100" dir="5400000" algn="t" rotWithShape="0">
              <a:prstClr val="black">
                <a:alpha val="40000"/>
              </a:prstClr>
            </a:outerShdw>
          </a:effectLst>
        </p:spPr>
        <p:txBody>
          <a:bodyPr>
            <a:normAutofit/>
          </a:bodyPr>
          <a:lstStyle/>
          <a:p>
            <a:pPr algn="ctr"/>
            <a:r>
              <a:rPr lang="en-US" sz="3200" b="1" dirty="0">
                <a:latin typeface="+mn-lt"/>
              </a:rPr>
              <a:t>How to Apply</a:t>
            </a:r>
            <a:endParaRPr lang="en-US" sz="3200" dirty="0"/>
          </a:p>
        </p:txBody>
      </p:sp>
      <p:graphicFrame>
        <p:nvGraphicFramePr>
          <p:cNvPr id="5" name="Content Placeholder 4">
            <a:extLst>
              <a:ext uri="{FF2B5EF4-FFF2-40B4-BE49-F238E27FC236}">
                <a16:creationId xmlns:a16="http://schemas.microsoft.com/office/drawing/2014/main" id="{F8BD76B6-0775-D1E4-54C3-7D781A5C4FEC}"/>
              </a:ext>
            </a:extLst>
          </p:cNvPr>
          <p:cNvGraphicFramePr>
            <a:graphicFrameLocks noGrp="1"/>
          </p:cNvGraphicFramePr>
          <p:nvPr>
            <p:ph idx="1"/>
            <p:extLst>
              <p:ext uri="{D42A27DB-BD31-4B8C-83A1-F6EECF244321}">
                <p14:modId xmlns:p14="http://schemas.microsoft.com/office/powerpoint/2010/main" val="2665117123"/>
              </p:ext>
            </p:extLst>
          </p:nvPr>
        </p:nvGraphicFramePr>
        <p:xfrm>
          <a:off x="457200" y="9906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458200" y="6329362"/>
            <a:ext cx="457200"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8</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32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EFCA336-FBDF-EBF5-36FF-BF1BEA91E3C1}"/>
              </a:ext>
            </a:extLst>
          </p:cNvPr>
          <p:cNvGraphicFramePr>
            <a:graphicFrameLocks noGrp="1"/>
          </p:cNvGraphicFramePr>
          <p:nvPr>
            <p:ph idx="1"/>
            <p:extLst>
              <p:ext uri="{D42A27DB-BD31-4B8C-83A1-F6EECF244321}">
                <p14:modId xmlns:p14="http://schemas.microsoft.com/office/powerpoint/2010/main" val="1095106124"/>
              </p:ext>
            </p:extLst>
          </p:nvPr>
        </p:nvGraphicFramePr>
        <p:xfrm>
          <a:off x="457200" y="1066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152400"/>
            <a:ext cx="8229600" cy="762000"/>
          </a:xfrm>
          <a:effectLst>
            <a:outerShdw blurRad="50800" dist="38100" dir="5400000" algn="t" rotWithShape="0">
              <a:prstClr val="black">
                <a:alpha val="40000"/>
              </a:prstClr>
            </a:outerShdw>
          </a:effectLst>
        </p:spPr>
        <p:txBody>
          <a:bodyPr>
            <a:normAutofit/>
          </a:bodyPr>
          <a:lstStyle/>
          <a:p>
            <a:pPr algn="ctr"/>
            <a:r>
              <a:rPr lang="en-US" sz="3200" b="1" dirty="0">
                <a:latin typeface="+mn-lt"/>
              </a:rPr>
              <a:t>How to Apply (cont.)</a:t>
            </a:r>
            <a:endParaRPr lang="en-US" sz="3200" dirty="0"/>
          </a:p>
        </p:txBody>
      </p:sp>
      <p:sp>
        <p:nvSpPr>
          <p:cNvPr id="6" name="TextBox 5"/>
          <p:cNvSpPr txBox="1"/>
          <p:nvPr/>
        </p:nvSpPr>
        <p:spPr>
          <a:xfrm>
            <a:off x="8458200" y="6336268"/>
            <a:ext cx="457200"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9</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250815"/>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24610</TotalTime>
  <Words>952</Words>
  <Application>Microsoft Office PowerPoint</Application>
  <PresentationFormat>On-screen Show (4:3)</PresentationFormat>
  <Paragraphs>92</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EMA PowerPoint Template</vt:lpstr>
      <vt:lpstr>FY 2023 State and Local Cybersecurity Grant Program (SLCGP)Roll-Out  </vt:lpstr>
      <vt:lpstr>SLCGP Committee Chairs</vt:lpstr>
      <vt:lpstr>Agenda</vt:lpstr>
      <vt:lpstr>SLCGP Grant Overview </vt:lpstr>
      <vt:lpstr>SLCGP FY 2023 Objectives</vt:lpstr>
      <vt:lpstr>SLCGP Projects for Consideration</vt:lpstr>
      <vt:lpstr>SLCGP Projects for Consideration (cont.)</vt:lpstr>
      <vt:lpstr>How to Apply</vt:lpstr>
      <vt:lpstr>How to Apply (cont.)</vt:lpstr>
      <vt:lpstr>SLCGP Requirements</vt:lpstr>
      <vt:lpstr>SLCGP Requirements Cont. (Local Only)</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Peterson, Shelley (EMA - Contractor)</cp:lastModifiedBy>
  <cp:revision>843</cp:revision>
  <cp:lastPrinted>2025-01-06T16:11:17Z</cp:lastPrinted>
  <dcterms:created xsi:type="dcterms:W3CDTF">2013-05-12T17:10:32Z</dcterms:created>
  <dcterms:modified xsi:type="dcterms:W3CDTF">2025-01-15T17:28:47Z</dcterms:modified>
</cp:coreProperties>
</file>