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4" r:id="rId2"/>
    <p:sldId id="570" r:id="rId3"/>
    <p:sldId id="316" r:id="rId4"/>
    <p:sldId id="337" r:id="rId5"/>
    <p:sldId id="584" r:id="rId6"/>
    <p:sldId id="572" r:id="rId7"/>
    <p:sldId id="376" r:id="rId8"/>
    <p:sldId id="379" r:id="rId9"/>
    <p:sldId id="571" r:id="rId10"/>
    <p:sldId id="378" r:id="rId11"/>
    <p:sldId id="586" r:id="rId12"/>
    <p:sldId id="374" r:id="rId13"/>
    <p:sldId id="392" r:id="rId14"/>
    <p:sldId id="369" r:id="rId15"/>
    <p:sldId id="580" r:id="rId16"/>
    <p:sldId id="581" r:id="rId17"/>
    <p:sldId id="377" r:id="rId18"/>
    <p:sldId id="587" r:id="rId19"/>
    <p:sldId id="574" r:id="rId20"/>
    <p:sldId id="582" r:id="rId21"/>
    <p:sldId id="583" r:id="rId22"/>
    <p:sldId id="573" r:id="rId23"/>
    <p:sldId id="354" r:id="rId24"/>
    <p:sldId id="588" r:id="rId25"/>
    <p:sldId id="579" r:id="rId26"/>
  </p:sldIdLst>
  <p:sldSz cx="9753600" cy="73152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5" d="100"/>
          <a:sy n="65" d="100"/>
        </p:scale>
        <p:origin x="133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10.06.2026</a:t>
            </a:fld>
            <a:endParaRPr lang="cs-CZ"/>
          </a:p>
        </p:txBody>
      </p:sp>
      <p:sp>
        <p:nvSpPr>
          <p:cNvPr id="4" name="Slide Image Placeholder 3"/>
          <p:cNvSpPr>
            <a:spLocks noGrp="1" noRot="1" noChangeAspect="1"/>
          </p:cNvSpPr>
          <p:nvPr>
            <p:ph type="sldImg" idx="2"/>
          </p:nvPr>
        </p:nvSpPr>
        <p:spPr>
          <a:xfrm>
            <a:off x="2933700" y="520700"/>
            <a:ext cx="3479800"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D8811FF-435D-4D35-8DC7-222C38616A6B}" type="slidenum">
              <a:rPr lang="en-US" smtClean="0"/>
              <a:pPr>
                <a:defRPr/>
              </a:pPr>
              <a:t>1</a:t>
            </a:fld>
            <a:endParaRPr lang="en-US" dirty="0"/>
          </a:p>
        </p:txBody>
      </p:sp>
    </p:spTree>
    <p:extLst>
      <p:ext uri="{BB962C8B-B14F-4D97-AF65-F5344CB8AC3E}">
        <p14:creationId xmlns:p14="http://schemas.microsoft.com/office/powerpoint/2010/main" val="3312074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D8811FF-435D-4D35-8DC7-222C38616A6B}" type="slidenum">
              <a:rPr lang="en-US" smtClean="0"/>
              <a:pPr>
                <a:defRPr/>
              </a:pPr>
              <a:t>2</a:t>
            </a:fld>
            <a:endParaRPr lang="en-US" dirty="0"/>
          </a:p>
        </p:txBody>
      </p:sp>
    </p:spTree>
    <p:extLst>
      <p:ext uri="{BB962C8B-B14F-4D97-AF65-F5344CB8AC3E}">
        <p14:creationId xmlns:p14="http://schemas.microsoft.com/office/powerpoint/2010/main" val="3865838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8D8811FF-435D-4D35-8DC7-222C38616A6B}" type="slidenum">
              <a:rPr lang="en-US" smtClean="0"/>
              <a:pPr>
                <a:defRPr/>
              </a:pPr>
              <a:t>4</a:t>
            </a:fld>
            <a:endParaRPr lang="en-US" dirty="0"/>
          </a:p>
        </p:txBody>
      </p:sp>
    </p:spTree>
    <p:extLst>
      <p:ext uri="{BB962C8B-B14F-4D97-AF65-F5344CB8AC3E}">
        <p14:creationId xmlns:p14="http://schemas.microsoft.com/office/powerpoint/2010/main" val="4153934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D8811FF-435D-4D35-8DC7-222C38616A6B}" type="slidenum">
              <a:rPr lang="en-US" smtClean="0"/>
              <a:pPr>
                <a:defRPr/>
              </a:pPr>
              <a:t>24</a:t>
            </a:fld>
            <a:endParaRPr lang="en-US" dirty="0"/>
          </a:p>
        </p:txBody>
      </p:sp>
    </p:spTree>
    <p:extLst>
      <p:ext uri="{BB962C8B-B14F-4D97-AF65-F5344CB8AC3E}">
        <p14:creationId xmlns:p14="http://schemas.microsoft.com/office/powerpoint/2010/main" val="260454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riema.ri.gov/"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riema.ri.gov/grants-finance"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controller.admin.ri.gov/grants-management/user-suppor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sam.gov/" TargetMode="External"/><Relationship Id="rId2" Type="http://schemas.openxmlformats.org/officeDocument/2006/relationships/hyperlink" Target="http://www.riema.ri.gov/"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hyperlink" Target="http://www.riema.ri.gov/" TargetMode="External"/><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mailto:timothy.nadeau@ema.ri.gov" TargetMode="External"/><Relationship Id="rId5" Type="http://schemas.openxmlformats.org/officeDocument/2006/relationships/hyperlink" Target="mailto:denise.manni@ema.ri.gov" TargetMode="External"/><Relationship Id="rId4" Type="http://schemas.openxmlformats.org/officeDocument/2006/relationships/hyperlink" Target="mailto:ema.grants@ema.ri.gov"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www.riema.ri.gov/" TargetMode="External"/><Relationship Id="rId7" Type="http://schemas.openxmlformats.org/officeDocument/2006/relationships/hyperlink" Target="https://controller.admin.ri.gov/grants-management/state-rhode-island-grant-funding-opportunities" TargetMode="External"/><Relationship Id="rId2" Type="http://schemas.openxmlformats.org/officeDocument/2006/relationships/hyperlink" Target="mailto:ema.grants@ema.ri.gov" TargetMode="External"/><Relationship Id="rId1" Type="http://schemas.openxmlformats.org/officeDocument/2006/relationships/slideLayout" Target="../slideLayouts/slideLayout2.xml"/><Relationship Id="rId6" Type="http://schemas.openxmlformats.org/officeDocument/2006/relationships/hyperlink" Target="http://www.instagram.com/rhodeislandema/" TargetMode="External"/><Relationship Id="rId5" Type="http://schemas.openxmlformats.org/officeDocument/2006/relationships/hyperlink" Target="http://www.facebook.com/rhodeislandema" TargetMode="External"/><Relationship Id="rId4" Type="http://schemas.openxmlformats.org/officeDocument/2006/relationships/hyperlink" Target="https://x.com/RhodeIslandEM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520" y="243840"/>
            <a:ext cx="8290560" cy="2357120"/>
          </a:xfrm>
          <a:effectLst>
            <a:outerShdw blurRad="50800" dist="50800" dir="1200000" algn="ctr" rotWithShape="0">
              <a:srgbClr val="000000">
                <a:alpha val="43137"/>
              </a:srgbClr>
            </a:outerShdw>
          </a:effectLst>
        </p:spPr>
        <p:txBody>
          <a:bodyPr>
            <a:normAutofit fontScale="90000"/>
          </a:bodyPr>
          <a:lstStyle/>
          <a:p>
            <a:pPr algn="ctr">
              <a:defRPr/>
            </a:pPr>
            <a:r>
              <a:rPr lang="en-US" b="1" cap="small" dirty="0">
                <a:effectLst>
                  <a:outerShdw blurRad="38100" dist="38100" dir="2700000" algn="tl">
                    <a:srgbClr val="000000">
                      <a:alpha val="43137"/>
                    </a:srgbClr>
                  </a:outerShdw>
                </a:effectLst>
                <a:latin typeface="Aptos" panose="020B0004020202020204" pitchFamily="34" charset="0"/>
              </a:rPr>
              <a:t>FY 2025 Emergency </a:t>
            </a:r>
            <a:br>
              <a:rPr lang="en-US" b="1" cap="small" dirty="0">
                <a:effectLst>
                  <a:outerShdw blurRad="38100" dist="38100" dir="2700000" algn="tl">
                    <a:srgbClr val="000000">
                      <a:alpha val="43137"/>
                    </a:srgbClr>
                  </a:outerShdw>
                </a:effectLst>
                <a:latin typeface="Aptos" panose="020B0004020202020204" pitchFamily="34" charset="0"/>
              </a:rPr>
            </a:br>
            <a:r>
              <a:rPr lang="en-US" b="1" cap="small" dirty="0">
                <a:effectLst>
                  <a:outerShdw blurRad="38100" dist="38100" dir="2700000" algn="tl">
                    <a:srgbClr val="000000">
                      <a:alpha val="43137"/>
                    </a:srgbClr>
                  </a:outerShdw>
                </a:effectLst>
                <a:latin typeface="Aptos" panose="020B0004020202020204" pitchFamily="34" charset="0"/>
              </a:rPr>
              <a:t>Preparedness Grant Program (EMPG) Roll-Out </a:t>
            </a:r>
            <a:br>
              <a:rPr lang="en-US" b="1" dirty="0">
                <a:effectLst>
                  <a:outerShdw blurRad="38100" dist="38100" dir="2700000" algn="tl">
                    <a:srgbClr val="000000">
                      <a:alpha val="43137"/>
                    </a:srgbClr>
                  </a:outerShdw>
                </a:effectLst>
              </a:rPr>
            </a:br>
            <a:endParaRPr lang="en-US"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894080" y="6096000"/>
            <a:ext cx="7965440" cy="487680"/>
          </a:xfrm>
        </p:spPr>
        <p:txBody>
          <a:bodyPr>
            <a:noAutofit/>
          </a:bodyPr>
          <a:lstStyle/>
          <a:p>
            <a:r>
              <a:rPr lang="en-US" sz="2560" b="1" dirty="0">
                <a:solidFill>
                  <a:schemeClr val="tx1"/>
                </a:solidFill>
              </a:rPr>
              <a:t>Date: June 10, 2026</a:t>
            </a:r>
          </a:p>
          <a:p>
            <a:endParaRPr lang="en-US" sz="2133" b="1" i="1" dirty="0">
              <a:solidFill>
                <a:schemeClr val="tx1"/>
              </a:solidFill>
            </a:endParaRPr>
          </a:p>
        </p:txBody>
      </p:sp>
      <p:pic>
        <p:nvPicPr>
          <p:cNvPr id="4" name="Picture 2" descr="C:\Users\peter.gaynor\Desktop\RIEMA Logo jpeg High Res.jpg"/>
          <p:cNvPicPr>
            <a:picLocks noChangeAspect="1" noChangeArrowheads="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764307" y="2600960"/>
            <a:ext cx="2224986" cy="22179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BD2ED2E-2102-485B-9B2B-1923E73D9044}"/>
              </a:ext>
            </a:extLst>
          </p:cNvPr>
          <p:cNvPicPr>
            <a:picLocks noChangeAspect="1"/>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3814188" y="5029298"/>
            <a:ext cx="2175105" cy="942981"/>
          </a:xfrm>
          <a:prstGeom prst="rect">
            <a:avLst/>
          </a:prstGeom>
        </p:spPr>
      </p:pic>
    </p:spTree>
    <p:extLst>
      <p:ext uri="{BB962C8B-B14F-4D97-AF65-F5344CB8AC3E}">
        <p14:creationId xmlns:p14="http://schemas.microsoft.com/office/powerpoint/2010/main" val="1874335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680" y="975360"/>
            <a:ext cx="8778240" cy="5608320"/>
          </a:xfrm>
        </p:spPr>
        <p:txBody>
          <a:bodyPr>
            <a:normAutofit/>
          </a:bodyPr>
          <a:lstStyle/>
          <a:p>
            <a:pPr algn="ctr">
              <a:spcBef>
                <a:spcPts val="640"/>
              </a:spcBef>
              <a:spcAft>
                <a:spcPts val="640"/>
              </a:spcAft>
              <a:buNone/>
            </a:pPr>
            <a:r>
              <a:rPr lang="en-US" sz="2560" b="1" dirty="0">
                <a:solidFill>
                  <a:srgbClr val="FF0000"/>
                </a:solidFill>
              </a:rPr>
              <a:t>Unallowable</a:t>
            </a:r>
            <a:r>
              <a:rPr lang="en-US" sz="2560" b="1" dirty="0"/>
              <a:t> Costs</a:t>
            </a:r>
          </a:p>
          <a:p>
            <a:pPr>
              <a:spcBef>
                <a:spcPts val="853"/>
              </a:spcBef>
              <a:spcAft>
                <a:spcPts val="853"/>
              </a:spcAft>
              <a:buNone/>
            </a:pPr>
            <a:endParaRPr lang="en-US" sz="6827" dirty="0"/>
          </a:p>
        </p:txBody>
      </p:sp>
      <p:sp>
        <p:nvSpPr>
          <p:cNvPr id="9" name="Title 1"/>
          <p:cNvSpPr txBox="1">
            <a:spLocks/>
          </p:cNvSpPr>
          <p:nvPr/>
        </p:nvSpPr>
        <p:spPr>
          <a:xfrm>
            <a:off x="325120" y="1"/>
            <a:ext cx="8671644" cy="1219200"/>
          </a:xfrm>
          <a:prstGeom prst="rect">
            <a:avLst/>
          </a:prstGeom>
        </p:spPr>
        <p:txBody>
          <a:bodyPr vert="horz" lIns="97536" tIns="48768" rIns="97536" bIns="48768" rtlCol="0" anchor="ctr">
            <a:normAutofit/>
          </a:bodyPr>
          <a:lstStyle>
            <a:lvl1pPr algn="ctr" defTabSz="914400" rtl="0" eaLnBrk="1" latinLnBrk="0" hangingPunct="1">
              <a:spcBef>
                <a:spcPct val="0"/>
              </a:spcBef>
              <a:buNone/>
              <a:defRPr sz="4400" kern="1200">
                <a:solidFill>
                  <a:schemeClr val="tx1"/>
                </a:solidFill>
                <a:latin typeface="Cambria" pitchFamily="18" charset="0"/>
                <a:ea typeface="+mj-ea"/>
                <a:cs typeface="+mj-cs"/>
              </a:defRPr>
            </a:lvl1pPr>
          </a:lstStyle>
          <a:p>
            <a:pPr algn="l"/>
            <a:endParaRPr lang="en-US" sz="3200" dirty="0"/>
          </a:p>
        </p:txBody>
      </p:sp>
      <p:sp>
        <p:nvSpPr>
          <p:cNvPr id="5" name="Title 1"/>
          <p:cNvSpPr>
            <a:spLocks noGrp="1"/>
          </p:cNvSpPr>
          <p:nvPr>
            <p:ph type="title"/>
          </p:nvPr>
        </p:nvSpPr>
        <p:spPr>
          <a:xfrm>
            <a:off x="556302" y="121921"/>
            <a:ext cx="8209280" cy="487680"/>
          </a:xfrm>
          <a:effectLst>
            <a:outerShdw blurRad="50800" dist="50800" dir="2400000" algn="ctr" rotWithShape="0">
              <a:srgbClr val="000000">
                <a:alpha val="43000"/>
              </a:srgbClr>
            </a:outerShdw>
          </a:effectLst>
        </p:spPr>
        <p:txBody>
          <a:bodyPr>
            <a:noAutofit/>
          </a:bodyPr>
          <a:lstStyle/>
          <a:p>
            <a:r>
              <a:rPr lang="en-US" b="1" dirty="0">
                <a:latin typeface="Aptos" panose="020B0004020202020204" pitchFamily="34" charset="0"/>
                <a:cs typeface="Arial" panose="020B0604020202020204" pitchFamily="34" charset="0"/>
              </a:rPr>
              <a:t>2025 EMPG Grant Overview</a:t>
            </a:r>
          </a:p>
        </p:txBody>
      </p:sp>
      <p:sp>
        <p:nvSpPr>
          <p:cNvPr id="2" name="TextBox 1"/>
          <p:cNvSpPr txBox="1"/>
          <p:nvPr/>
        </p:nvSpPr>
        <p:spPr>
          <a:xfrm>
            <a:off x="910336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10</a:t>
            </a:r>
          </a:p>
        </p:txBody>
      </p:sp>
      <p:graphicFrame>
        <p:nvGraphicFramePr>
          <p:cNvPr id="6" name="Table 5">
            <a:extLst>
              <a:ext uri="{FF2B5EF4-FFF2-40B4-BE49-F238E27FC236}">
                <a16:creationId xmlns:a16="http://schemas.microsoft.com/office/drawing/2014/main" id="{EC1388ED-EE6A-5C14-4C50-738E3AFB651B}"/>
              </a:ext>
            </a:extLst>
          </p:cNvPr>
          <p:cNvGraphicFramePr>
            <a:graphicFrameLocks noGrp="1"/>
          </p:cNvGraphicFramePr>
          <p:nvPr/>
        </p:nvGraphicFramePr>
        <p:xfrm>
          <a:off x="1016000" y="1788161"/>
          <a:ext cx="7721600" cy="3413762"/>
        </p:xfrm>
        <a:graphic>
          <a:graphicData uri="http://schemas.openxmlformats.org/drawingml/2006/table">
            <a:tbl>
              <a:tblPr firstRow="1" bandRow="1">
                <a:tableStyleId>{5C22544A-7EE6-4342-B048-85BDC9FD1C3A}</a:tableStyleId>
              </a:tblPr>
              <a:tblGrid>
                <a:gridCol w="3860800">
                  <a:extLst>
                    <a:ext uri="{9D8B030D-6E8A-4147-A177-3AD203B41FA5}">
                      <a16:colId xmlns:a16="http://schemas.microsoft.com/office/drawing/2014/main" val="4229055617"/>
                    </a:ext>
                  </a:extLst>
                </a:gridCol>
                <a:gridCol w="3860800">
                  <a:extLst>
                    <a:ext uri="{9D8B030D-6E8A-4147-A177-3AD203B41FA5}">
                      <a16:colId xmlns:a16="http://schemas.microsoft.com/office/drawing/2014/main" val="2603261759"/>
                    </a:ext>
                  </a:extLst>
                </a:gridCol>
              </a:tblGrid>
              <a:tr h="880971">
                <a:tc>
                  <a:txBody>
                    <a:bodyPr/>
                    <a:lstStyle/>
                    <a:p>
                      <a:r>
                        <a:rPr lang="en-US" sz="1500" b="0" dirty="0">
                          <a:solidFill>
                            <a:schemeClr val="tx2"/>
                          </a:solidFill>
                        </a:rPr>
                        <a:t>Purchase of firearms, ammunition, grenade launchers, bayonets, weaponized aircraft, vessels or weapon installed vehicles.</a:t>
                      </a:r>
                    </a:p>
                  </a:txBody>
                  <a:tcPr marL="97536" marR="97536" marT="48768" marB="48768" anchor="ctr">
                    <a:solidFill>
                      <a:srgbClr val="E9EDF4"/>
                    </a:solidFill>
                  </a:tcPr>
                </a:tc>
                <a:tc>
                  <a:txBody>
                    <a:bodyPr/>
                    <a:lstStyle/>
                    <a:p>
                      <a:r>
                        <a:rPr lang="en-US" sz="1500" b="0" i="0" u="none" strike="noStrike" kern="1200" baseline="0" dirty="0">
                          <a:solidFill>
                            <a:schemeClr val="tx2"/>
                          </a:solidFill>
                          <a:latin typeface="+mn-lt"/>
                          <a:ea typeface="+mn-ea"/>
                          <a:cs typeface="+mn-cs"/>
                        </a:rPr>
                        <a:t>Activities and projects unrelated to the completion and implementation of the EMPG Program</a:t>
                      </a:r>
                    </a:p>
                  </a:txBody>
                  <a:tcPr marL="97536" marR="97536" marT="48768" marB="48768" anchor="ctr">
                    <a:solidFill>
                      <a:srgbClr val="E9EDF4"/>
                    </a:solidFill>
                  </a:tcPr>
                </a:tc>
                <a:extLst>
                  <a:ext uri="{0D108BD9-81ED-4DB2-BD59-A6C34878D82A}">
                    <a16:rowId xmlns:a16="http://schemas.microsoft.com/office/drawing/2014/main" val="947934431"/>
                  </a:ext>
                </a:extLst>
              </a:tr>
              <a:tr h="880971">
                <a:tc>
                  <a:txBody>
                    <a:bodyPr/>
                    <a:lstStyle/>
                    <a:p>
                      <a:r>
                        <a:rPr lang="en-US" sz="1500" dirty="0">
                          <a:solidFill>
                            <a:schemeClr val="tx2"/>
                          </a:solidFill>
                        </a:rPr>
                        <a:t>Expenditures for weapons systems and ammunition</a:t>
                      </a:r>
                    </a:p>
                  </a:txBody>
                  <a:tcPr marL="97536" marR="97536" marT="48768" marB="4876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Costs that supplant traditional public safety positions and responsibilities</a:t>
                      </a:r>
                    </a:p>
                    <a:p>
                      <a:endParaRPr lang="en-US" sz="1500" b="0" i="0" u="none" strike="noStrike" kern="1200" baseline="0" dirty="0">
                        <a:solidFill>
                          <a:schemeClr val="tx2"/>
                        </a:solidFill>
                        <a:latin typeface="+mn-lt"/>
                        <a:ea typeface="+mn-ea"/>
                        <a:cs typeface="+mn-cs"/>
                      </a:endParaRPr>
                    </a:p>
                  </a:txBody>
                  <a:tcPr marL="97536" marR="97536" marT="48768" marB="48768" anchor="ctr"/>
                </a:tc>
                <a:extLst>
                  <a:ext uri="{0D108BD9-81ED-4DB2-BD59-A6C34878D82A}">
                    <a16:rowId xmlns:a16="http://schemas.microsoft.com/office/drawing/2014/main" val="3996184513"/>
                  </a:ext>
                </a:extLst>
              </a:tr>
              <a:tr h="1651820">
                <a:tc>
                  <a:txBody>
                    <a:bodyPr/>
                    <a:lstStyle/>
                    <a:p>
                      <a:r>
                        <a:rPr lang="en-US" sz="1500" dirty="0">
                          <a:solidFill>
                            <a:schemeClr val="tx2"/>
                          </a:solidFill>
                        </a:rPr>
                        <a:t>Costs associated with hiring, equipping, training, sworn public safety officers whose primary job includes fulfilling traditional public safety duties like law enforcement, firefighting, emergency medical services or other first responder duties.</a:t>
                      </a:r>
                    </a:p>
                  </a:txBody>
                  <a:tcPr marL="97536" marR="97536" marT="48768" marB="4876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Clothing used for everyday wear by emergency management employees or other personnel</a:t>
                      </a:r>
                    </a:p>
                    <a:p>
                      <a:endParaRPr lang="en-US" sz="1500" dirty="0">
                        <a:solidFill>
                          <a:schemeClr val="tx2"/>
                        </a:solidFill>
                      </a:endParaRPr>
                    </a:p>
                  </a:txBody>
                  <a:tcPr marL="97536" marR="97536" marT="48768" marB="48768" anchor="ctr"/>
                </a:tc>
                <a:extLst>
                  <a:ext uri="{0D108BD9-81ED-4DB2-BD59-A6C34878D82A}">
                    <a16:rowId xmlns:a16="http://schemas.microsoft.com/office/drawing/2014/main" val="2748842070"/>
                  </a:ext>
                </a:extLst>
              </a:tr>
            </a:tbl>
          </a:graphicData>
        </a:graphic>
      </p:graphicFrame>
    </p:spTree>
    <p:extLst>
      <p:ext uri="{BB962C8B-B14F-4D97-AF65-F5344CB8AC3E}">
        <p14:creationId xmlns:p14="http://schemas.microsoft.com/office/powerpoint/2010/main" val="553739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93D98-FC62-C002-F276-3D2D415367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6762E-BE28-EE7C-36A4-55A475F14DE6}"/>
              </a:ext>
            </a:extLst>
          </p:cNvPr>
          <p:cNvSpPr>
            <a:spLocks noGrp="1"/>
          </p:cNvSpPr>
          <p:nvPr>
            <p:ph idx="1"/>
          </p:nvPr>
        </p:nvSpPr>
        <p:spPr>
          <a:xfrm>
            <a:off x="487680" y="975360"/>
            <a:ext cx="8778240" cy="5608320"/>
          </a:xfrm>
        </p:spPr>
        <p:txBody>
          <a:bodyPr>
            <a:normAutofit/>
          </a:bodyPr>
          <a:lstStyle/>
          <a:p>
            <a:pPr algn="ctr">
              <a:spcBef>
                <a:spcPts val="640"/>
              </a:spcBef>
              <a:spcAft>
                <a:spcPts val="640"/>
              </a:spcAft>
              <a:buNone/>
            </a:pPr>
            <a:r>
              <a:rPr lang="en-US" sz="2560" b="1" dirty="0">
                <a:solidFill>
                  <a:srgbClr val="00B050"/>
                </a:solidFill>
              </a:rPr>
              <a:t>Allowable</a:t>
            </a:r>
            <a:r>
              <a:rPr lang="en-US" sz="2560" b="1" dirty="0"/>
              <a:t> Costs</a:t>
            </a:r>
          </a:p>
          <a:p>
            <a:pPr>
              <a:spcBef>
                <a:spcPts val="853"/>
              </a:spcBef>
              <a:spcAft>
                <a:spcPts val="853"/>
              </a:spcAft>
              <a:buNone/>
            </a:pPr>
            <a:endParaRPr lang="en-US" sz="6827" dirty="0"/>
          </a:p>
        </p:txBody>
      </p:sp>
      <p:sp>
        <p:nvSpPr>
          <p:cNvPr id="9" name="Title 1">
            <a:extLst>
              <a:ext uri="{FF2B5EF4-FFF2-40B4-BE49-F238E27FC236}">
                <a16:creationId xmlns:a16="http://schemas.microsoft.com/office/drawing/2014/main" id="{1AFF4DDB-E567-BB81-7507-9CD3EB5E5A92}"/>
              </a:ext>
            </a:extLst>
          </p:cNvPr>
          <p:cNvSpPr txBox="1">
            <a:spLocks/>
          </p:cNvSpPr>
          <p:nvPr/>
        </p:nvSpPr>
        <p:spPr>
          <a:xfrm>
            <a:off x="325120" y="1"/>
            <a:ext cx="8671644" cy="1219200"/>
          </a:xfrm>
          <a:prstGeom prst="rect">
            <a:avLst/>
          </a:prstGeom>
        </p:spPr>
        <p:txBody>
          <a:bodyPr vert="horz" lIns="97536" tIns="48768" rIns="97536" bIns="48768" rtlCol="0" anchor="ctr">
            <a:normAutofit/>
          </a:bodyPr>
          <a:lstStyle>
            <a:lvl1pPr algn="ctr" defTabSz="914400" rtl="0" eaLnBrk="1" latinLnBrk="0" hangingPunct="1">
              <a:spcBef>
                <a:spcPct val="0"/>
              </a:spcBef>
              <a:buNone/>
              <a:defRPr sz="4400" kern="1200">
                <a:solidFill>
                  <a:schemeClr val="tx1"/>
                </a:solidFill>
                <a:latin typeface="Cambria" pitchFamily="18" charset="0"/>
                <a:ea typeface="+mj-ea"/>
                <a:cs typeface="+mj-cs"/>
              </a:defRPr>
            </a:lvl1pPr>
          </a:lstStyle>
          <a:p>
            <a:pPr algn="l"/>
            <a:endParaRPr lang="en-US" sz="3200" dirty="0"/>
          </a:p>
        </p:txBody>
      </p:sp>
      <p:sp>
        <p:nvSpPr>
          <p:cNvPr id="5" name="Title 1">
            <a:extLst>
              <a:ext uri="{FF2B5EF4-FFF2-40B4-BE49-F238E27FC236}">
                <a16:creationId xmlns:a16="http://schemas.microsoft.com/office/drawing/2014/main" id="{032774E1-9A98-F6E8-9ED5-D6EDD6E19F79}"/>
              </a:ext>
            </a:extLst>
          </p:cNvPr>
          <p:cNvSpPr>
            <a:spLocks noGrp="1"/>
          </p:cNvSpPr>
          <p:nvPr>
            <p:ph type="title"/>
          </p:nvPr>
        </p:nvSpPr>
        <p:spPr>
          <a:xfrm>
            <a:off x="556302" y="121921"/>
            <a:ext cx="8209280" cy="487680"/>
          </a:xfrm>
          <a:effectLst>
            <a:outerShdw blurRad="50800" dist="50800" dir="2400000" algn="ctr" rotWithShape="0">
              <a:srgbClr val="000000">
                <a:alpha val="43000"/>
              </a:srgbClr>
            </a:outerShdw>
          </a:effectLst>
        </p:spPr>
        <p:txBody>
          <a:bodyPr>
            <a:noAutofit/>
          </a:bodyPr>
          <a:lstStyle/>
          <a:p>
            <a:r>
              <a:rPr lang="en-US" b="1" dirty="0">
                <a:latin typeface="Aptos" panose="020B0004020202020204" pitchFamily="34" charset="0"/>
                <a:cs typeface="Arial" panose="020B0604020202020204" pitchFamily="34" charset="0"/>
              </a:rPr>
              <a:t>2025 EMPG Grant Overview</a:t>
            </a:r>
          </a:p>
        </p:txBody>
      </p:sp>
      <p:sp>
        <p:nvSpPr>
          <p:cNvPr id="2" name="TextBox 1">
            <a:extLst>
              <a:ext uri="{FF2B5EF4-FFF2-40B4-BE49-F238E27FC236}">
                <a16:creationId xmlns:a16="http://schemas.microsoft.com/office/drawing/2014/main" id="{B0A2C783-41C0-0992-7820-0C1386C712D0}"/>
              </a:ext>
            </a:extLst>
          </p:cNvPr>
          <p:cNvSpPr txBox="1"/>
          <p:nvPr/>
        </p:nvSpPr>
        <p:spPr>
          <a:xfrm>
            <a:off x="910336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11</a:t>
            </a:r>
          </a:p>
        </p:txBody>
      </p:sp>
      <p:graphicFrame>
        <p:nvGraphicFramePr>
          <p:cNvPr id="6" name="Table 5">
            <a:extLst>
              <a:ext uri="{FF2B5EF4-FFF2-40B4-BE49-F238E27FC236}">
                <a16:creationId xmlns:a16="http://schemas.microsoft.com/office/drawing/2014/main" id="{97BA429A-C9AD-5B43-7E34-01127FAFDDDC}"/>
              </a:ext>
            </a:extLst>
          </p:cNvPr>
          <p:cNvGraphicFramePr>
            <a:graphicFrameLocks noGrp="1"/>
          </p:cNvGraphicFramePr>
          <p:nvPr/>
        </p:nvGraphicFramePr>
        <p:xfrm>
          <a:off x="1219200" y="1588711"/>
          <a:ext cx="7193280" cy="4232959"/>
        </p:xfrm>
        <a:graphic>
          <a:graphicData uri="http://schemas.openxmlformats.org/drawingml/2006/table">
            <a:tbl>
              <a:tblPr firstRow="1" bandRow="1">
                <a:tableStyleId>{5C22544A-7EE6-4342-B048-85BDC9FD1C3A}</a:tableStyleId>
              </a:tblPr>
              <a:tblGrid>
                <a:gridCol w="7193280">
                  <a:extLst>
                    <a:ext uri="{9D8B030D-6E8A-4147-A177-3AD203B41FA5}">
                      <a16:colId xmlns:a16="http://schemas.microsoft.com/office/drawing/2014/main" val="4229055617"/>
                    </a:ext>
                  </a:extLst>
                </a:gridCol>
              </a:tblGrid>
              <a:tr h="402250">
                <a:tc>
                  <a:txBody>
                    <a:bodyPr/>
                    <a:lstStyle/>
                    <a:p>
                      <a:pPr algn="ctr"/>
                      <a:r>
                        <a:rPr lang="en-US" sz="1900" b="1" dirty="0">
                          <a:solidFill>
                            <a:schemeClr val="tx2"/>
                          </a:solidFill>
                        </a:rPr>
                        <a:t>Organization (Personnel &amp; Program Support</a:t>
                      </a:r>
                    </a:p>
                  </a:txBody>
                  <a:tcPr marL="97536" marR="97536" marT="48768" marB="48768" anchor="ctr">
                    <a:solidFill>
                      <a:srgbClr val="E9EDF4"/>
                    </a:solidFill>
                  </a:tcPr>
                </a:tc>
                <a:extLst>
                  <a:ext uri="{0D108BD9-81ED-4DB2-BD59-A6C34878D82A}">
                    <a16:rowId xmlns:a16="http://schemas.microsoft.com/office/drawing/2014/main" val="947934431"/>
                  </a:ext>
                </a:extLst>
              </a:tr>
              <a:tr h="965399">
                <a:tc>
                  <a:txBody>
                    <a:bodyPr/>
                    <a:lstStyle/>
                    <a:p>
                      <a:r>
                        <a:rPr lang="en-US" sz="1900" dirty="0">
                          <a:solidFill>
                            <a:schemeClr val="tx2"/>
                          </a:solidFill>
                        </a:rPr>
                        <a:t>Salaries and Fringe Benefits for EM Coordinators/EMA Staff</a:t>
                      </a:r>
                    </a:p>
                  </a:txBody>
                  <a:tcPr marL="97536" marR="97536" marT="48768" marB="48768" anchor="ctr"/>
                </a:tc>
                <a:extLst>
                  <a:ext uri="{0D108BD9-81ED-4DB2-BD59-A6C34878D82A}">
                    <a16:rowId xmlns:a16="http://schemas.microsoft.com/office/drawing/2014/main" val="3996184513"/>
                  </a:ext>
                </a:extLst>
              </a:tr>
              <a:tr h="683824">
                <a:tc>
                  <a:txBody>
                    <a:bodyPr/>
                    <a:lstStyle/>
                    <a:p>
                      <a:r>
                        <a:rPr lang="en-US" sz="1900" dirty="0">
                          <a:solidFill>
                            <a:schemeClr val="tx2"/>
                          </a:solidFill>
                        </a:rPr>
                        <a:t>Emergency management director or deputy roles</a:t>
                      </a:r>
                    </a:p>
                  </a:txBody>
                  <a:tcPr marL="97536" marR="97536" marT="48768" marB="48768" anchor="ctr"/>
                </a:tc>
                <a:extLst>
                  <a:ext uri="{0D108BD9-81ED-4DB2-BD59-A6C34878D82A}">
                    <a16:rowId xmlns:a16="http://schemas.microsoft.com/office/drawing/2014/main" val="2748842070"/>
                  </a:ext>
                </a:extLst>
              </a:tr>
              <a:tr h="494470">
                <a:tc>
                  <a:txBody>
                    <a:bodyPr/>
                    <a:lstStyle/>
                    <a:p>
                      <a:r>
                        <a:rPr lang="en-US" sz="1900" dirty="0">
                          <a:solidFill>
                            <a:schemeClr val="tx2"/>
                          </a:solidFill>
                        </a:rPr>
                        <a:t>Administrative support tied to EM program work (if properly justified)</a:t>
                      </a:r>
                    </a:p>
                  </a:txBody>
                  <a:tcPr marL="97536" marR="97536" marT="48768" marB="48768" anchor="ctr"/>
                </a:tc>
                <a:extLst>
                  <a:ext uri="{0D108BD9-81ED-4DB2-BD59-A6C34878D82A}">
                    <a16:rowId xmlns:a16="http://schemas.microsoft.com/office/drawing/2014/main" val="2011722488"/>
                  </a:ext>
                </a:extLst>
              </a:tr>
              <a:tr h="494470">
                <a:tc>
                  <a:txBody>
                    <a:bodyPr/>
                    <a:lstStyle/>
                    <a:p>
                      <a:r>
                        <a:rPr lang="en-US" sz="1900" dirty="0">
                          <a:solidFill>
                            <a:schemeClr val="tx2"/>
                          </a:solidFill>
                        </a:rPr>
                        <a:t>Contractor Support for EM program operations</a:t>
                      </a:r>
                    </a:p>
                  </a:txBody>
                  <a:tcPr marL="97536" marR="97536" marT="48768" marB="48768" anchor="ctr"/>
                </a:tc>
                <a:extLst>
                  <a:ext uri="{0D108BD9-81ED-4DB2-BD59-A6C34878D82A}">
                    <a16:rowId xmlns:a16="http://schemas.microsoft.com/office/drawing/2014/main" val="2072831746"/>
                  </a:ext>
                </a:extLst>
              </a:tr>
              <a:tr h="494470">
                <a:tc>
                  <a:txBody>
                    <a:bodyPr/>
                    <a:lstStyle/>
                    <a:p>
                      <a:r>
                        <a:rPr lang="en-US" sz="1900" dirty="0">
                          <a:solidFill>
                            <a:schemeClr val="tx2"/>
                          </a:solidFill>
                        </a:rPr>
                        <a:t>Timekeeping, payroll systems supporting EM-funded positions</a:t>
                      </a:r>
                    </a:p>
                  </a:txBody>
                  <a:tcPr marL="97536" marR="97536" marT="48768" marB="48768" anchor="ctr"/>
                </a:tc>
                <a:extLst>
                  <a:ext uri="{0D108BD9-81ED-4DB2-BD59-A6C34878D82A}">
                    <a16:rowId xmlns:a16="http://schemas.microsoft.com/office/drawing/2014/main" val="1460920140"/>
                  </a:ext>
                </a:extLst>
              </a:tr>
              <a:tr h="698076">
                <a:tc>
                  <a:txBody>
                    <a:bodyPr/>
                    <a:lstStyle/>
                    <a:p>
                      <a:r>
                        <a:rPr lang="en-US" sz="1900" dirty="0">
                          <a:solidFill>
                            <a:schemeClr val="tx2"/>
                          </a:solidFill>
                        </a:rPr>
                        <a:t>Key Restriction: must be emergency management coordination, not routine police/fire/EMS operations</a:t>
                      </a:r>
                    </a:p>
                  </a:txBody>
                  <a:tcPr marL="97536" marR="97536" marT="48768" marB="48768" anchor="ctr"/>
                </a:tc>
                <a:extLst>
                  <a:ext uri="{0D108BD9-81ED-4DB2-BD59-A6C34878D82A}">
                    <a16:rowId xmlns:a16="http://schemas.microsoft.com/office/drawing/2014/main" val="4223348536"/>
                  </a:ext>
                </a:extLst>
              </a:tr>
            </a:tbl>
          </a:graphicData>
        </a:graphic>
      </p:graphicFrame>
    </p:spTree>
    <p:extLst>
      <p:ext uri="{BB962C8B-B14F-4D97-AF65-F5344CB8AC3E}">
        <p14:creationId xmlns:p14="http://schemas.microsoft.com/office/powerpoint/2010/main" val="4042486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041" y="211667"/>
            <a:ext cx="8778240" cy="926253"/>
          </a:xfrm>
          <a:effectLst>
            <a:outerShdw blurRad="50800" dist="50800" dir="2400000" algn="ctr" rotWithShape="0">
              <a:srgbClr val="000000">
                <a:alpha val="43000"/>
              </a:srgbClr>
            </a:outerShdw>
          </a:effectLst>
        </p:spPr>
        <p:txBody>
          <a:bodyPr>
            <a:noAutofit/>
          </a:bodyPr>
          <a:lstStyle/>
          <a:p>
            <a:pPr algn="ctr"/>
            <a:r>
              <a:rPr lang="en-US" b="1" dirty="0">
                <a:latin typeface="Aptos" panose="020B0004020202020204" pitchFamily="34" charset="0"/>
                <a:cs typeface="Arial" panose="020B0604020202020204" pitchFamily="34" charset="0"/>
              </a:rPr>
              <a:t>2025 EMPG Grant Overview</a:t>
            </a:r>
            <a:br>
              <a:rPr lang="en-US" b="1" dirty="0">
                <a:latin typeface="Aptos" panose="020B0004020202020204" pitchFamily="34" charset="0"/>
              </a:rPr>
            </a:br>
            <a:endParaRPr lang="en-US" b="1" dirty="0">
              <a:latin typeface="Aptos" panose="020B0004020202020204" pitchFamily="34" charset="0"/>
            </a:endParaRPr>
          </a:p>
        </p:txBody>
      </p:sp>
      <p:sp>
        <p:nvSpPr>
          <p:cNvPr id="3" name="Content Placeholder 2"/>
          <p:cNvSpPr>
            <a:spLocks noGrp="1"/>
          </p:cNvSpPr>
          <p:nvPr>
            <p:ph idx="1"/>
          </p:nvPr>
        </p:nvSpPr>
        <p:spPr>
          <a:xfrm>
            <a:off x="2194560" y="1625601"/>
            <a:ext cx="7071360" cy="2747312"/>
          </a:xfrm>
        </p:spPr>
        <p:txBody>
          <a:bodyPr>
            <a:normAutofit fontScale="92500" lnSpcReduction="10000"/>
          </a:bodyPr>
          <a:lstStyle/>
          <a:p>
            <a:pPr marL="0" indent="0">
              <a:spcBef>
                <a:spcPts val="0"/>
              </a:spcBef>
              <a:buNone/>
            </a:pPr>
            <a:r>
              <a:rPr lang="en-US" sz="2027" dirty="0"/>
              <a:t>Projects for consideration need to meet RIEMA’s vision for a well-prepared whole community participation in planning, response, recovery and mitigation through addressing state priorities.    </a:t>
            </a:r>
          </a:p>
          <a:p>
            <a:pPr>
              <a:spcBef>
                <a:spcPts val="0"/>
              </a:spcBef>
            </a:pPr>
            <a:endParaRPr lang="en-US" sz="2027" dirty="0"/>
          </a:p>
          <a:p>
            <a:pPr marL="0" indent="0">
              <a:spcBef>
                <a:spcPts val="0"/>
              </a:spcBef>
              <a:buNone/>
            </a:pPr>
            <a:endParaRPr lang="en-US" sz="2027" dirty="0"/>
          </a:p>
          <a:p>
            <a:pPr marL="0" indent="0">
              <a:spcBef>
                <a:spcPts val="0"/>
              </a:spcBef>
              <a:buNone/>
            </a:pPr>
            <a:endParaRPr lang="en-US" sz="2027" dirty="0"/>
          </a:p>
          <a:p>
            <a:pPr marL="0" indent="0">
              <a:spcBef>
                <a:spcPts val="0"/>
              </a:spcBef>
              <a:buNone/>
            </a:pPr>
            <a:endParaRPr lang="en-US" sz="2027" dirty="0"/>
          </a:p>
          <a:p>
            <a:pPr marL="0" indent="0">
              <a:spcBef>
                <a:spcPts val="0"/>
              </a:spcBef>
              <a:buNone/>
            </a:pPr>
            <a:r>
              <a:rPr lang="en-US" sz="2027" dirty="0"/>
              <a:t>More information about the State EMPG allocations may be found on the RIEMA website located at:  </a:t>
            </a:r>
            <a:r>
              <a:rPr lang="en-US" sz="2027" i="1" dirty="0">
                <a:solidFill>
                  <a:srgbClr val="FF0000"/>
                </a:solidFill>
                <a:hlinkClick r:id="rId2"/>
              </a:rPr>
              <a:t>www.</a:t>
            </a:r>
            <a:r>
              <a:rPr lang="en-US" sz="2027" b="1" i="1" dirty="0">
                <a:solidFill>
                  <a:srgbClr val="FF0000"/>
                </a:solidFill>
                <a:hlinkClick r:id="rId2"/>
              </a:rPr>
              <a:t>riema</a:t>
            </a:r>
            <a:r>
              <a:rPr lang="en-US" sz="2027" i="1" dirty="0">
                <a:solidFill>
                  <a:srgbClr val="FF0000"/>
                </a:solidFill>
                <a:hlinkClick r:id="rId2"/>
              </a:rPr>
              <a:t>.</a:t>
            </a:r>
            <a:r>
              <a:rPr lang="en-US" sz="2027" b="1" i="1" dirty="0">
                <a:solidFill>
                  <a:srgbClr val="FF0000"/>
                </a:solidFill>
                <a:hlinkClick r:id="rId2"/>
              </a:rPr>
              <a:t>ri</a:t>
            </a:r>
            <a:r>
              <a:rPr lang="en-US" sz="2027" i="1" dirty="0">
                <a:solidFill>
                  <a:srgbClr val="FF0000"/>
                </a:solidFill>
                <a:hlinkClick r:id="rId2"/>
              </a:rPr>
              <a:t>.gov</a:t>
            </a:r>
            <a:r>
              <a:rPr lang="en-US" sz="2027" i="1" dirty="0">
                <a:solidFill>
                  <a:srgbClr val="FF0000"/>
                </a:solidFill>
              </a:rPr>
              <a:t> </a:t>
            </a:r>
            <a:r>
              <a:rPr lang="en-US" sz="2027" dirty="0"/>
              <a:t>including the Notice of Funding Opportunity (NOFO)</a:t>
            </a:r>
          </a:p>
        </p:txBody>
      </p:sp>
      <p:sp>
        <p:nvSpPr>
          <p:cNvPr id="4" name="TextBox 3"/>
          <p:cNvSpPr txBox="1"/>
          <p:nvPr/>
        </p:nvSpPr>
        <p:spPr>
          <a:xfrm>
            <a:off x="8859520" y="6827520"/>
            <a:ext cx="650240" cy="387798"/>
          </a:xfrm>
          <a:prstGeom prst="rect">
            <a:avLst/>
          </a:prstGeom>
          <a:noFill/>
        </p:spPr>
        <p:txBody>
          <a:bodyPr wrap="square" rtlCol="0">
            <a:spAutoFit/>
          </a:bodyPr>
          <a:lstStyle/>
          <a:p>
            <a:pPr algn="ctr"/>
            <a:r>
              <a:rPr lang="en-US" sz="1920" b="1" dirty="0">
                <a:latin typeface="Aptos" panose="020B0004020202020204" pitchFamily="34" charset="0"/>
              </a:rPr>
              <a:t>12</a:t>
            </a:r>
          </a:p>
        </p:txBody>
      </p:sp>
      <p:pic>
        <p:nvPicPr>
          <p:cNvPr id="5" name="Picture 4">
            <a:extLst>
              <a:ext uri="{FF2B5EF4-FFF2-40B4-BE49-F238E27FC236}">
                <a16:creationId xmlns:a16="http://schemas.microsoft.com/office/drawing/2014/main" id="{0E051292-1537-25A2-4137-CB0137895556}"/>
              </a:ext>
            </a:extLst>
          </p:cNvPr>
          <p:cNvPicPr>
            <a:picLocks noChangeAspect="1"/>
          </p:cNvPicPr>
          <p:nvPr/>
        </p:nvPicPr>
        <p:blipFill>
          <a:blip r:embed="rId3"/>
          <a:stretch>
            <a:fillRect/>
          </a:stretch>
        </p:blipFill>
        <p:spPr>
          <a:xfrm>
            <a:off x="905570" y="1628063"/>
            <a:ext cx="1141209" cy="552752"/>
          </a:xfrm>
          <a:prstGeom prst="rect">
            <a:avLst/>
          </a:prstGeom>
        </p:spPr>
      </p:pic>
      <p:pic>
        <p:nvPicPr>
          <p:cNvPr id="6" name="Picture 5">
            <a:extLst>
              <a:ext uri="{FF2B5EF4-FFF2-40B4-BE49-F238E27FC236}">
                <a16:creationId xmlns:a16="http://schemas.microsoft.com/office/drawing/2014/main" id="{F367A030-2D52-B387-EDEC-847B1DA9DF44}"/>
              </a:ext>
            </a:extLst>
          </p:cNvPr>
          <p:cNvPicPr>
            <a:picLocks noChangeAspect="1"/>
          </p:cNvPicPr>
          <p:nvPr/>
        </p:nvPicPr>
        <p:blipFill>
          <a:blip r:embed="rId4"/>
          <a:stretch>
            <a:fillRect/>
          </a:stretch>
        </p:blipFill>
        <p:spPr>
          <a:xfrm>
            <a:off x="887479" y="3495041"/>
            <a:ext cx="1144522" cy="552752"/>
          </a:xfrm>
          <a:prstGeom prst="rect">
            <a:avLst/>
          </a:prstGeom>
        </p:spPr>
      </p:pic>
    </p:spTree>
    <p:extLst>
      <p:ext uri="{BB962C8B-B14F-4D97-AF65-F5344CB8AC3E}">
        <p14:creationId xmlns:p14="http://schemas.microsoft.com/office/powerpoint/2010/main" val="4204314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1748" y="940435"/>
            <a:ext cx="4490105" cy="487680"/>
          </a:xfrm>
        </p:spPr>
        <p:txBody>
          <a:bodyPr>
            <a:normAutofit/>
          </a:bodyPr>
          <a:lstStyle/>
          <a:p>
            <a:pPr algn="ctr"/>
            <a:r>
              <a:rPr lang="en-US" sz="2560" b="1" i="1" dirty="0">
                <a:solidFill>
                  <a:schemeClr val="tx2"/>
                </a:solidFill>
                <a:latin typeface="+mn-lt"/>
              </a:rPr>
              <a:t>Application Process Reminders</a:t>
            </a:r>
          </a:p>
        </p:txBody>
      </p:sp>
      <p:sp>
        <p:nvSpPr>
          <p:cNvPr id="3" name="Content Placeholder 2"/>
          <p:cNvSpPr>
            <a:spLocks noGrp="1"/>
          </p:cNvSpPr>
          <p:nvPr>
            <p:ph idx="1"/>
          </p:nvPr>
        </p:nvSpPr>
        <p:spPr>
          <a:xfrm>
            <a:off x="2194560" y="1529594"/>
            <a:ext cx="6421120" cy="4751629"/>
          </a:xfrm>
        </p:spPr>
        <p:txBody>
          <a:bodyPr>
            <a:noAutofit/>
          </a:bodyPr>
          <a:lstStyle/>
          <a:p>
            <a:pPr marL="0" indent="0">
              <a:lnSpc>
                <a:spcPct val="90000"/>
              </a:lnSpc>
              <a:spcBef>
                <a:spcPts val="0"/>
              </a:spcBef>
              <a:buNone/>
            </a:pPr>
            <a:r>
              <a:rPr lang="en-US" sz="2027" dirty="0"/>
              <a:t>Application Start:  </a:t>
            </a:r>
            <a:r>
              <a:rPr lang="en-US" sz="2027" b="1" dirty="0">
                <a:highlight>
                  <a:srgbClr val="FFFF00"/>
                </a:highlight>
              </a:rPr>
              <a:t>June 10, 2026</a:t>
            </a:r>
          </a:p>
          <a:p>
            <a:pPr marL="0" indent="0">
              <a:lnSpc>
                <a:spcPct val="90000"/>
              </a:lnSpc>
              <a:spcBef>
                <a:spcPts val="0"/>
              </a:spcBef>
              <a:buNone/>
            </a:pPr>
            <a:endParaRPr lang="en-US" sz="2027" dirty="0"/>
          </a:p>
          <a:p>
            <a:pPr marL="0" indent="0">
              <a:lnSpc>
                <a:spcPct val="90000"/>
              </a:lnSpc>
              <a:spcBef>
                <a:spcPts val="0"/>
              </a:spcBef>
              <a:buNone/>
            </a:pPr>
            <a:r>
              <a:rPr lang="en-US" sz="2027" dirty="0"/>
              <a:t>Applications Due:</a:t>
            </a:r>
            <a:r>
              <a:rPr lang="en-US" sz="2027" b="1" dirty="0"/>
              <a:t> </a:t>
            </a:r>
            <a:r>
              <a:rPr lang="en-US" sz="2027" b="1" dirty="0">
                <a:highlight>
                  <a:srgbClr val="FFFF00"/>
                </a:highlight>
              </a:rPr>
              <a:t>July 31, 2026</a:t>
            </a:r>
          </a:p>
          <a:p>
            <a:pPr marL="0" indent="0">
              <a:lnSpc>
                <a:spcPct val="90000"/>
              </a:lnSpc>
              <a:spcBef>
                <a:spcPts val="0"/>
              </a:spcBef>
              <a:buNone/>
            </a:pPr>
            <a:endParaRPr lang="en-US" sz="2027" dirty="0"/>
          </a:p>
          <a:p>
            <a:pPr marL="0" indent="0">
              <a:lnSpc>
                <a:spcPct val="90000"/>
              </a:lnSpc>
              <a:spcBef>
                <a:spcPts val="0"/>
              </a:spcBef>
              <a:buNone/>
            </a:pPr>
            <a:r>
              <a:rPr lang="en-US" sz="2027" dirty="0"/>
              <a:t>Applicants Notified of Grant Determination:</a:t>
            </a:r>
          </a:p>
          <a:p>
            <a:pPr lvl="1">
              <a:lnSpc>
                <a:spcPct val="90000"/>
              </a:lnSpc>
              <a:spcBef>
                <a:spcPts val="0"/>
              </a:spcBef>
            </a:pPr>
            <a:r>
              <a:rPr lang="en-US" sz="2027" b="1" dirty="0">
                <a:highlight>
                  <a:srgbClr val="FFFF00"/>
                </a:highlight>
              </a:rPr>
              <a:t>No Later than October 1, 2026</a:t>
            </a:r>
            <a:endParaRPr lang="en-US" sz="2027" dirty="0">
              <a:solidFill>
                <a:srgbClr val="FF0000"/>
              </a:solidFill>
              <a:highlight>
                <a:srgbClr val="FFFF00"/>
              </a:highlight>
            </a:endParaRPr>
          </a:p>
          <a:p>
            <a:pPr marL="0" indent="0">
              <a:lnSpc>
                <a:spcPct val="90000"/>
              </a:lnSpc>
              <a:spcBef>
                <a:spcPts val="0"/>
              </a:spcBef>
              <a:buNone/>
            </a:pPr>
            <a:endParaRPr lang="en-US" sz="2027" dirty="0"/>
          </a:p>
          <a:p>
            <a:pPr marL="0" indent="0">
              <a:lnSpc>
                <a:spcPct val="90000"/>
              </a:lnSpc>
              <a:spcBef>
                <a:spcPts val="0"/>
              </a:spcBef>
              <a:buNone/>
            </a:pPr>
            <a:endParaRPr lang="en-US" sz="2027" dirty="0"/>
          </a:p>
          <a:p>
            <a:pPr marL="0" indent="0">
              <a:lnSpc>
                <a:spcPct val="90000"/>
              </a:lnSpc>
              <a:spcBef>
                <a:spcPts val="0"/>
              </a:spcBef>
              <a:buNone/>
            </a:pPr>
            <a:r>
              <a:rPr lang="en-US" sz="2027" dirty="0"/>
              <a:t>Period of Performance Start:</a:t>
            </a:r>
          </a:p>
          <a:p>
            <a:pPr lvl="1">
              <a:lnSpc>
                <a:spcPct val="90000"/>
              </a:lnSpc>
              <a:spcBef>
                <a:spcPts val="0"/>
              </a:spcBef>
            </a:pPr>
            <a:r>
              <a:rPr lang="en-US" sz="2027" b="1" dirty="0">
                <a:highlight>
                  <a:srgbClr val="FFFF00"/>
                </a:highlight>
              </a:rPr>
              <a:t>October 1, 2024 (</a:t>
            </a:r>
            <a:r>
              <a:rPr lang="en-US" sz="2027" b="1" i="1" dirty="0">
                <a:highlight>
                  <a:srgbClr val="FFFF00"/>
                </a:highlight>
              </a:rPr>
              <a:t>for State Program</a:t>
            </a:r>
            <a:r>
              <a:rPr lang="en-US" sz="2027" b="1" dirty="0">
                <a:highlight>
                  <a:srgbClr val="FFFF00"/>
                </a:highlight>
              </a:rPr>
              <a:t>)</a:t>
            </a:r>
          </a:p>
          <a:p>
            <a:pPr marL="0" indent="0">
              <a:lnSpc>
                <a:spcPct val="90000"/>
              </a:lnSpc>
              <a:spcBef>
                <a:spcPts val="0"/>
              </a:spcBef>
              <a:buNone/>
            </a:pPr>
            <a:endParaRPr lang="en-US" sz="2027" dirty="0"/>
          </a:p>
          <a:p>
            <a:pPr marL="0" indent="0">
              <a:lnSpc>
                <a:spcPct val="90000"/>
              </a:lnSpc>
              <a:spcBef>
                <a:spcPts val="0"/>
              </a:spcBef>
              <a:buNone/>
            </a:pPr>
            <a:endParaRPr lang="en-US" sz="2027" dirty="0"/>
          </a:p>
          <a:p>
            <a:pPr marL="0" indent="0">
              <a:lnSpc>
                <a:spcPct val="90000"/>
              </a:lnSpc>
              <a:spcBef>
                <a:spcPts val="0"/>
              </a:spcBef>
              <a:buNone/>
            </a:pPr>
            <a:r>
              <a:rPr lang="en-US" sz="2027" dirty="0"/>
              <a:t>Period of Performance End:</a:t>
            </a:r>
          </a:p>
          <a:p>
            <a:pPr lvl="1">
              <a:lnSpc>
                <a:spcPct val="90000"/>
              </a:lnSpc>
              <a:spcBef>
                <a:spcPts val="0"/>
              </a:spcBef>
            </a:pPr>
            <a:r>
              <a:rPr lang="en-US" sz="2027" b="1" dirty="0">
                <a:highlight>
                  <a:srgbClr val="FFFF00"/>
                </a:highlight>
              </a:rPr>
              <a:t>September 30, 2027 (</a:t>
            </a:r>
            <a:r>
              <a:rPr lang="en-US" sz="2027" b="1" i="1" dirty="0">
                <a:highlight>
                  <a:srgbClr val="FFFF00"/>
                </a:highlight>
              </a:rPr>
              <a:t>for State Program</a:t>
            </a:r>
            <a:r>
              <a:rPr lang="en-US" sz="2027" b="1" dirty="0">
                <a:highlight>
                  <a:srgbClr val="FFFF00"/>
                </a:highlight>
              </a:rPr>
              <a:t>)</a:t>
            </a:r>
          </a:p>
          <a:p>
            <a:pPr lvl="2" algn="just">
              <a:lnSpc>
                <a:spcPct val="90000"/>
              </a:lnSpc>
              <a:spcBef>
                <a:spcPts val="0"/>
              </a:spcBef>
            </a:pPr>
            <a:r>
              <a:rPr lang="en-US" sz="2027" dirty="0"/>
              <a:t>POP End Dates may vary depending upon the nature and scope of projects.</a:t>
            </a:r>
          </a:p>
          <a:p>
            <a:pPr marL="0" indent="0">
              <a:buNone/>
            </a:pPr>
            <a:endParaRPr lang="en-US" sz="2133" dirty="0"/>
          </a:p>
          <a:p>
            <a:pPr marL="548657" indent="-548657">
              <a:buFont typeface="+mj-lt"/>
              <a:buAutoNum type="arabicPeriod"/>
            </a:pPr>
            <a:endParaRPr lang="en-US" sz="2133" dirty="0"/>
          </a:p>
          <a:p>
            <a:pPr marL="548657" indent="-487695"/>
            <a:endParaRPr lang="en-US" sz="2133" dirty="0"/>
          </a:p>
        </p:txBody>
      </p:sp>
      <p:sp>
        <p:nvSpPr>
          <p:cNvPr id="4" name="TextBox 3"/>
          <p:cNvSpPr txBox="1"/>
          <p:nvPr/>
        </p:nvSpPr>
        <p:spPr>
          <a:xfrm>
            <a:off x="9022080" y="6827520"/>
            <a:ext cx="487680" cy="387798"/>
          </a:xfrm>
          <a:prstGeom prst="rect">
            <a:avLst/>
          </a:prstGeom>
          <a:noFill/>
        </p:spPr>
        <p:txBody>
          <a:bodyPr wrap="square" rtlCol="0">
            <a:spAutoFit/>
          </a:bodyPr>
          <a:lstStyle/>
          <a:p>
            <a:pPr algn="ctr" defTabSz="975390" fontAlgn="base">
              <a:spcBef>
                <a:spcPct val="0"/>
              </a:spcBef>
              <a:spcAft>
                <a:spcPct val="0"/>
              </a:spcAft>
              <a:defRPr/>
            </a:pPr>
            <a:r>
              <a:rPr lang="en-US" sz="1920" b="1" dirty="0">
                <a:solidFill>
                  <a:prstClr val="black"/>
                </a:solidFill>
                <a:latin typeface="Aptos" panose="020B0004020202020204" pitchFamily="34" charset="0"/>
              </a:rPr>
              <a:t>13</a:t>
            </a:r>
          </a:p>
        </p:txBody>
      </p:sp>
      <p:sp>
        <p:nvSpPr>
          <p:cNvPr id="5" name="Rectangle 4">
            <a:extLst>
              <a:ext uri="{FF2B5EF4-FFF2-40B4-BE49-F238E27FC236}">
                <a16:creationId xmlns:a16="http://schemas.microsoft.com/office/drawing/2014/main" id="{AC7D8633-3F01-4F9A-83E6-D2166A1AE6BA}"/>
              </a:ext>
            </a:extLst>
          </p:cNvPr>
          <p:cNvSpPr/>
          <p:nvPr/>
        </p:nvSpPr>
        <p:spPr>
          <a:xfrm>
            <a:off x="368044" y="162560"/>
            <a:ext cx="9060436" cy="814518"/>
          </a:xfrm>
          <a:prstGeom prst="rect">
            <a:avLst/>
          </a:prstGeom>
          <a:effectLst>
            <a:outerShdw blurRad="50800" dist="50800" dir="2400000" algn="ctr" rotWithShape="0">
              <a:srgbClr val="000000">
                <a:alpha val="43000"/>
              </a:srgbClr>
            </a:outerShdw>
          </a:effectLst>
        </p:spPr>
        <p:txBody>
          <a:bodyPr wrap="square">
            <a:spAutoFit/>
          </a:bodyPr>
          <a:lstStyle/>
          <a:p>
            <a:pPr algn="ctr" defTabSz="975390" fontAlgn="base">
              <a:spcBef>
                <a:spcPct val="0"/>
              </a:spcBef>
              <a:spcAft>
                <a:spcPct val="0"/>
              </a:spcAft>
              <a:defRPr/>
            </a:pPr>
            <a:r>
              <a:rPr lang="en-US" sz="4693" b="1" dirty="0">
                <a:latin typeface="Aptos" panose="020B0004020202020204" pitchFamily="34" charset="0"/>
                <a:ea typeface="Cambria" panose="02040503050406030204" pitchFamily="18" charset="0"/>
                <a:cs typeface="Arial" panose="020B0604020202020204" pitchFamily="34" charset="0"/>
              </a:rPr>
              <a:t>2025 EMPG Grant Overview</a:t>
            </a:r>
            <a:endParaRPr lang="en-US" sz="4693" b="1" dirty="0">
              <a:solidFill>
                <a:prstClr val="black"/>
              </a:solidFill>
              <a:latin typeface="Aptos" panose="020B0004020202020204" pitchFamily="34" charset="0"/>
              <a:ea typeface="Cambria" panose="02040503050406030204" pitchFamily="18" charset="0"/>
            </a:endParaRPr>
          </a:p>
        </p:txBody>
      </p:sp>
      <p:pic>
        <p:nvPicPr>
          <p:cNvPr id="6" name="Picture 5">
            <a:extLst>
              <a:ext uri="{FF2B5EF4-FFF2-40B4-BE49-F238E27FC236}">
                <a16:creationId xmlns:a16="http://schemas.microsoft.com/office/drawing/2014/main" id="{75452079-0E87-AE2D-0199-1FE34D4A25E7}"/>
              </a:ext>
            </a:extLst>
          </p:cNvPr>
          <p:cNvPicPr>
            <a:picLocks noChangeAspect="1"/>
          </p:cNvPicPr>
          <p:nvPr/>
        </p:nvPicPr>
        <p:blipFill>
          <a:blip r:embed="rId2"/>
          <a:stretch>
            <a:fillRect/>
          </a:stretch>
        </p:blipFill>
        <p:spPr>
          <a:xfrm>
            <a:off x="812800" y="1519233"/>
            <a:ext cx="1144522" cy="487681"/>
          </a:xfrm>
          <a:prstGeom prst="rect">
            <a:avLst/>
          </a:prstGeom>
        </p:spPr>
      </p:pic>
      <p:pic>
        <p:nvPicPr>
          <p:cNvPr id="7" name="Picture 6">
            <a:extLst>
              <a:ext uri="{FF2B5EF4-FFF2-40B4-BE49-F238E27FC236}">
                <a16:creationId xmlns:a16="http://schemas.microsoft.com/office/drawing/2014/main" id="{D5E7F166-0531-BB12-7046-B7476FE48CF7}"/>
              </a:ext>
            </a:extLst>
          </p:cNvPr>
          <p:cNvPicPr>
            <a:picLocks noChangeAspect="1"/>
          </p:cNvPicPr>
          <p:nvPr/>
        </p:nvPicPr>
        <p:blipFill>
          <a:blip r:embed="rId2"/>
          <a:stretch>
            <a:fillRect/>
          </a:stretch>
        </p:blipFill>
        <p:spPr>
          <a:xfrm>
            <a:off x="812799" y="2060097"/>
            <a:ext cx="1144522" cy="487681"/>
          </a:xfrm>
          <a:prstGeom prst="rect">
            <a:avLst/>
          </a:prstGeom>
        </p:spPr>
      </p:pic>
      <p:pic>
        <p:nvPicPr>
          <p:cNvPr id="8" name="Picture 7">
            <a:extLst>
              <a:ext uri="{FF2B5EF4-FFF2-40B4-BE49-F238E27FC236}">
                <a16:creationId xmlns:a16="http://schemas.microsoft.com/office/drawing/2014/main" id="{B91CFD61-01F0-EBA5-2D53-32AA6AF79EF5}"/>
              </a:ext>
            </a:extLst>
          </p:cNvPr>
          <p:cNvPicPr>
            <a:picLocks noChangeAspect="1"/>
          </p:cNvPicPr>
          <p:nvPr/>
        </p:nvPicPr>
        <p:blipFill>
          <a:blip r:embed="rId2"/>
          <a:stretch>
            <a:fillRect/>
          </a:stretch>
        </p:blipFill>
        <p:spPr>
          <a:xfrm>
            <a:off x="812799" y="2600962"/>
            <a:ext cx="1144522" cy="487681"/>
          </a:xfrm>
          <a:prstGeom prst="rect">
            <a:avLst/>
          </a:prstGeom>
        </p:spPr>
      </p:pic>
      <p:pic>
        <p:nvPicPr>
          <p:cNvPr id="9" name="Picture 8">
            <a:extLst>
              <a:ext uri="{FF2B5EF4-FFF2-40B4-BE49-F238E27FC236}">
                <a16:creationId xmlns:a16="http://schemas.microsoft.com/office/drawing/2014/main" id="{F45DCBA6-D87E-EF88-3E78-8999EB51E58B}"/>
              </a:ext>
            </a:extLst>
          </p:cNvPr>
          <p:cNvPicPr>
            <a:picLocks noChangeAspect="1"/>
          </p:cNvPicPr>
          <p:nvPr/>
        </p:nvPicPr>
        <p:blipFill>
          <a:blip r:embed="rId2"/>
          <a:stretch>
            <a:fillRect/>
          </a:stretch>
        </p:blipFill>
        <p:spPr>
          <a:xfrm>
            <a:off x="812798" y="3738880"/>
            <a:ext cx="1144522" cy="487680"/>
          </a:xfrm>
          <a:prstGeom prst="rect">
            <a:avLst/>
          </a:prstGeom>
        </p:spPr>
      </p:pic>
      <p:pic>
        <p:nvPicPr>
          <p:cNvPr id="10" name="Picture 9">
            <a:extLst>
              <a:ext uri="{FF2B5EF4-FFF2-40B4-BE49-F238E27FC236}">
                <a16:creationId xmlns:a16="http://schemas.microsoft.com/office/drawing/2014/main" id="{7D182909-01B5-0399-7FC7-FD6F9CCC72A8}"/>
              </a:ext>
            </a:extLst>
          </p:cNvPr>
          <p:cNvPicPr>
            <a:picLocks noChangeAspect="1"/>
          </p:cNvPicPr>
          <p:nvPr/>
        </p:nvPicPr>
        <p:blipFill>
          <a:blip r:embed="rId2"/>
          <a:stretch>
            <a:fillRect/>
          </a:stretch>
        </p:blipFill>
        <p:spPr>
          <a:xfrm>
            <a:off x="805409" y="4876800"/>
            <a:ext cx="1144522" cy="487680"/>
          </a:xfrm>
          <a:prstGeom prst="rect">
            <a:avLst/>
          </a:prstGeom>
        </p:spPr>
      </p:pic>
    </p:spTree>
    <p:extLst>
      <p:ext uri="{BB962C8B-B14F-4D97-AF65-F5344CB8AC3E}">
        <p14:creationId xmlns:p14="http://schemas.microsoft.com/office/powerpoint/2010/main" val="48928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162560"/>
            <a:ext cx="8778240" cy="650240"/>
          </a:xfrm>
          <a:effectLst>
            <a:outerShdw blurRad="50800" dist="50800" dir="2400000" algn="ctr" rotWithShape="0">
              <a:srgbClr val="000000">
                <a:alpha val="43000"/>
              </a:srgbClr>
            </a:outerShdw>
          </a:effectLst>
        </p:spPr>
        <p:txBody>
          <a:bodyPr>
            <a:noAutofit/>
          </a:bodyPr>
          <a:lstStyle/>
          <a:p>
            <a:pPr algn="ctr"/>
            <a:r>
              <a:rPr lang="en-US" b="1" dirty="0">
                <a:latin typeface="Aptos" panose="020B0004020202020204" pitchFamily="34" charset="0"/>
              </a:rPr>
              <a:t>2025 EMPG Grant Overview</a:t>
            </a:r>
          </a:p>
        </p:txBody>
      </p:sp>
      <p:sp>
        <p:nvSpPr>
          <p:cNvPr id="3" name="Content Placeholder 2"/>
          <p:cNvSpPr>
            <a:spLocks noGrp="1"/>
          </p:cNvSpPr>
          <p:nvPr>
            <p:ph idx="1"/>
          </p:nvPr>
        </p:nvSpPr>
        <p:spPr>
          <a:xfrm>
            <a:off x="2032000" y="1625600"/>
            <a:ext cx="7233920" cy="4307840"/>
          </a:xfrm>
        </p:spPr>
        <p:txBody>
          <a:bodyPr>
            <a:noAutofit/>
          </a:bodyPr>
          <a:lstStyle/>
          <a:p>
            <a:pPr marL="0" indent="0">
              <a:spcBef>
                <a:spcPts val="640"/>
              </a:spcBef>
              <a:buNone/>
            </a:pPr>
            <a:r>
              <a:rPr lang="en-US" sz="2027" dirty="0"/>
              <a:t>RIEMA is using the State of RI online portal for grant applications called Euna Grants (formerly </a:t>
            </a:r>
            <a:r>
              <a:rPr lang="en-US" sz="2027" dirty="0" err="1"/>
              <a:t>eCivis</a:t>
            </a:r>
            <a:r>
              <a:rPr lang="en-US" sz="2027" dirty="0"/>
              <a:t>). All applications are accessible through the RIEMA website located at:  </a:t>
            </a:r>
            <a:r>
              <a:rPr lang="en-US" sz="2027" i="1" dirty="0">
                <a:solidFill>
                  <a:srgbClr val="FF0000"/>
                </a:solidFill>
                <a:hlinkClick r:id="rId2"/>
              </a:rPr>
              <a:t>www.</a:t>
            </a:r>
            <a:r>
              <a:rPr lang="en-US" sz="2027" b="1" i="1" dirty="0">
                <a:solidFill>
                  <a:srgbClr val="FF0000"/>
                </a:solidFill>
                <a:hlinkClick r:id="rId2"/>
              </a:rPr>
              <a:t>riema</a:t>
            </a:r>
            <a:r>
              <a:rPr lang="en-US" sz="2027" i="1" dirty="0">
                <a:solidFill>
                  <a:srgbClr val="FF0000"/>
                </a:solidFill>
                <a:hlinkClick r:id="rId2"/>
              </a:rPr>
              <a:t>.</a:t>
            </a:r>
            <a:r>
              <a:rPr lang="en-US" sz="2027" b="1" i="1" dirty="0">
                <a:solidFill>
                  <a:srgbClr val="FF0000"/>
                </a:solidFill>
                <a:hlinkClick r:id="rId2"/>
              </a:rPr>
              <a:t>ri</a:t>
            </a:r>
            <a:r>
              <a:rPr lang="en-US" sz="2027" i="1" dirty="0">
                <a:solidFill>
                  <a:srgbClr val="FF0000"/>
                </a:solidFill>
                <a:hlinkClick r:id="rId2"/>
              </a:rPr>
              <a:t>.gov/grants-finance </a:t>
            </a:r>
            <a:endParaRPr lang="en-US" sz="2027" i="1" dirty="0">
              <a:solidFill>
                <a:srgbClr val="FF0000"/>
              </a:solidFill>
            </a:endParaRPr>
          </a:p>
          <a:p>
            <a:endParaRPr lang="en-US" sz="1707" i="1" dirty="0">
              <a:solidFill>
                <a:srgbClr val="FF0000"/>
              </a:solidFill>
            </a:endParaRPr>
          </a:p>
          <a:p>
            <a:pPr marL="0" indent="0">
              <a:buNone/>
            </a:pPr>
            <a:r>
              <a:rPr lang="en-US" sz="2027" dirty="0"/>
              <a:t>Once you access the RIEMA website, click on the Grants Finance Section and scroll down to the EMPG Grant banner in order to apply for EMPG.</a:t>
            </a:r>
          </a:p>
          <a:p>
            <a:pPr marL="0" indent="0">
              <a:buNone/>
            </a:pPr>
            <a:endParaRPr lang="en-US" sz="1707" dirty="0"/>
          </a:p>
          <a:p>
            <a:pPr marL="0" indent="0">
              <a:buNone/>
            </a:pPr>
            <a:r>
              <a:rPr lang="en-US" sz="2027" dirty="0"/>
              <a:t>Multiple projects require multiple applications, E.g., Local CERT team funding using EMPG would require an application, while a local EMA Directors salary requires an additional EMPG application.</a:t>
            </a:r>
          </a:p>
          <a:p>
            <a:pPr marL="548657" lvl="1" indent="0">
              <a:buNone/>
            </a:pPr>
            <a:endParaRPr lang="en-US" sz="2133" dirty="0"/>
          </a:p>
          <a:p>
            <a:pPr marL="548657" indent="-487695"/>
            <a:endParaRPr lang="en-US" sz="2133" dirty="0"/>
          </a:p>
          <a:p>
            <a:pPr marL="548657" indent="-487695"/>
            <a:endParaRPr lang="en-US" sz="2133" dirty="0"/>
          </a:p>
        </p:txBody>
      </p:sp>
      <p:sp>
        <p:nvSpPr>
          <p:cNvPr id="4" name="TextBox 3"/>
          <p:cNvSpPr txBox="1"/>
          <p:nvPr/>
        </p:nvSpPr>
        <p:spPr>
          <a:xfrm>
            <a:off x="902208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14</a:t>
            </a:r>
          </a:p>
        </p:txBody>
      </p:sp>
      <p:pic>
        <p:nvPicPr>
          <p:cNvPr id="5" name="Picture 4">
            <a:extLst>
              <a:ext uri="{FF2B5EF4-FFF2-40B4-BE49-F238E27FC236}">
                <a16:creationId xmlns:a16="http://schemas.microsoft.com/office/drawing/2014/main" id="{77B9DFFC-5BB2-F386-6BA5-1DACC4BE4B55}"/>
              </a:ext>
            </a:extLst>
          </p:cNvPr>
          <p:cNvPicPr>
            <a:picLocks noChangeAspect="1"/>
          </p:cNvPicPr>
          <p:nvPr/>
        </p:nvPicPr>
        <p:blipFill>
          <a:blip r:embed="rId3"/>
          <a:stretch>
            <a:fillRect/>
          </a:stretch>
        </p:blipFill>
        <p:spPr>
          <a:xfrm>
            <a:off x="731520" y="1788161"/>
            <a:ext cx="1144522" cy="552752"/>
          </a:xfrm>
          <a:prstGeom prst="rect">
            <a:avLst/>
          </a:prstGeom>
        </p:spPr>
      </p:pic>
      <p:pic>
        <p:nvPicPr>
          <p:cNvPr id="6" name="Picture 5">
            <a:extLst>
              <a:ext uri="{FF2B5EF4-FFF2-40B4-BE49-F238E27FC236}">
                <a16:creationId xmlns:a16="http://schemas.microsoft.com/office/drawing/2014/main" id="{A7311F21-E9AF-AB03-D476-044F3D738A07}"/>
              </a:ext>
            </a:extLst>
          </p:cNvPr>
          <p:cNvPicPr>
            <a:picLocks noChangeAspect="1"/>
          </p:cNvPicPr>
          <p:nvPr/>
        </p:nvPicPr>
        <p:blipFill>
          <a:blip r:embed="rId4"/>
          <a:stretch>
            <a:fillRect/>
          </a:stretch>
        </p:blipFill>
        <p:spPr>
          <a:xfrm>
            <a:off x="731519" y="3381224"/>
            <a:ext cx="1144522" cy="552752"/>
          </a:xfrm>
          <a:prstGeom prst="rect">
            <a:avLst/>
          </a:prstGeom>
        </p:spPr>
      </p:pic>
      <p:pic>
        <p:nvPicPr>
          <p:cNvPr id="7" name="Picture 6">
            <a:extLst>
              <a:ext uri="{FF2B5EF4-FFF2-40B4-BE49-F238E27FC236}">
                <a16:creationId xmlns:a16="http://schemas.microsoft.com/office/drawing/2014/main" id="{54E4B049-1CFB-416D-FE42-D72F7B926CE5}"/>
              </a:ext>
            </a:extLst>
          </p:cNvPr>
          <p:cNvPicPr>
            <a:picLocks noChangeAspect="1"/>
          </p:cNvPicPr>
          <p:nvPr/>
        </p:nvPicPr>
        <p:blipFill>
          <a:blip r:embed="rId4"/>
          <a:stretch>
            <a:fillRect/>
          </a:stretch>
        </p:blipFill>
        <p:spPr>
          <a:xfrm>
            <a:off x="731518" y="4697911"/>
            <a:ext cx="1144522" cy="552752"/>
          </a:xfrm>
          <a:prstGeom prst="rect">
            <a:avLst/>
          </a:prstGeom>
        </p:spPr>
      </p:pic>
    </p:spTree>
    <p:extLst>
      <p:ext uri="{BB962C8B-B14F-4D97-AF65-F5344CB8AC3E}">
        <p14:creationId xmlns:p14="http://schemas.microsoft.com/office/powerpoint/2010/main" val="4274326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A3BB7-4446-8997-E0D4-7AFCA2615E3A}"/>
              </a:ext>
            </a:extLst>
          </p:cNvPr>
          <p:cNvSpPr>
            <a:spLocks noGrp="1"/>
          </p:cNvSpPr>
          <p:nvPr>
            <p:ph type="title"/>
          </p:nvPr>
        </p:nvSpPr>
        <p:spPr>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rPr>
              <a:t>2025 EMPG Grant Overview</a:t>
            </a:r>
          </a:p>
        </p:txBody>
      </p:sp>
      <p:sp>
        <p:nvSpPr>
          <p:cNvPr id="8" name="TextBox 7">
            <a:extLst>
              <a:ext uri="{FF2B5EF4-FFF2-40B4-BE49-F238E27FC236}">
                <a16:creationId xmlns:a16="http://schemas.microsoft.com/office/drawing/2014/main" id="{D2D031E4-5ADB-4184-7D3A-1ED160A1DA4E}"/>
              </a:ext>
            </a:extLst>
          </p:cNvPr>
          <p:cNvSpPr txBox="1"/>
          <p:nvPr/>
        </p:nvSpPr>
        <p:spPr>
          <a:xfrm>
            <a:off x="902208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15</a:t>
            </a:r>
          </a:p>
        </p:txBody>
      </p:sp>
      <p:sp>
        <p:nvSpPr>
          <p:cNvPr id="3" name="TextBox 2">
            <a:extLst>
              <a:ext uri="{FF2B5EF4-FFF2-40B4-BE49-F238E27FC236}">
                <a16:creationId xmlns:a16="http://schemas.microsoft.com/office/drawing/2014/main" id="{F4C9BF05-20CF-7460-6C31-767541D01ED1}"/>
              </a:ext>
            </a:extLst>
          </p:cNvPr>
          <p:cNvSpPr txBox="1"/>
          <p:nvPr/>
        </p:nvSpPr>
        <p:spPr>
          <a:xfrm>
            <a:off x="3919709" y="1088813"/>
            <a:ext cx="1910900" cy="420564"/>
          </a:xfrm>
          <a:prstGeom prst="rect">
            <a:avLst/>
          </a:prstGeom>
          <a:noFill/>
        </p:spPr>
        <p:txBody>
          <a:bodyPr wrap="square" rtlCol="0">
            <a:spAutoFit/>
          </a:bodyPr>
          <a:lstStyle/>
          <a:p>
            <a:r>
              <a:rPr lang="en-US" sz="2133" b="1" dirty="0"/>
              <a:t>HOW TO APPLY</a:t>
            </a:r>
          </a:p>
        </p:txBody>
      </p:sp>
      <p:pic>
        <p:nvPicPr>
          <p:cNvPr id="4" name="Picture 3">
            <a:extLst>
              <a:ext uri="{FF2B5EF4-FFF2-40B4-BE49-F238E27FC236}">
                <a16:creationId xmlns:a16="http://schemas.microsoft.com/office/drawing/2014/main" id="{E3EAEC76-0FE2-4CC2-9B94-2EEEBE6760D2}"/>
              </a:ext>
            </a:extLst>
          </p:cNvPr>
          <p:cNvPicPr>
            <a:picLocks noChangeAspect="1"/>
          </p:cNvPicPr>
          <p:nvPr/>
        </p:nvPicPr>
        <p:blipFill>
          <a:blip r:embed="rId2"/>
          <a:stretch>
            <a:fillRect/>
          </a:stretch>
        </p:blipFill>
        <p:spPr>
          <a:xfrm>
            <a:off x="325120" y="1515597"/>
            <a:ext cx="9103360" cy="5149363"/>
          </a:xfrm>
          <a:prstGeom prst="rect">
            <a:avLst/>
          </a:prstGeom>
        </p:spPr>
      </p:pic>
    </p:spTree>
    <p:extLst>
      <p:ext uri="{BB962C8B-B14F-4D97-AF65-F5344CB8AC3E}">
        <p14:creationId xmlns:p14="http://schemas.microsoft.com/office/powerpoint/2010/main" val="3633636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68F7A-335F-66FB-8D99-13E0D0E09DC5}"/>
              </a:ext>
            </a:extLst>
          </p:cNvPr>
          <p:cNvSpPr>
            <a:spLocks noGrp="1"/>
          </p:cNvSpPr>
          <p:nvPr>
            <p:ph type="title"/>
          </p:nvPr>
        </p:nvSpPr>
        <p:spPr>
          <a:xfrm>
            <a:off x="487680" y="138438"/>
            <a:ext cx="8778240" cy="926253"/>
          </a:xfrm>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rPr>
              <a:t>2025 EMPG Grant Overview</a:t>
            </a:r>
            <a:endParaRPr lang="en-US" dirty="0"/>
          </a:p>
        </p:txBody>
      </p:sp>
      <p:sp>
        <p:nvSpPr>
          <p:cNvPr id="8" name="TextBox 7">
            <a:extLst>
              <a:ext uri="{FF2B5EF4-FFF2-40B4-BE49-F238E27FC236}">
                <a16:creationId xmlns:a16="http://schemas.microsoft.com/office/drawing/2014/main" id="{BBD25F0B-AFC9-7011-F56A-9FDBA4A814C2}"/>
              </a:ext>
            </a:extLst>
          </p:cNvPr>
          <p:cNvSpPr txBox="1"/>
          <p:nvPr/>
        </p:nvSpPr>
        <p:spPr>
          <a:xfrm>
            <a:off x="902208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16</a:t>
            </a:r>
          </a:p>
        </p:txBody>
      </p:sp>
      <p:pic>
        <p:nvPicPr>
          <p:cNvPr id="4" name="Picture 3">
            <a:extLst>
              <a:ext uri="{FF2B5EF4-FFF2-40B4-BE49-F238E27FC236}">
                <a16:creationId xmlns:a16="http://schemas.microsoft.com/office/drawing/2014/main" id="{58C4D01A-2986-8649-36F1-1CD6402C82CA}"/>
              </a:ext>
            </a:extLst>
          </p:cNvPr>
          <p:cNvPicPr>
            <a:picLocks noChangeAspect="1"/>
          </p:cNvPicPr>
          <p:nvPr/>
        </p:nvPicPr>
        <p:blipFill>
          <a:blip r:embed="rId2"/>
          <a:stretch>
            <a:fillRect/>
          </a:stretch>
        </p:blipFill>
        <p:spPr>
          <a:xfrm>
            <a:off x="731520" y="1056641"/>
            <a:ext cx="8371840" cy="5527039"/>
          </a:xfrm>
          <a:prstGeom prst="rect">
            <a:avLst/>
          </a:prstGeom>
        </p:spPr>
      </p:pic>
    </p:spTree>
    <p:extLst>
      <p:ext uri="{BB962C8B-B14F-4D97-AF65-F5344CB8AC3E}">
        <p14:creationId xmlns:p14="http://schemas.microsoft.com/office/powerpoint/2010/main" val="2624452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352DE-FE22-4E1E-9FAC-AB2CA60B5851}"/>
              </a:ext>
            </a:extLst>
          </p:cNvPr>
          <p:cNvSpPr>
            <a:spLocks noGrp="1"/>
          </p:cNvSpPr>
          <p:nvPr>
            <p:ph type="title"/>
          </p:nvPr>
        </p:nvSpPr>
        <p:spPr>
          <a:xfrm>
            <a:off x="487680" y="162560"/>
            <a:ext cx="8778240" cy="812800"/>
          </a:xfrm>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rPr>
              <a:t>2025 EMPG Grant Overview</a:t>
            </a:r>
            <a:endParaRPr lang="en-US" dirty="0"/>
          </a:p>
        </p:txBody>
      </p:sp>
      <p:sp>
        <p:nvSpPr>
          <p:cNvPr id="4" name="TextBox 3">
            <a:extLst>
              <a:ext uri="{FF2B5EF4-FFF2-40B4-BE49-F238E27FC236}">
                <a16:creationId xmlns:a16="http://schemas.microsoft.com/office/drawing/2014/main" id="{688D5E12-F577-471D-BDBD-2430E7C9339E}"/>
              </a:ext>
            </a:extLst>
          </p:cNvPr>
          <p:cNvSpPr txBox="1"/>
          <p:nvPr/>
        </p:nvSpPr>
        <p:spPr>
          <a:xfrm>
            <a:off x="8940800" y="6827520"/>
            <a:ext cx="650240" cy="387798"/>
          </a:xfrm>
          <a:prstGeom prst="rect">
            <a:avLst/>
          </a:prstGeom>
          <a:noFill/>
        </p:spPr>
        <p:txBody>
          <a:bodyPr wrap="square" rtlCol="0">
            <a:spAutoFit/>
          </a:bodyPr>
          <a:lstStyle/>
          <a:p>
            <a:pPr algn="ctr"/>
            <a:r>
              <a:rPr lang="en-US" sz="1920" b="1" dirty="0">
                <a:latin typeface="Aptos" panose="020B0004020202020204" pitchFamily="34" charset="0"/>
              </a:rPr>
              <a:t>17</a:t>
            </a:r>
          </a:p>
        </p:txBody>
      </p:sp>
      <p:pic>
        <p:nvPicPr>
          <p:cNvPr id="6" name="Picture 5">
            <a:extLst>
              <a:ext uri="{FF2B5EF4-FFF2-40B4-BE49-F238E27FC236}">
                <a16:creationId xmlns:a16="http://schemas.microsoft.com/office/drawing/2014/main" id="{F7D2F1B2-5811-DA99-312D-2F7304F3166F}"/>
              </a:ext>
            </a:extLst>
          </p:cNvPr>
          <p:cNvPicPr>
            <a:picLocks noChangeAspect="1"/>
          </p:cNvPicPr>
          <p:nvPr/>
        </p:nvPicPr>
        <p:blipFill>
          <a:blip r:embed="rId2"/>
          <a:stretch>
            <a:fillRect/>
          </a:stretch>
        </p:blipFill>
        <p:spPr>
          <a:xfrm>
            <a:off x="3859087" y="1085359"/>
            <a:ext cx="2035427" cy="572260"/>
          </a:xfrm>
          <a:prstGeom prst="rect">
            <a:avLst/>
          </a:prstGeom>
        </p:spPr>
      </p:pic>
      <p:pic>
        <p:nvPicPr>
          <p:cNvPr id="8" name="Picture 7">
            <a:extLst>
              <a:ext uri="{FF2B5EF4-FFF2-40B4-BE49-F238E27FC236}">
                <a16:creationId xmlns:a16="http://schemas.microsoft.com/office/drawing/2014/main" id="{87E4DB9C-FA56-6ED8-4524-0DE7D45C951C}"/>
              </a:ext>
            </a:extLst>
          </p:cNvPr>
          <p:cNvPicPr>
            <a:picLocks noChangeAspect="1"/>
          </p:cNvPicPr>
          <p:nvPr/>
        </p:nvPicPr>
        <p:blipFill>
          <a:blip r:embed="rId3"/>
          <a:stretch>
            <a:fillRect/>
          </a:stretch>
        </p:blipFill>
        <p:spPr>
          <a:xfrm>
            <a:off x="0" y="853440"/>
            <a:ext cx="9753600" cy="5608320"/>
          </a:xfrm>
          <a:prstGeom prst="rect">
            <a:avLst/>
          </a:prstGeom>
        </p:spPr>
      </p:pic>
      <p:sp>
        <p:nvSpPr>
          <p:cNvPr id="10" name="Oval 9">
            <a:extLst>
              <a:ext uri="{FF2B5EF4-FFF2-40B4-BE49-F238E27FC236}">
                <a16:creationId xmlns:a16="http://schemas.microsoft.com/office/drawing/2014/main" id="{8BB96B6F-2492-B002-E36D-54BA9B6B18B2}"/>
              </a:ext>
            </a:extLst>
          </p:cNvPr>
          <p:cNvSpPr/>
          <p:nvPr/>
        </p:nvSpPr>
        <p:spPr>
          <a:xfrm>
            <a:off x="1" y="1362468"/>
            <a:ext cx="1625601" cy="57226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3" name="Oval 12">
            <a:extLst>
              <a:ext uri="{FF2B5EF4-FFF2-40B4-BE49-F238E27FC236}">
                <a16:creationId xmlns:a16="http://schemas.microsoft.com/office/drawing/2014/main" id="{1F3FDDF3-FCBD-2FE1-FD39-782B0ECDF1A0}"/>
              </a:ext>
            </a:extLst>
          </p:cNvPr>
          <p:cNvSpPr/>
          <p:nvPr/>
        </p:nvSpPr>
        <p:spPr>
          <a:xfrm>
            <a:off x="2519679" y="1361218"/>
            <a:ext cx="4714240" cy="57226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877826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177CD-955B-DB8B-A6DC-61A34E58A5D6}"/>
              </a:ext>
            </a:extLst>
          </p:cNvPr>
          <p:cNvSpPr>
            <a:spLocks noGrp="1"/>
          </p:cNvSpPr>
          <p:nvPr>
            <p:ph type="title"/>
          </p:nvPr>
        </p:nvSpPr>
        <p:spPr/>
        <p:txBody>
          <a:bodyPr/>
          <a:lstStyle/>
          <a:p>
            <a:pPr algn="ctr"/>
            <a:r>
              <a:rPr lang="en-US" b="1" dirty="0">
                <a:latin typeface="Aptos" panose="020B0004020202020204" pitchFamily="34" charset="0"/>
                <a:cs typeface="Arial" panose="020B0604020202020204" pitchFamily="34" charset="0"/>
              </a:rPr>
              <a:t>2025 EMPG Grant Overview</a:t>
            </a:r>
            <a:endParaRPr lang="en-US" dirty="0"/>
          </a:p>
        </p:txBody>
      </p:sp>
      <p:pic>
        <p:nvPicPr>
          <p:cNvPr id="4" name="Content Placeholder 3">
            <a:extLst>
              <a:ext uri="{FF2B5EF4-FFF2-40B4-BE49-F238E27FC236}">
                <a16:creationId xmlns:a16="http://schemas.microsoft.com/office/drawing/2014/main" id="{F59B0CEB-A40B-A2C8-3517-3473A05ECF69}"/>
              </a:ext>
            </a:extLst>
          </p:cNvPr>
          <p:cNvPicPr>
            <a:picLocks noGrp="1" noChangeAspect="1"/>
          </p:cNvPicPr>
          <p:nvPr>
            <p:ph idx="1"/>
          </p:nvPr>
        </p:nvPicPr>
        <p:blipFill>
          <a:blip r:embed="rId2"/>
          <a:stretch>
            <a:fillRect/>
          </a:stretch>
        </p:blipFill>
        <p:spPr>
          <a:xfrm>
            <a:off x="1659614" y="1137920"/>
            <a:ext cx="6434373" cy="5283200"/>
          </a:xfrm>
          <a:prstGeom prst="rect">
            <a:avLst/>
          </a:prstGeom>
          <a:solidFill>
            <a:schemeClr val="bg1"/>
          </a:solidFill>
          <a:ln>
            <a:solidFill>
              <a:schemeClr val="accent1">
                <a:shade val="15000"/>
              </a:schemeClr>
            </a:solidFill>
          </a:ln>
          <a:effectLst>
            <a:softEdge rad="127000"/>
          </a:effectLst>
        </p:spPr>
      </p:pic>
      <p:pic>
        <p:nvPicPr>
          <p:cNvPr id="5" name="Picture 4">
            <a:extLst>
              <a:ext uri="{FF2B5EF4-FFF2-40B4-BE49-F238E27FC236}">
                <a16:creationId xmlns:a16="http://schemas.microsoft.com/office/drawing/2014/main" id="{924A1771-E9FE-9555-D306-D7A18624BB46}"/>
              </a:ext>
            </a:extLst>
          </p:cNvPr>
          <p:cNvPicPr>
            <a:picLocks noChangeAspect="1"/>
          </p:cNvPicPr>
          <p:nvPr/>
        </p:nvPicPr>
        <p:blipFill>
          <a:blip r:embed="rId3"/>
          <a:stretch>
            <a:fillRect/>
          </a:stretch>
        </p:blipFill>
        <p:spPr>
          <a:xfrm>
            <a:off x="731521" y="5689601"/>
            <a:ext cx="777394" cy="552752"/>
          </a:xfrm>
          <a:prstGeom prst="rect">
            <a:avLst/>
          </a:prstGeom>
        </p:spPr>
      </p:pic>
      <p:sp>
        <p:nvSpPr>
          <p:cNvPr id="6" name="TextBox 5">
            <a:extLst>
              <a:ext uri="{FF2B5EF4-FFF2-40B4-BE49-F238E27FC236}">
                <a16:creationId xmlns:a16="http://schemas.microsoft.com/office/drawing/2014/main" id="{EFD7C4CE-8CB8-DA6B-C07E-D1609B4AFB3C}"/>
              </a:ext>
            </a:extLst>
          </p:cNvPr>
          <p:cNvSpPr txBox="1"/>
          <p:nvPr/>
        </p:nvSpPr>
        <p:spPr>
          <a:xfrm>
            <a:off x="8940800" y="6827520"/>
            <a:ext cx="650240" cy="387798"/>
          </a:xfrm>
          <a:prstGeom prst="rect">
            <a:avLst/>
          </a:prstGeom>
          <a:noFill/>
        </p:spPr>
        <p:txBody>
          <a:bodyPr wrap="square" rtlCol="0">
            <a:spAutoFit/>
          </a:bodyPr>
          <a:lstStyle/>
          <a:p>
            <a:pPr algn="ctr"/>
            <a:r>
              <a:rPr lang="en-US" sz="1920" b="1" dirty="0">
                <a:latin typeface="Aptos" panose="020B0004020202020204" pitchFamily="34" charset="0"/>
              </a:rPr>
              <a:t>18</a:t>
            </a:r>
          </a:p>
        </p:txBody>
      </p:sp>
    </p:spTree>
    <p:extLst>
      <p:ext uri="{BB962C8B-B14F-4D97-AF65-F5344CB8AC3E}">
        <p14:creationId xmlns:p14="http://schemas.microsoft.com/office/powerpoint/2010/main" val="558708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352DE-FE22-4E1E-9FAC-AB2CA60B5851}"/>
              </a:ext>
            </a:extLst>
          </p:cNvPr>
          <p:cNvSpPr>
            <a:spLocks noGrp="1"/>
          </p:cNvSpPr>
          <p:nvPr>
            <p:ph type="title"/>
          </p:nvPr>
        </p:nvSpPr>
        <p:spPr>
          <a:xfrm>
            <a:off x="487680" y="162560"/>
            <a:ext cx="8778240" cy="812800"/>
          </a:xfrm>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rPr>
              <a:t>2025 EMPG Grant Overview</a:t>
            </a:r>
            <a:endParaRPr lang="en-US" dirty="0"/>
          </a:p>
        </p:txBody>
      </p:sp>
      <p:sp>
        <p:nvSpPr>
          <p:cNvPr id="4" name="TextBox 3">
            <a:extLst>
              <a:ext uri="{FF2B5EF4-FFF2-40B4-BE49-F238E27FC236}">
                <a16:creationId xmlns:a16="http://schemas.microsoft.com/office/drawing/2014/main" id="{688D5E12-F577-471D-BDBD-2430E7C9339E}"/>
              </a:ext>
            </a:extLst>
          </p:cNvPr>
          <p:cNvSpPr txBox="1"/>
          <p:nvPr/>
        </p:nvSpPr>
        <p:spPr>
          <a:xfrm>
            <a:off x="8940800" y="6827520"/>
            <a:ext cx="650240" cy="387798"/>
          </a:xfrm>
          <a:prstGeom prst="rect">
            <a:avLst/>
          </a:prstGeom>
          <a:noFill/>
        </p:spPr>
        <p:txBody>
          <a:bodyPr wrap="square" rtlCol="0">
            <a:spAutoFit/>
          </a:bodyPr>
          <a:lstStyle/>
          <a:p>
            <a:pPr algn="ctr"/>
            <a:r>
              <a:rPr lang="en-US" sz="1920" b="1" dirty="0">
                <a:latin typeface="Aptos" panose="020B0004020202020204" pitchFamily="34" charset="0"/>
              </a:rPr>
              <a:t>19</a:t>
            </a:r>
          </a:p>
        </p:txBody>
      </p:sp>
      <p:pic>
        <p:nvPicPr>
          <p:cNvPr id="7" name="Content Placeholder 6" descr="Graphical user interface, application&#10;&#10;Description automatically generated">
            <a:extLst>
              <a:ext uri="{FF2B5EF4-FFF2-40B4-BE49-F238E27FC236}">
                <a16:creationId xmlns:a16="http://schemas.microsoft.com/office/drawing/2014/main" id="{D0149396-E9D2-4859-A7CD-252F80BEA2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6887" y="1456140"/>
            <a:ext cx="6239827" cy="4788979"/>
          </a:xfrm>
          <a:effectLst>
            <a:softEdge rad="114300"/>
          </a:effectLst>
        </p:spPr>
      </p:pic>
      <p:sp>
        <p:nvSpPr>
          <p:cNvPr id="3" name="Rectangle 2">
            <a:extLst>
              <a:ext uri="{FF2B5EF4-FFF2-40B4-BE49-F238E27FC236}">
                <a16:creationId xmlns:a16="http://schemas.microsoft.com/office/drawing/2014/main" id="{3F338EFE-ABDE-DB31-CF89-6645E954BF08}"/>
              </a:ext>
            </a:extLst>
          </p:cNvPr>
          <p:cNvSpPr/>
          <p:nvPr/>
        </p:nvSpPr>
        <p:spPr>
          <a:xfrm>
            <a:off x="2113280" y="3403772"/>
            <a:ext cx="568960" cy="25382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dirty="0"/>
          </a:p>
        </p:txBody>
      </p:sp>
      <p:pic>
        <p:nvPicPr>
          <p:cNvPr id="6" name="Picture 5">
            <a:extLst>
              <a:ext uri="{FF2B5EF4-FFF2-40B4-BE49-F238E27FC236}">
                <a16:creationId xmlns:a16="http://schemas.microsoft.com/office/drawing/2014/main" id="{8440B7FE-D7ED-A399-2029-62A838E9C5D5}"/>
              </a:ext>
            </a:extLst>
          </p:cNvPr>
          <p:cNvPicPr>
            <a:picLocks noChangeAspect="1"/>
          </p:cNvPicPr>
          <p:nvPr/>
        </p:nvPicPr>
        <p:blipFill>
          <a:blip r:embed="rId3"/>
          <a:stretch>
            <a:fillRect/>
          </a:stretch>
        </p:blipFill>
        <p:spPr>
          <a:xfrm>
            <a:off x="487680" y="3254310"/>
            <a:ext cx="1144522" cy="552752"/>
          </a:xfrm>
          <a:prstGeom prst="rect">
            <a:avLst/>
          </a:prstGeom>
        </p:spPr>
      </p:pic>
      <p:pic>
        <p:nvPicPr>
          <p:cNvPr id="8" name="Picture 7">
            <a:extLst>
              <a:ext uri="{FF2B5EF4-FFF2-40B4-BE49-F238E27FC236}">
                <a16:creationId xmlns:a16="http://schemas.microsoft.com/office/drawing/2014/main" id="{7CCE7C6E-72BC-C957-B154-DF95ED086613}"/>
              </a:ext>
            </a:extLst>
          </p:cNvPr>
          <p:cNvPicPr>
            <a:picLocks noChangeAspect="1"/>
          </p:cNvPicPr>
          <p:nvPr/>
        </p:nvPicPr>
        <p:blipFill>
          <a:blip r:embed="rId4"/>
          <a:stretch>
            <a:fillRect/>
          </a:stretch>
        </p:blipFill>
        <p:spPr>
          <a:xfrm>
            <a:off x="3855835" y="1019559"/>
            <a:ext cx="2041931" cy="572260"/>
          </a:xfrm>
          <a:prstGeom prst="rect">
            <a:avLst/>
          </a:prstGeom>
        </p:spPr>
      </p:pic>
    </p:spTree>
    <p:extLst>
      <p:ext uri="{BB962C8B-B14F-4D97-AF65-F5344CB8AC3E}">
        <p14:creationId xmlns:p14="http://schemas.microsoft.com/office/powerpoint/2010/main" val="4219030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247964"/>
            <a:ext cx="8778240" cy="487680"/>
          </a:xfrm>
          <a:effectLst>
            <a:outerShdw blurRad="50800" dist="50800" dir="1800000" algn="ctr" rotWithShape="0">
              <a:srgbClr val="000000">
                <a:alpha val="43137"/>
              </a:srgbClr>
            </a:outerShdw>
          </a:effectLst>
        </p:spPr>
        <p:txBody>
          <a:bodyPr>
            <a:noAutofit/>
          </a:bodyPr>
          <a:lstStyle/>
          <a:p>
            <a:r>
              <a:rPr lang="en-US" sz="4267" b="1" dirty="0">
                <a:latin typeface="Aptos" panose="020B0004020202020204" pitchFamily="34" charset="0"/>
                <a:cs typeface="Arial" panose="020B0604020202020204" pitchFamily="34" charset="0"/>
              </a:rPr>
              <a:t>2025 EMPG Grant Overview</a:t>
            </a:r>
          </a:p>
        </p:txBody>
      </p:sp>
      <p:sp>
        <p:nvSpPr>
          <p:cNvPr id="4" name="TextBox 3"/>
          <p:cNvSpPr txBox="1"/>
          <p:nvPr/>
        </p:nvSpPr>
        <p:spPr>
          <a:xfrm>
            <a:off x="9022081" y="6746240"/>
            <a:ext cx="487679" cy="387798"/>
          </a:xfrm>
          <a:prstGeom prst="rect">
            <a:avLst/>
          </a:prstGeom>
          <a:noFill/>
        </p:spPr>
        <p:txBody>
          <a:bodyPr wrap="square" rtlCol="0">
            <a:spAutoFit/>
          </a:bodyPr>
          <a:lstStyle/>
          <a:p>
            <a:pPr algn="ctr"/>
            <a:r>
              <a:rPr lang="en-US" sz="1920" b="1" dirty="0">
                <a:latin typeface="Aptos" panose="020B0004020202020204" pitchFamily="34" charset="0"/>
              </a:rPr>
              <a:t>2</a:t>
            </a:r>
          </a:p>
        </p:txBody>
      </p:sp>
      <p:sp>
        <p:nvSpPr>
          <p:cNvPr id="5" name="TextBox 4"/>
          <p:cNvSpPr txBox="1"/>
          <p:nvPr/>
        </p:nvSpPr>
        <p:spPr>
          <a:xfrm>
            <a:off x="4104640" y="973267"/>
            <a:ext cx="1544320" cy="486287"/>
          </a:xfrm>
          <a:prstGeom prst="rect">
            <a:avLst/>
          </a:prstGeom>
          <a:noFill/>
        </p:spPr>
        <p:txBody>
          <a:bodyPr wrap="square" rtlCol="0">
            <a:spAutoFit/>
          </a:bodyPr>
          <a:lstStyle/>
          <a:p>
            <a:pPr algn="ctr"/>
            <a:r>
              <a:rPr lang="en-US" sz="2560" b="1" dirty="0">
                <a:latin typeface="Aptos" panose="020B0004020202020204" pitchFamily="34" charset="0"/>
              </a:rPr>
              <a:t>AGENDA</a:t>
            </a:r>
          </a:p>
        </p:txBody>
      </p:sp>
      <p:grpSp>
        <p:nvGrpSpPr>
          <p:cNvPr id="14" name="Group 13">
            <a:extLst>
              <a:ext uri="{FF2B5EF4-FFF2-40B4-BE49-F238E27FC236}">
                <a16:creationId xmlns:a16="http://schemas.microsoft.com/office/drawing/2014/main" id="{8BE3503A-D618-1342-4815-0EC7C5488949}"/>
              </a:ext>
            </a:extLst>
          </p:cNvPr>
          <p:cNvGrpSpPr/>
          <p:nvPr/>
        </p:nvGrpSpPr>
        <p:grpSpPr>
          <a:xfrm>
            <a:off x="2600960" y="1561767"/>
            <a:ext cx="5811518" cy="496157"/>
            <a:chOff x="4038600" y="1580331"/>
            <a:chExt cx="3429000" cy="465147"/>
          </a:xfrm>
          <a:gradFill>
            <a:gsLst>
              <a:gs pos="0">
                <a:schemeClr val="tx2"/>
              </a:gs>
              <a:gs pos="54000">
                <a:schemeClr val="accent1"/>
              </a:gs>
              <a:gs pos="99000">
                <a:schemeClr val="accent1">
                  <a:lumMod val="45000"/>
                  <a:lumOff val="55000"/>
                </a:schemeClr>
              </a:gs>
              <a:gs pos="100000">
                <a:schemeClr val="accent1">
                  <a:lumMod val="30000"/>
                  <a:lumOff val="70000"/>
                </a:schemeClr>
              </a:gs>
            </a:gsLst>
            <a:lin ang="5400000" scaled="1"/>
          </a:gradFill>
        </p:grpSpPr>
        <p:sp>
          <p:nvSpPr>
            <p:cNvPr id="7" name="Arrow: Pentagon 6">
              <a:extLst>
                <a:ext uri="{FF2B5EF4-FFF2-40B4-BE49-F238E27FC236}">
                  <a16:creationId xmlns:a16="http://schemas.microsoft.com/office/drawing/2014/main" id="{C5617787-C20D-2598-6AD5-A258FE5DE1DD}"/>
                </a:ext>
              </a:extLst>
            </p:cNvPr>
            <p:cNvSpPr/>
            <p:nvPr/>
          </p:nvSpPr>
          <p:spPr>
            <a:xfrm rot="10800000">
              <a:off x="4038600" y="1580331"/>
              <a:ext cx="3429000" cy="465147"/>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latin typeface="Aptos" panose="020B0004020202020204" pitchFamily="34" charset="0"/>
              </a:endParaRPr>
            </a:p>
          </p:txBody>
        </p:sp>
        <p:sp>
          <p:nvSpPr>
            <p:cNvPr id="9" name="TextBox 8">
              <a:extLst>
                <a:ext uri="{FF2B5EF4-FFF2-40B4-BE49-F238E27FC236}">
                  <a16:creationId xmlns:a16="http://schemas.microsoft.com/office/drawing/2014/main" id="{19A56EC3-1437-4022-881F-2C2195CDC22D}"/>
                </a:ext>
              </a:extLst>
            </p:cNvPr>
            <p:cNvSpPr txBox="1"/>
            <p:nvPr/>
          </p:nvSpPr>
          <p:spPr>
            <a:xfrm>
              <a:off x="4724400" y="1628238"/>
              <a:ext cx="2362200" cy="363560"/>
            </a:xfrm>
            <a:prstGeom prst="rect">
              <a:avLst/>
            </a:prstGeom>
            <a:grpFill/>
            <a:ln>
              <a:noFill/>
            </a:ln>
          </p:spPr>
          <p:txBody>
            <a:bodyPr wrap="square" rtlCol="0">
              <a:spAutoFit/>
            </a:bodyPr>
            <a:lstStyle/>
            <a:p>
              <a:pPr algn="ctr"/>
              <a:r>
                <a:rPr lang="en-US" sz="1920" b="1" dirty="0">
                  <a:solidFill>
                    <a:schemeClr val="bg1"/>
                  </a:solidFill>
                  <a:latin typeface="Aptos Display" panose="020B0004020202020204" pitchFamily="34" charset="0"/>
                </a:rPr>
                <a:t>EMPG Overview</a:t>
              </a:r>
            </a:p>
          </p:txBody>
        </p:sp>
      </p:grpSp>
      <p:grpSp>
        <p:nvGrpSpPr>
          <p:cNvPr id="15" name="Group 14">
            <a:extLst>
              <a:ext uri="{FF2B5EF4-FFF2-40B4-BE49-F238E27FC236}">
                <a16:creationId xmlns:a16="http://schemas.microsoft.com/office/drawing/2014/main" id="{E1BE8293-0BCB-A610-8EB4-DDC9C42DCD04}"/>
              </a:ext>
            </a:extLst>
          </p:cNvPr>
          <p:cNvGrpSpPr/>
          <p:nvPr/>
        </p:nvGrpSpPr>
        <p:grpSpPr>
          <a:xfrm>
            <a:off x="2600960" y="2186084"/>
            <a:ext cx="5811518" cy="496157"/>
            <a:chOff x="4038600" y="2195377"/>
            <a:chExt cx="3429000" cy="465147"/>
          </a:xfrm>
          <a:gradFill>
            <a:gsLst>
              <a:gs pos="0">
                <a:schemeClr val="tx2"/>
              </a:gs>
              <a:gs pos="54000">
                <a:schemeClr val="accent1"/>
              </a:gs>
              <a:gs pos="99000">
                <a:schemeClr val="accent1">
                  <a:lumMod val="45000"/>
                  <a:lumOff val="55000"/>
                </a:schemeClr>
              </a:gs>
              <a:gs pos="100000">
                <a:schemeClr val="accent1">
                  <a:lumMod val="30000"/>
                  <a:lumOff val="70000"/>
                </a:schemeClr>
              </a:gs>
            </a:gsLst>
            <a:lin ang="5400000" scaled="1"/>
          </a:gradFill>
        </p:grpSpPr>
        <p:sp>
          <p:nvSpPr>
            <p:cNvPr id="8" name="Arrow: Pentagon 7">
              <a:extLst>
                <a:ext uri="{FF2B5EF4-FFF2-40B4-BE49-F238E27FC236}">
                  <a16:creationId xmlns:a16="http://schemas.microsoft.com/office/drawing/2014/main" id="{A8D5A064-25B6-08B0-5320-78BCCDEF2DA7}"/>
                </a:ext>
              </a:extLst>
            </p:cNvPr>
            <p:cNvSpPr/>
            <p:nvPr/>
          </p:nvSpPr>
          <p:spPr>
            <a:xfrm rot="10800000">
              <a:off x="4038600" y="2195377"/>
              <a:ext cx="3429000" cy="465147"/>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latin typeface="Aptos" panose="020B0004020202020204" pitchFamily="34" charset="0"/>
              </a:endParaRPr>
            </a:p>
          </p:txBody>
        </p:sp>
        <p:sp>
          <p:nvSpPr>
            <p:cNvPr id="10" name="TextBox 9">
              <a:extLst>
                <a:ext uri="{FF2B5EF4-FFF2-40B4-BE49-F238E27FC236}">
                  <a16:creationId xmlns:a16="http://schemas.microsoft.com/office/drawing/2014/main" id="{3FDCD393-C858-12AB-0A4E-99AFE314467A}"/>
                </a:ext>
              </a:extLst>
            </p:cNvPr>
            <p:cNvSpPr txBox="1"/>
            <p:nvPr/>
          </p:nvSpPr>
          <p:spPr>
            <a:xfrm>
              <a:off x="4724400" y="2243284"/>
              <a:ext cx="2362200" cy="363560"/>
            </a:xfrm>
            <a:prstGeom prst="rect">
              <a:avLst/>
            </a:prstGeom>
            <a:grpFill/>
            <a:ln>
              <a:noFill/>
            </a:ln>
          </p:spPr>
          <p:txBody>
            <a:bodyPr wrap="square" rtlCol="0">
              <a:spAutoFit/>
            </a:bodyPr>
            <a:lstStyle/>
            <a:p>
              <a:pPr algn="ctr"/>
              <a:r>
                <a:rPr lang="en-US" sz="1920" b="1" dirty="0">
                  <a:solidFill>
                    <a:schemeClr val="bg1"/>
                  </a:solidFill>
                  <a:latin typeface="Aptos Display" panose="020B0004020202020204" pitchFamily="34" charset="0"/>
                </a:rPr>
                <a:t>Requirements</a:t>
              </a:r>
            </a:p>
          </p:txBody>
        </p:sp>
      </p:grpSp>
      <p:grpSp>
        <p:nvGrpSpPr>
          <p:cNvPr id="16" name="Group 15">
            <a:extLst>
              <a:ext uri="{FF2B5EF4-FFF2-40B4-BE49-F238E27FC236}">
                <a16:creationId xmlns:a16="http://schemas.microsoft.com/office/drawing/2014/main" id="{09B85BA2-D529-8A17-C29B-20CCEA2590FE}"/>
              </a:ext>
            </a:extLst>
          </p:cNvPr>
          <p:cNvGrpSpPr/>
          <p:nvPr/>
        </p:nvGrpSpPr>
        <p:grpSpPr>
          <a:xfrm>
            <a:off x="2600960" y="2804111"/>
            <a:ext cx="5811518" cy="496157"/>
            <a:chOff x="4029007" y="2784197"/>
            <a:chExt cx="3429000" cy="465147"/>
          </a:xfrm>
          <a:gradFill>
            <a:gsLst>
              <a:gs pos="0">
                <a:schemeClr val="tx2"/>
              </a:gs>
              <a:gs pos="54000">
                <a:schemeClr val="accent1"/>
              </a:gs>
              <a:gs pos="99000">
                <a:schemeClr val="accent1">
                  <a:lumMod val="45000"/>
                  <a:lumOff val="55000"/>
                </a:schemeClr>
              </a:gs>
              <a:gs pos="100000">
                <a:schemeClr val="accent1">
                  <a:lumMod val="30000"/>
                  <a:lumOff val="70000"/>
                </a:schemeClr>
              </a:gs>
            </a:gsLst>
            <a:lin ang="5400000" scaled="1"/>
          </a:gradFill>
        </p:grpSpPr>
        <p:sp>
          <p:nvSpPr>
            <p:cNvPr id="12" name="Arrow: Pentagon 11">
              <a:extLst>
                <a:ext uri="{FF2B5EF4-FFF2-40B4-BE49-F238E27FC236}">
                  <a16:creationId xmlns:a16="http://schemas.microsoft.com/office/drawing/2014/main" id="{4D8AE8DD-1415-44D7-67A9-ECBA07E0506D}"/>
                </a:ext>
              </a:extLst>
            </p:cNvPr>
            <p:cNvSpPr/>
            <p:nvPr/>
          </p:nvSpPr>
          <p:spPr>
            <a:xfrm rot="10800000">
              <a:off x="4029007" y="2784197"/>
              <a:ext cx="3429000" cy="465147"/>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dirty="0">
                <a:latin typeface="Aptos" panose="020B0004020202020204" pitchFamily="34" charset="0"/>
              </a:endParaRPr>
            </a:p>
          </p:txBody>
        </p:sp>
        <p:sp>
          <p:nvSpPr>
            <p:cNvPr id="13" name="TextBox 12">
              <a:extLst>
                <a:ext uri="{FF2B5EF4-FFF2-40B4-BE49-F238E27FC236}">
                  <a16:creationId xmlns:a16="http://schemas.microsoft.com/office/drawing/2014/main" id="{6B5C6C5A-79D6-E8A8-B901-BC44489EC4B1}"/>
                </a:ext>
              </a:extLst>
            </p:cNvPr>
            <p:cNvSpPr txBox="1"/>
            <p:nvPr/>
          </p:nvSpPr>
          <p:spPr>
            <a:xfrm>
              <a:off x="4651132" y="2853847"/>
              <a:ext cx="2362200" cy="363560"/>
            </a:xfrm>
            <a:prstGeom prst="rect">
              <a:avLst/>
            </a:prstGeom>
            <a:grpFill/>
            <a:ln>
              <a:noFill/>
            </a:ln>
          </p:spPr>
          <p:txBody>
            <a:bodyPr wrap="square" rtlCol="0">
              <a:spAutoFit/>
            </a:bodyPr>
            <a:lstStyle/>
            <a:p>
              <a:pPr algn="ctr"/>
              <a:r>
                <a:rPr lang="en-US" sz="1920" b="1" dirty="0">
                  <a:solidFill>
                    <a:schemeClr val="bg1"/>
                  </a:solidFill>
                  <a:latin typeface="Aptos Display" panose="020B0004020202020204" pitchFamily="34" charset="0"/>
                </a:rPr>
                <a:t>Professional Development</a:t>
              </a:r>
            </a:p>
          </p:txBody>
        </p:sp>
      </p:grpSp>
      <p:grpSp>
        <p:nvGrpSpPr>
          <p:cNvPr id="17" name="Group 16">
            <a:extLst>
              <a:ext uri="{FF2B5EF4-FFF2-40B4-BE49-F238E27FC236}">
                <a16:creationId xmlns:a16="http://schemas.microsoft.com/office/drawing/2014/main" id="{F9550E3A-CB15-7004-7BBA-4CD62CB24679}"/>
              </a:ext>
            </a:extLst>
          </p:cNvPr>
          <p:cNvGrpSpPr/>
          <p:nvPr/>
        </p:nvGrpSpPr>
        <p:grpSpPr>
          <a:xfrm>
            <a:off x="2570742" y="3925482"/>
            <a:ext cx="5804126" cy="634874"/>
            <a:chOff x="4038600" y="2810422"/>
            <a:chExt cx="3429000" cy="465147"/>
          </a:xfrm>
          <a:gradFill>
            <a:gsLst>
              <a:gs pos="0">
                <a:schemeClr val="tx2"/>
              </a:gs>
              <a:gs pos="54000">
                <a:schemeClr val="accent1"/>
              </a:gs>
              <a:gs pos="99000">
                <a:schemeClr val="accent1">
                  <a:lumMod val="45000"/>
                  <a:lumOff val="55000"/>
                </a:schemeClr>
              </a:gs>
              <a:gs pos="100000">
                <a:schemeClr val="accent1">
                  <a:lumMod val="30000"/>
                  <a:lumOff val="70000"/>
                </a:schemeClr>
              </a:gs>
            </a:gsLst>
            <a:lin ang="5400000" scaled="1"/>
          </a:gradFill>
        </p:grpSpPr>
        <p:sp>
          <p:nvSpPr>
            <p:cNvPr id="18" name="Arrow: Pentagon 17">
              <a:extLst>
                <a:ext uri="{FF2B5EF4-FFF2-40B4-BE49-F238E27FC236}">
                  <a16:creationId xmlns:a16="http://schemas.microsoft.com/office/drawing/2014/main" id="{EC158D60-684C-6A56-21B9-F32F3626C077}"/>
                </a:ext>
              </a:extLst>
            </p:cNvPr>
            <p:cNvSpPr/>
            <p:nvPr/>
          </p:nvSpPr>
          <p:spPr>
            <a:xfrm rot="10800000">
              <a:off x="4038600" y="2810422"/>
              <a:ext cx="3429000" cy="465147"/>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latin typeface="Aptos" panose="020B0004020202020204" pitchFamily="34" charset="0"/>
              </a:endParaRPr>
            </a:p>
          </p:txBody>
        </p:sp>
        <p:sp>
          <p:nvSpPr>
            <p:cNvPr id="19" name="TextBox 18">
              <a:extLst>
                <a:ext uri="{FF2B5EF4-FFF2-40B4-BE49-F238E27FC236}">
                  <a16:creationId xmlns:a16="http://schemas.microsoft.com/office/drawing/2014/main" id="{73B0A730-A544-693F-2F35-4C3560B1FDAF}"/>
                </a:ext>
              </a:extLst>
            </p:cNvPr>
            <p:cNvSpPr txBox="1"/>
            <p:nvPr/>
          </p:nvSpPr>
          <p:spPr>
            <a:xfrm>
              <a:off x="4724400" y="2853787"/>
              <a:ext cx="2362200" cy="284124"/>
            </a:xfrm>
            <a:prstGeom prst="rect">
              <a:avLst/>
            </a:prstGeom>
            <a:grpFill/>
            <a:ln>
              <a:noFill/>
            </a:ln>
          </p:spPr>
          <p:txBody>
            <a:bodyPr wrap="square" rtlCol="0">
              <a:spAutoFit/>
            </a:bodyPr>
            <a:lstStyle/>
            <a:p>
              <a:pPr algn="ctr"/>
              <a:r>
                <a:rPr lang="en-US" sz="1920" b="1" dirty="0">
                  <a:solidFill>
                    <a:schemeClr val="bg1"/>
                  </a:solidFill>
                  <a:latin typeface="Aptos Display" panose="020B0004020202020204" pitchFamily="34" charset="0"/>
                </a:rPr>
                <a:t>Grant Access Information</a:t>
              </a:r>
            </a:p>
          </p:txBody>
        </p:sp>
      </p:grpSp>
      <p:grpSp>
        <p:nvGrpSpPr>
          <p:cNvPr id="20" name="Group 19">
            <a:extLst>
              <a:ext uri="{FF2B5EF4-FFF2-40B4-BE49-F238E27FC236}">
                <a16:creationId xmlns:a16="http://schemas.microsoft.com/office/drawing/2014/main" id="{2CE286B9-9CB6-C399-1D2B-336AEFF2E600}"/>
              </a:ext>
            </a:extLst>
          </p:cNvPr>
          <p:cNvGrpSpPr/>
          <p:nvPr/>
        </p:nvGrpSpPr>
        <p:grpSpPr>
          <a:xfrm>
            <a:off x="2570744" y="4618754"/>
            <a:ext cx="5801663" cy="496157"/>
            <a:chOff x="4038600" y="2810422"/>
            <a:chExt cx="3429000" cy="465147"/>
          </a:xfrm>
          <a:gradFill>
            <a:gsLst>
              <a:gs pos="0">
                <a:schemeClr val="tx2"/>
              </a:gs>
              <a:gs pos="54000">
                <a:schemeClr val="accent1"/>
              </a:gs>
              <a:gs pos="99000">
                <a:schemeClr val="accent1">
                  <a:lumMod val="45000"/>
                  <a:lumOff val="55000"/>
                </a:schemeClr>
              </a:gs>
              <a:gs pos="100000">
                <a:schemeClr val="accent1">
                  <a:lumMod val="30000"/>
                  <a:lumOff val="70000"/>
                </a:schemeClr>
              </a:gs>
            </a:gsLst>
            <a:lin ang="5400000" scaled="1"/>
          </a:gradFill>
        </p:grpSpPr>
        <p:sp>
          <p:nvSpPr>
            <p:cNvPr id="21" name="Arrow: Pentagon 20">
              <a:extLst>
                <a:ext uri="{FF2B5EF4-FFF2-40B4-BE49-F238E27FC236}">
                  <a16:creationId xmlns:a16="http://schemas.microsoft.com/office/drawing/2014/main" id="{40CE0183-9BB4-06D0-3690-10334ED6495D}"/>
                </a:ext>
              </a:extLst>
            </p:cNvPr>
            <p:cNvSpPr/>
            <p:nvPr/>
          </p:nvSpPr>
          <p:spPr>
            <a:xfrm rot="10800000">
              <a:off x="4038600" y="2810422"/>
              <a:ext cx="3429000" cy="465147"/>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latin typeface="Aptos" panose="020B0004020202020204" pitchFamily="34" charset="0"/>
              </a:endParaRPr>
            </a:p>
          </p:txBody>
        </p:sp>
        <p:sp>
          <p:nvSpPr>
            <p:cNvPr id="22" name="TextBox 21">
              <a:extLst>
                <a:ext uri="{FF2B5EF4-FFF2-40B4-BE49-F238E27FC236}">
                  <a16:creationId xmlns:a16="http://schemas.microsoft.com/office/drawing/2014/main" id="{7D712CF2-7ABA-5805-3179-41B88D330E11}"/>
                </a:ext>
              </a:extLst>
            </p:cNvPr>
            <p:cNvSpPr txBox="1"/>
            <p:nvPr/>
          </p:nvSpPr>
          <p:spPr>
            <a:xfrm>
              <a:off x="4724400" y="2853787"/>
              <a:ext cx="2362200" cy="363560"/>
            </a:xfrm>
            <a:prstGeom prst="rect">
              <a:avLst/>
            </a:prstGeom>
            <a:grpFill/>
            <a:ln>
              <a:noFill/>
            </a:ln>
          </p:spPr>
          <p:txBody>
            <a:bodyPr wrap="square" rtlCol="0">
              <a:spAutoFit/>
            </a:bodyPr>
            <a:lstStyle/>
            <a:p>
              <a:pPr algn="ctr"/>
              <a:r>
                <a:rPr lang="en-US" sz="1920" b="1" dirty="0">
                  <a:solidFill>
                    <a:schemeClr val="bg1"/>
                  </a:solidFill>
                  <a:latin typeface="Aptos Display" panose="020B0004020202020204" pitchFamily="34" charset="0"/>
                </a:rPr>
                <a:t>Contact Information</a:t>
              </a:r>
            </a:p>
          </p:txBody>
        </p:sp>
      </p:grpSp>
      <p:grpSp>
        <p:nvGrpSpPr>
          <p:cNvPr id="23" name="Group 22">
            <a:extLst>
              <a:ext uri="{FF2B5EF4-FFF2-40B4-BE49-F238E27FC236}">
                <a16:creationId xmlns:a16="http://schemas.microsoft.com/office/drawing/2014/main" id="{357F2BE1-AFA8-4CB0-6007-86A80E2C7971}"/>
              </a:ext>
            </a:extLst>
          </p:cNvPr>
          <p:cNvGrpSpPr/>
          <p:nvPr/>
        </p:nvGrpSpPr>
        <p:grpSpPr>
          <a:xfrm>
            <a:off x="2540418" y="5225050"/>
            <a:ext cx="5801664" cy="496157"/>
            <a:chOff x="4038600" y="2810422"/>
            <a:chExt cx="3429000" cy="465147"/>
          </a:xfrm>
          <a:gradFill>
            <a:gsLst>
              <a:gs pos="0">
                <a:schemeClr val="tx2"/>
              </a:gs>
              <a:gs pos="54000">
                <a:schemeClr val="accent1"/>
              </a:gs>
              <a:gs pos="99000">
                <a:schemeClr val="accent1">
                  <a:lumMod val="45000"/>
                  <a:lumOff val="55000"/>
                </a:schemeClr>
              </a:gs>
              <a:gs pos="100000">
                <a:schemeClr val="accent1">
                  <a:lumMod val="30000"/>
                  <a:lumOff val="70000"/>
                </a:schemeClr>
              </a:gs>
            </a:gsLst>
            <a:lin ang="5400000" scaled="1"/>
          </a:gradFill>
        </p:grpSpPr>
        <p:sp>
          <p:nvSpPr>
            <p:cNvPr id="24" name="Arrow: Pentagon 23">
              <a:extLst>
                <a:ext uri="{FF2B5EF4-FFF2-40B4-BE49-F238E27FC236}">
                  <a16:creationId xmlns:a16="http://schemas.microsoft.com/office/drawing/2014/main" id="{B629CA87-D686-6C16-2BE6-E4AA89984C6B}"/>
                </a:ext>
              </a:extLst>
            </p:cNvPr>
            <p:cNvSpPr/>
            <p:nvPr/>
          </p:nvSpPr>
          <p:spPr>
            <a:xfrm rot="10800000">
              <a:off x="4038600" y="2810422"/>
              <a:ext cx="3429000" cy="465147"/>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latin typeface="Aptos" panose="020B0004020202020204" pitchFamily="34" charset="0"/>
              </a:endParaRPr>
            </a:p>
          </p:txBody>
        </p:sp>
        <p:sp>
          <p:nvSpPr>
            <p:cNvPr id="25" name="TextBox 24">
              <a:extLst>
                <a:ext uri="{FF2B5EF4-FFF2-40B4-BE49-F238E27FC236}">
                  <a16:creationId xmlns:a16="http://schemas.microsoft.com/office/drawing/2014/main" id="{2FF21FA9-6FE5-F5DE-D906-72CDE0B88416}"/>
                </a:ext>
              </a:extLst>
            </p:cNvPr>
            <p:cNvSpPr txBox="1"/>
            <p:nvPr/>
          </p:nvSpPr>
          <p:spPr>
            <a:xfrm>
              <a:off x="4724400" y="2853787"/>
              <a:ext cx="2362200" cy="363560"/>
            </a:xfrm>
            <a:prstGeom prst="rect">
              <a:avLst/>
            </a:prstGeom>
            <a:grpFill/>
            <a:ln>
              <a:noFill/>
            </a:ln>
          </p:spPr>
          <p:txBody>
            <a:bodyPr wrap="square" rtlCol="0">
              <a:spAutoFit/>
            </a:bodyPr>
            <a:lstStyle/>
            <a:p>
              <a:pPr algn="ctr"/>
              <a:r>
                <a:rPr lang="en-US" sz="1920" b="1" dirty="0">
                  <a:solidFill>
                    <a:schemeClr val="bg1"/>
                  </a:solidFill>
                  <a:latin typeface="Aptos Display" panose="020B0004020202020204" pitchFamily="34" charset="0"/>
                </a:rPr>
                <a:t>Q &amp; A</a:t>
              </a:r>
            </a:p>
          </p:txBody>
        </p:sp>
      </p:grpSp>
      <p:grpSp>
        <p:nvGrpSpPr>
          <p:cNvPr id="29" name="Group 28">
            <a:extLst>
              <a:ext uri="{FF2B5EF4-FFF2-40B4-BE49-F238E27FC236}">
                <a16:creationId xmlns:a16="http://schemas.microsoft.com/office/drawing/2014/main" id="{369ABDF1-09FA-8655-D1AD-C5C1AE880593}"/>
              </a:ext>
            </a:extLst>
          </p:cNvPr>
          <p:cNvGrpSpPr/>
          <p:nvPr/>
        </p:nvGrpSpPr>
        <p:grpSpPr>
          <a:xfrm>
            <a:off x="2605887" y="3390517"/>
            <a:ext cx="5804125" cy="496157"/>
            <a:chOff x="4041511" y="2800732"/>
            <a:chExt cx="3429000" cy="465147"/>
          </a:xfrm>
          <a:gradFill>
            <a:gsLst>
              <a:gs pos="0">
                <a:schemeClr val="tx2"/>
              </a:gs>
              <a:gs pos="54000">
                <a:schemeClr val="accent1"/>
              </a:gs>
              <a:gs pos="99000">
                <a:schemeClr val="accent1">
                  <a:lumMod val="45000"/>
                  <a:lumOff val="55000"/>
                </a:schemeClr>
              </a:gs>
              <a:gs pos="100000">
                <a:schemeClr val="accent1">
                  <a:lumMod val="30000"/>
                  <a:lumOff val="70000"/>
                </a:schemeClr>
              </a:gs>
            </a:gsLst>
            <a:lin ang="5400000" scaled="1"/>
          </a:gradFill>
        </p:grpSpPr>
        <p:sp>
          <p:nvSpPr>
            <p:cNvPr id="30" name="Arrow: Pentagon 29">
              <a:extLst>
                <a:ext uri="{FF2B5EF4-FFF2-40B4-BE49-F238E27FC236}">
                  <a16:creationId xmlns:a16="http://schemas.microsoft.com/office/drawing/2014/main" id="{839D457B-0BFE-FAAB-70EF-3A142033AC81}"/>
                </a:ext>
              </a:extLst>
            </p:cNvPr>
            <p:cNvSpPr/>
            <p:nvPr/>
          </p:nvSpPr>
          <p:spPr>
            <a:xfrm rot="10800000">
              <a:off x="4041511" y="2800732"/>
              <a:ext cx="3429000" cy="465147"/>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latin typeface="Aptos" panose="020B0004020202020204" pitchFamily="34" charset="0"/>
              </a:endParaRPr>
            </a:p>
          </p:txBody>
        </p:sp>
        <p:sp>
          <p:nvSpPr>
            <p:cNvPr id="31" name="TextBox 30">
              <a:extLst>
                <a:ext uri="{FF2B5EF4-FFF2-40B4-BE49-F238E27FC236}">
                  <a16:creationId xmlns:a16="http://schemas.microsoft.com/office/drawing/2014/main" id="{3E835FF1-D2B5-EE9B-1DF3-98F59F5682B9}"/>
                </a:ext>
              </a:extLst>
            </p:cNvPr>
            <p:cNvSpPr txBox="1"/>
            <p:nvPr/>
          </p:nvSpPr>
          <p:spPr>
            <a:xfrm>
              <a:off x="4199775" y="2863730"/>
              <a:ext cx="3270736" cy="363560"/>
            </a:xfrm>
            <a:prstGeom prst="rect">
              <a:avLst/>
            </a:prstGeom>
            <a:grpFill/>
            <a:ln>
              <a:noFill/>
            </a:ln>
          </p:spPr>
          <p:txBody>
            <a:bodyPr wrap="square" rtlCol="0">
              <a:spAutoFit/>
            </a:bodyPr>
            <a:lstStyle/>
            <a:p>
              <a:pPr algn="ctr"/>
              <a:r>
                <a:rPr lang="en-US" sz="1920" b="1" dirty="0">
                  <a:solidFill>
                    <a:schemeClr val="bg1"/>
                  </a:solidFill>
                  <a:latin typeface="Aptos Display" panose="020B0004020202020204" pitchFamily="34" charset="0"/>
                </a:rPr>
                <a:t>Allowable/Unallowable Costs</a:t>
              </a:r>
            </a:p>
          </p:txBody>
        </p:sp>
      </p:grpSp>
      <p:pic>
        <p:nvPicPr>
          <p:cNvPr id="54" name="Graphic 53" descr="Badge 1 outline">
            <a:extLst>
              <a:ext uri="{FF2B5EF4-FFF2-40B4-BE49-F238E27FC236}">
                <a16:creationId xmlns:a16="http://schemas.microsoft.com/office/drawing/2014/main" id="{A00D58FC-5EBF-D49F-2270-ED48635E5A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360" y="1456018"/>
            <a:ext cx="585216" cy="585216"/>
          </a:xfrm>
          <a:prstGeom prst="rect">
            <a:avLst/>
          </a:prstGeom>
        </p:spPr>
      </p:pic>
      <p:pic>
        <p:nvPicPr>
          <p:cNvPr id="56" name="Graphic 55" descr="Badge outline">
            <a:extLst>
              <a:ext uri="{FF2B5EF4-FFF2-40B4-BE49-F238E27FC236}">
                <a16:creationId xmlns:a16="http://schemas.microsoft.com/office/drawing/2014/main" id="{7760AF5B-A0F6-3AEE-F568-5147AFC13E0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3360" y="2081462"/>
            <a:ext cx="585216" cy="585216"/>
          </a:xfrm>
          <a:prstGeom prst="rect">
            <a:avLst/>
          </a:prstGeom>
        </p:spPr>
      </p:pic>
      <p:pic>
        <p:nvPicPr>
          <p:cNvPr id="58" name="Graphic 57" descr="Badge 3 outline">
            <a:extLst>
              <a:ext uri="{FF2B5EF4-FFF2-40B4-BE49-F238E27FC236}">
                <a16:creationId xmlns:a16="http://schemas.microsoft.com/office/drawing/2014/main" id="{6A8F9608-1F84-F282-66A0-AACB021DC68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23582" y="2710236"/>
            <a:ext cx="585216" cy="585216"/>
          </a:xfrm>
          <a:prstGeom prst="rect">
            <a:avLst/>
          </a:prstGeom>
        </p:spPr>
      </p:pic>
      <p:pic>
        <p:nvPicPr>
          <p:cNvPr id="60" name="Graphic 59" descr="Badge 4 outline">
            <a:extLst>
              <a:ext uri="{FF2B5EF4-FFF2-40B4-BE49-F238E27FC236}">
                <a16:creationId xmlns:a16="http://schemas.microsoft.com/office/drawing/2014/main" id="{04544A7E-F4B4-05A0-3DFE-C2E0126F24A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08491" y="3307065"/>
            <a:ext cx="585216" cy="585216"/>
          </a:xfrm>
          <a:prstGeom prst="rect">
            <a:avLst/>
          </a:prstGeom>
        </p:spPr>
      </p:pic>
      <p:pic>
        <p:nvPicPr>
          <p:cNvPr id="62" name="Graphic 61" descr="Badge 5 outline">
            <a:extLst>
              <a:ext uri="{FF2B5EF4-FFF2-40B4-BE49-F238E27FC236}">
                <a16:creationId xmlns:a16="http://schemas.microsoft.com/office/drawing/2014/main" id="{850FC1DA-7235-8E49-B019-EA8195D348C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13488" y="3893452"/>
            <a:ext cx="585216" cy="585216"/>
          </a:xfrm>
          <a:prstGeom prst="rect">
            <a:avLst/>
          </a:prstGeom>
        </p:spPr>
      </p:pic>
      <p:pic>
        <p:nvPicPr>
          <p:cNvPr id="64" name="Graphic 63" descr="Badge 6 outline">
            <a:extLst>
              <a:ext uri="{FF2B5EF4-FFF2-40B4-BE49-F238E27FC236}">
                <a16:creationId xmlns:a16="http://schemas.microsoft.com/office/drawing/2014/main" id="{12456AAA-08D4-D2D1-A3E2-D8025BE14C0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20641" y="4518289"/>
            <a:ext cx="585216" cy="585216"/>
          </a:xfrm>
          <a:prstGeom prst="rect">
            <a:avLst/>
          </a:prstGeom>
        </p:spPr>
      </p:pic>
      <p:pic>
        <p:nvPicPr>
          <p:cNvPr id="66" name="Graphic 65" descr="Badge 7 outline">
            <a:extLst>
              <a:ext uri="{FF2B5EF4-FFF2-40B4-BE49-F238E27FC236}">
                <a16:creationId xmlns:a16="http://schemas.microsoft.com/office/drawing/2014/main" id="{AF3FC60F-CF6E-A5E1-AE6D-15127175F12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08626" y="5120790"/>
            <a:ext cx="585216" cy="585216"/>
          </a:xfrm>
          <a:prstGeom prst="rect">
            <a:avLst/>
          </a:prstGeom>
        </p:spPr>
      </p:pic>
    </p:spTree>
    <p:extLst>
      <p:ext uri="{BB962C8B-B14F-4D97-AF65-F5344CB8AC3E}">
        <p14:creationId xmlns:p14="http://schemas.microsoft.com/office/powerpoint/2010/main" val="622880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FAA814-8BDB-404D-5B35-CA2705C0AB28}"/>
              </a:ext>
            </a:extLst>
          </p:cNvPr>
          <p:cNvPicPr>
            <a:picLocks noChangeAspect="1"/>
          </p:cNvPicPr>
          <p:nvPr/>
        </p:nvPicPr>
        <p:blipFill>
          <a:blip r:embed="rId2"/>
          <a:stretch>
            <a:fillRect/>
          </a:stretch>
        </p:blipFill>
        <p:spPr>
          <a:xfrm>
            <a:off x="1544320" y="1623116"/>
            <a:ext cx="6583680" cy="4461203"/>
          </a:xfrm>
          <a:prstGeom prst="rect">
            <a:avLst/>
          </a:prstGeom>
          <a:solidFill>
            <a:schemeClr val="bg1"/>
          </a:solidFill>
          <a:ln>
            <a:solidFill>
              <a:schemeClr val="accent1"/>
            </a:solidFill>
          </a:ln>
          <a:effectLst>
            <a:softEdge rad="127000"/>
          </a:effectLst>
        </p:spPr>
      </p:pic>
      <p:sp>
        <p:nvSpPr>
          <p:cNvPr id="2" name="Title 1">
            <a:extLst>
              <a:ext uri="{FF2B5EF4-FFF2-40B4-BE49-F238E27FC236}">
                <a16:creationId xmlns:a16="http://schemas.microsoft.com/office/drawing/2014/main" id="{26DA156C-83D8-4D2B-1240-9BBC8A49CAE3}"/>
              </a:ext>
            </a:extLst>
          </p:cNvPr>
          <p:cNvSpPr>
            <a:spLocks noGrp="1"/>
          </p:cNvSpPr>
          <p:nvPr>
            <p:ph type="title"/>
          </p:nvPr>
        </p:nvSpPr>
        <p:spPr>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rPr>
              <a:t>2025 EMPG Grant Overview</a:t>
            </a:r>
            <a:endParaRPr lang="en-US" dirty="0"/>
          </a:p>
        </p:txBody>
      </p:sp>
      <p:grpSp>
        <p:nvGrpSpPr>
          <p:cNvPr id="10" name="Group 9">
            <a:extLst>
              <a:ext uri="{FF2B5EF4-FFF2-40B4-BE49-F238E27FC236}">
                <a16:creationId xmlns:a16="http://schemas.microsoft.com/office/drawing/2014/main" id="{067FE2F3-9BE1-3E3B-B6B4-1BF6B3920077}"/>
              </a:ext>
            </a:extLst>
          </p:cNvPr>
          <p:cNvGrpSpPr/>
          <p:nvPr/>
        </p:nvGrpSpPr>
        <p:grpSpPr>
          <a:xfrm>
            <a:off x="2682241" y="3906294"/>
            <a:ext cx="2275839" cy="1290857"/>
            <a:chOff x="380999" y="4442733"/>
            <a:chExt cx="2438400" cy="1447800"/>
          </a:xfrm>
        </p:grpSpPr>
        <p:sp>
          <p:nvSpPr>
            <p:cNvPr id="5" name="Rectangle 4">
              <a:extLst>
                <a:ext uri="{FF2B5EF4-FFF2-40B4-BE49-F238E27FC236}">
                  <a16:creationId xmlns:a16="http://schemas.microsoft.com/office/drawing/2014/main" id="{CFB8B60F-5142-03A1-69F9-1EECABD3D7FA}"/>
                </a:ext>
              </a:extLst>
            </p:cNvPr>
            <p:cNvSpPr/>
            <p:nvPr/>
          </p:nvSpPr>
          <p:spPr>
            <a:xfrm>
              <a:off x="380999" y="4442733"/>
              <a:ext cx="2438400" cy="1447800"/>
            </a:xfrm>
            <a:prstGeom prst="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6" name="TextBox 5">
              <a:extLst>
                <a:ext uri="{FF2B5EF4-FFF2-40B4-BE49-F238E27FC236}">
                  <a16:creationId xmlns:a16="http://schemas.microsoft.com/office/drawing/2014/main" id="{78B2675F-00CA-7B9F-E65B-CA59A7F3F3F2}"/>
                </a:ext>
              </a:extLst>
            </p:cNvPr>
            <p:cNvSpPr txBox="1"/>
            <p:nvPr/>
          </p:nvSpPr>
          <p:spPr>
            <a:xfrm>
              <a:off x="381000" y="4720877"/>
              <a:ext cx="2438399" cy="987478"/>
            </a:xfrm>
            <a:prstGeom prst="rect">
              <a:avLst/>
            </a:prstGeom>
            <a:noFill/>
          </p:spPr>
          <p:txBody>
            <a:bodyPr wrap="square" rtlCol="0">
              <a:spAutoFit/>
            </a:bodyPr>
            <a:lstStyle/>
            <a:p>
              <a:pPr algn="ctr"/>
              <a:r>
                <a:rPr lang="en-US" sz="1707" dirty="0">
                  <a:solidFill>
                    <a:schemeClr val="tx2"/>
                  </a:solidFill>
                  <a:latin typeface="Aptos" panose="020B0004020202020204" pitchFamily="34" charset="0"/>
                </a:rPr>
                <a:t>Create an account if your organization is new to the system.</a:t>
              </a:r>
            </a:p>
          </p:txBody>
        </p:sp>
      </p:grpSp>
      <p:sp>
        <p:nvSpPr>
          <p:cNvPr id="8" name="TextBox 7">
            <a:extLst>
              <a:ext uri="{FF2B5EF4-FFF2-40B4-BE49-F238E27FC236}">
                <a16:creationId xmlns:a16="http://schemas.microsoft.com/office/drawing/2014/main" id="{AFEBCC98-413C-7398-4E0D-FE33F5BF8648}"/>
              </a:ext>
            </a:extLst>
          </p:cNvPr>
          <p:cNvSpPr txBox="1"/>
          <p:nvPr/>
        </p:nvSpPr>
        <p:spPr>
          <a:xfrm>
            <a:off x="902208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20</a:t>
            </a:r>
          </a:p>
        </p:txBody>
      </p:sp>
      <p:sp>
        <p:nvSpPr>
          <p:cNvPr id="9" name="Rectangle 8">
            <a:extLst>
              <a:ext uri="{FF2B5EF4-FFF2-40B4-BE49-F238E27FC236}">
                <a16:creationId xmlns:a16="http://schemas.microsoft.com/office/drawing/2014/main" id="{92D940F7-A3B4-9D01-2A55-ADBBE572BF16}"/>
              </a:ext>
            </a:extLst>
          </p:cNvPr>
          <p:cNvSpPr/>
          <p:nvPr/>
        </p:nvSpPr>
        <p:spPr>
          <a:xfrm>
            <a:off x="6258560" y="2926080"/>
            <a:ext cx="894080" cy="4064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dirty="0"/>
          </a:p>
        </p:txBody>
      </p:sp>
      <p:pic>
        <p:nvPicPr>
          <p:cNvPr id="3" name="Picture 2">
            <a:extLst>
              <a:ext uri="{FF2B5EF4-FFF2-40B4-BE49-F238E27FC236}">
                <a16:creationId xmlns:a16="http://schemas.microsoft.com/office/drawing/2014/main" id="{3E31DAF5-87CA-E2F5-8F1D-85078EAF882E}"/>
              </a:ext>
            </a:extLst>
          </p:cNvPr>
          <p:cNvPicPr>
            <a:picLocks noChangeAspect="1"/>
          </p:cNvPicPr>
          <p:nvPr/>
        </p:nvPicPr>
        <p:blipFill>
          <a:blip r:embed="rId3"/>
          <a:stretch>
            <a:fillRect/>
          </a:stretch>
        </p:blipFill>
        <p:spPr>
          <a:xfrm>
            <a:off x="5283201" y="4242769"/>
            <a:ext cx="856739" cy="552752"/>
          </a:xfrm>
          <a:prstGeom prst="rect">
            <a:avLst/>
          </a:prstGeom>
        </p:spPr>
      </p:pic>
      <p:pic>
        <p:nvPicPr>
          <p:cNvPr id="11" name="Picture 10">
            <a:extLst>
              <a:ext uri="{FF2B5EF4-FFF2-40B4-BE49-F238E27FC236}">
                <a16:creationId xmlns:a16="http://schemas.microsoft.com/office/drawing/2014/main" id="{3E3563BA-80CD-7339-A486-362D294967E0}"/>
              </a:ext>
            </a:extLst>
          </p:cNvPr>
          <p:cNvPicPr>
            <a:picLocks noChangeAspect="1"/>
          </p:cNvPicPr>
          <p:nvPr/>
        </p:nvPicPr>
        <p:blipFill>
          <a:blip r:embed="rId4"/>
          <a:stretch>
            <a:fillRect/>
          </a:stretch>
        </p:blipFill>
        <p:spPr>
          <a:xfrm>
            <a:off x="3854195" y="1088813"/>
            <a:ext cx="2041931" cy="572260"/>
          </a:xfrm>
          <a:prstGeom prst="rect">
            <a:avLst/>
          </a:prstGeom>
        </p:spPr>
      </p:pic>
      <p:pic>
        <p:nvPicPr>
          <p:cNvPr id="12" name="Picture 11">
            <a:extLst>
              <a:ext uri="{FF2B5EF4-FFF2-40B4-BE49-F238E27FC236}">
                <a16:creationId xmlns:a16="http://schemas.microsoft.com/office/drawing/2014/main" id="{B4895D9D-5274-0803-66FA-8A5070B823CA}"/>
              </a:ext>
            </a:extLst>
          </p:cNvPr>
          <p:cNvPicPr>
            <a:picLocks noChangeAspect="1"/>
          </p:cNvPicPr>
          <p:nvPr/>
        </p:nvPicPr>
        <p:blipFill>
          <a:blip r:embed="rId5"/>
          <a:stretch>
            <a:fillRect/>
          </a:stretch>
        </p:blipFill>
        <p:spPr>
          <a:xfrm>
            <a:off x="4632961" y="2849653"/>
            <a:ext cx="851888" cy="559254"/>
          </a:xfrm>
          <a:prstGeom prst="rect">
            <a:avLst/>
          </a:prstGeom>
        </p:spPr>
      </p:pic>
    </p:spTree>
    <p:extLst>
      <p:ext uri="{BB962C8B-B14F-4D97-AF65-F5344CB8AC3E}">
        <p14:creationId xmlns:p14="http://schemas.microsoft.com/office/powerpoint/2010/main" val="2198570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36FBD-CC92-A607-D7BB-874A5351DC77}"/>
              </a:ext>
            </a:extLst>
          </p:cNvPr>
          <p:cNvSpPr>
            <a:spLocks noGrp="1"/>
          </p:cNvSpPr>
          <p:nvPr>
            <p:ph type="title"/>
          </p:nvPr>
        </p:nvSpPr>
        <p:spPr>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cs typeface="Arial" panose="020B0604020202020204" pitchFamily="34" charset="0"/>
              </a:rPr>
              <a:t>2025 EMPG Grant Overview</a:t>
            </a:r>
            <a:endParaRPr lang="en-US" b="1" dirty="0">
              <a:latin typeface="Aptos" panose="020B0004020202020204" pitchFamily="34" charset="0"/>
            </a:endParaRPr>
          </a:p>
        </p:txBody>
      </p:sp>
      <p:sp>
        <p:nvSpPr>
          <p:cNvPr id="4" name="Content Placeholder 3">
            <a:extLst>
              <a:ext uri="{FF2B5EF4-FFF2-40B4-BE49-F238E27FC236}">
                <a16:creationId xmlns:a16="http://schemas.microsoft.com/office/drawing/2014/main" id="{B4ED1C33-5436-0BEE-7ED3-1CA3821DEA0D}"/>
              </a:ext>
            </a:extLst>
          </p:cNvPr>
          <p:cNvSpPr>
            <a:spLocks noGrp="1"/>
          </p:cNvSpPr>
          <p:nvPr>
            <p:ph idx="1"/>
          </p:nvPr>
        </p:nvSpPr>
        <p:spPr>
          <a:xfrm>
            <a:off x="2682240" y="1381760"/>
            <a:ext cx="6339840" cy="3820160"/>
          </a:xfrm>
          <a:noFill/>
          <a:ln>
            <a:noFill/>
          </a:ln>
        </p:spPr>
        <p:txBody>
          <a:bodyPr>
            <a:normAutofit/>
          </a:bodyPr>
          <a:lstStyle/>
          <a:p>
            <a:pPr marL="0" indent="0" algn="ctr">
              <a:buNone/>
            </a:pPr>
            <a:endParaRPr lang="en-US" sz="2133" b="1" dirty="0">
              <a:latin typeface="var(--font-serif-vf)"/>
            </a:endParaRPr>
          </a:p>
          <a:p>
            <a:pPr marL="0" indent="0">
              <a:buNone/>
            </a:pPr>
            <a:r>
              <a:rPr lang="en-US" sz="2027" dirty="0">
                <a:solidFill>
                  <a:srgbClr val="404040"/>
                </a:solidFill>
              </a:rPr>
              <a:t>Use the link below if you are experiencing technical difficulties, or have questions related to the </a:t>
            </a:r>
            <a:r>
              <a:rPr lang="en-US" sz="2027" b="1" dirty="0">
                <a:solidFill>
                  <a:srgbClr val="404040"/>
                </a:solidFill>
              </a:rPr>
              <a:t>Euna Portal </a:t>
            </a:r>
            <a:r>
              <a:rPr lang="en-US" sz="2027" dirty="0">
                <a:solidFill>
                  <a:srgbClr val="404040"/>
                </a:solidFill>
              </a:rPr>
              <a:t>and </a:t>
            </a:r>
            <a:r>
              <a:rPr lang="en-US" sz="2027" b="1" dirty="0">
                <a:solidFill>
                  <a:srgbClr val="404040"/>
                </a:solidFill>
              </a:rPr>
              <a:t>Grants Management System</a:t>
            </a:r>
            <a:r>
              <a:rPr lang="en-US" sz="2027" dirty="0">
                <a:solidFill>
                  <a:srgbClr val="404040"/>
                </a:solidFill>
              </a:rPr>
              <a:t>.</a:t>
            </a:r>
          </a:p>
          <a:p>
            <a:pPr marL="0" indent="0">
              <a:buNone/>
            </a:pPr>
            <a:r>
              <a:rPr lang="en-US" sz="1493" dirty="0">
                <a:latin typeface="Aptos" panose="020B0004020202020204" pitchFamily="34" charset="0"/>
                <a:hlinkClick r:id="rId2"/>
              </a:rPr>
              <a:t>Submit a User Support Ticket - Grants Management | Rhode Island (ri.gov)</a:t>
            </a:r>
            <a:r>
              <a:rPr lang="en-US" sz="2560" dirty="0">
                <a:solidFill>
                  <a:srgbClr val="404040"/>
                </a:solidFill>
                <a:latin typeface="Aptos" panose="020B0004020202020204" pitchFamily="34" charset="0"/>
              </a:rPr>
              <a:t> </a:t>
            </a:r>
          </a:p>
          <a:p>
            <a:pPr marL="487695" lvl="1" indent="0">
              <a:spcBef>
                <a:spcPts val="0"/>
              </a:spcBef>
              <a:buNone/>
            </a:pPr>
            <a:endParaRPr lang="en-US" sz="1707" dirty="0">
              <a:solidFill>
                <a:srgbClr val="404040"/>
              </a:solidFill>
              <a:latin typeface="var(--font-sans-vf)"/>
            </a:endParaRPr>
          </a:p>
          <a:p>
            <a:pPr marL="0" indent="0">
              <a:buNone/>
            </a:pPr>
            <a:r>
              <a:rPr lang="en-US" sz="2133" dirty="0">
                <a:solidFill>
                  <a:srgbClr val="404040"/>
                </a:solidFill>
              </a:rPr>
              <a:t>The Grants Management Office does NOT make grant awards and is unable to respond to requests for funding or financial assistance.  Please contact RIEMA for any programmatic issues related to grant programs.</a:t>
            </a:r>
          </a:p>
          <a:p>
            <a:pPr marL="0" indent="0" algn="ctr">
              <a:lnSpc>
                <a:spcPct val="120000"/>
              </a:lnSpc>
              <a:spcBef>
                <a:spcPts val="0"/>
              </a:spcBef>
              <a:buNone/>
            </a:pPr>
            <a:endParaRPr lang="en-US" sz="3520" b="1" dirty="0"/>
          </a:p>
          <a:p>
            <a:pPr marL="0" indent="0" algn="ctr">
              <a:lnSpc>
                <a:spcPct val="120000"/>
              </a:lnSpc>
              <a:spcBef>
                <a:spcPts val="0"/>
              </a:spcBef>
              <a:buNone/>
            </a:pPr>
            <a:endParaRPr lang="en-US" sz="1707" dirty="0"/>
          </a:p>
          <a:p>
            <a:pPr marL="0" indent="0">
              <a:lnSpc>
                <a:spcPct val="120000"/>
              </a:lnSpc>
              <a:spcBef>
                <a:spcPts val="0"/>
              </a:spcBef>
              <a:spcAft>
                <a:spcPts val="427"/>
              </a:spcAft>
              <a:buNone/>
            </a:pPr>
            <a:endParaRPr lang="en-US" sz="1707" b="1" dirty="0"/>
          </a:p>
          <a:p>
            <a:pPr marL="0" indent="0">
              <a:buNone/>
            </a:pPr>
            <a:endParaRPr lang="en-US" dirty="0"/>
          </a:p>
        </p:txBody>
      </p:sp>
      <p:sp>
        <p:nvSpPr>
          <p:cNvPr id="5" name="TextBox 4">
            <a:extLst>
              <a:ext uri="{FF2B5EF4-FFF2-40B4-BE49-F238E27FC236}">
                <a16:creationId xmlns:a16="http://schemas.microsoft.com/office/drawing/2014/main" id="{EE72CEC6-E439-8E80-5C63-7C2881B75CBD}"/>
              </a:ext>
            </a:extLst>
          </p:cNvPr>
          <p:cNvSpPr txBox="1"/>
          <p:nvPr/>
        </p:nvSpPr>
        <p:spPr>
          <a:xfrm>
            <a:off x="902208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21</a:t>
            </a:r>
          </a:p>
        </p:txBody>
      </p:sp>
      <p:pic>
        <p:nvPicPr>
          <p:cNvPr id="3" name="Picture 2">
            <a:extLst>
              <a:ext uri="{FF2B5EF4-FFF2-40B4-BE49-F238E27FC236}">
                <a16:creationId xmlns:a16="http://schemas.microsoft.com/office/drawing/2014/main" id="{3115BA66-552F-D246-B78D-9F7D6C15DE20}"/>
              </a:ext>
            </a:extLst>
          </p:cNvPr>
          <p:cNvPicPr>
            <a:picLocks noChangeAspect="1"/>
          </p:cNvPicPr>
          <p:nvPr/>
        </p:nvPicPr>
        <p:blipFill>
          <a:blip r:embed="rId3"/>
          <a:stretch>
            <a:fillRect/>
          </a:stretch>
        </p:blipFill>
        <p:spPr>
          <a:xfrm>
            <a:off x="812800" y="2113281"/>
            <a:ext cx="1144522" cy="552752"/>
          </a:xfrm>
          <a:prstGeom prst="rect">
            <a:avLst/>
          </a:prstGeom>
        </p:spPr>
      </p:pic>
      <p:pic>
        <p:nvPicPr>
          <p:cNvPr id="6" name="Picture 5">
            <a:extLst>
              <a:ext uri="{FF2B5EF4-FFF2-40B4-BE49-F238E27FC236}">
                <a16:creationId xmlns:a16="http://schemas.microsoft.com/office/drawing/2014/main" id="{0A8824CA-EC86-80C8-600F-D1FE8F04BF99}"/>
              </a:ext>
            </a:extLst>
          </p:cNvPr>
          <p:cNvPicPr>
            <a:picLocks noChangeAspect="1"/>
          </p:cNvPicPr>
          <p:nvPr/>
        </p:nvPicPr>
        <p:blipFill>
          <a:blip r:embed="rId3"/>
          <a:stretch>
            <a:fillRect/>
          </a:stretch>
        </p:blipFill>
        <p:spPr>
          <a:xfrm>
            <a:off x="812800" y="3836369"/>
            <a:ext cx="1144522" cy="552752"/>
          </a:xfrm>
          <a:prstGeom prst="rect">
            <a:avLst/>
          </a:prstGeom>
        </p:spPr>
      </p:pic>
    </p:spTree>
    <p:extLst>
      <p:ext uri="{BB962C8B-B14F-4D97-AF65-F5344CB8AC3E}">
        <p14:creationId xmlns:p14="http://schemas.microsoft.com/office/powerpoint/2010/main" val="789089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352DE-FE22-4E1E-9FAC-AB2CA60B5851}"/>
              </a:ext>
            </a:extLst>
          </p:cNvPr>
          <p:cNvSpPr>
            <a:spLocks noGrp="1"/>
          </p:cNvSpPr>
          <p:nvPr>
            <p:ph type="title"/>
          </p:nvPr>
        </p:nvSpPr>
        <p:spPr>
          <a:xfrm>
            <a:off x="492606" y="162560"/>
            <a:ext cx="8778240" cy="812800"/>
          </a:xfrm>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cs typeface="Arial" panose="020B0604020202020204" pitchFamily="34" charset="0"/>
              </a:rPr>
              <a:t>2025 EMPG Grant Overview</a:t>
            </a:r>
            <a:endParaRPr lang="en-US" dirty="0"/>
          </a:p>
        </p:txBody>
      </p:sp>
      <p:sp>
        <p:nvSpPr>
          <p:cNvPr id="3" name="Content Placeholder 2">
            <a:extLst>
              <a:ext uri="{FF2B5EF4-FFF2-40B4-BE49-F238E27FC236}">
                <a16:creationId xmlns:a16="http://schemas.microsoft.com/office/drawing/2014/main" id="{7BE37F64-05F9-4616-B540-970E0F139BF8}"/>
              </a:ext>
            </a:extLst>
          </p:cNvPr>
          <p:cNvSpPr>
            <a:spLocks noGrp="1"/>
          </p:cNvSpPr>
          <p:nvPr>
            <p:ph idx="1"/>
          </p:nvPr>
        </p:nvSpPr>
        <p:spPr>
          <a:xfrm>
            <a:off x="2194560" y="1463041"/>
            <a:ext cx="7071360" cy="3982719"/>
          </a:xfrm>
        </p:spPr>
        <p:txBody>
          <a:bodyPr>
            <a:normAutofit fontScale="92500" lnSpcReduction="10000"/>
          </a:bodyPr>
          <a:lstStyle/>
          <a:p>
            <a:pPr marL="60962" indent="0" algn="just">
              <a:spcBef>
                <a:spcPts val="0"/>
              </a:spcBef>
              <a:spcAft>
                <a:spcPts val="1280"/>
              </a:spcAft>
              <a:buNone/>
            </a:pPr>
            <a:r>
              <a:rPr lang="en-US" sz="2027" dirty="0"/>
              <a:t>Applicants must apply online at </a:t>
            </a:r>
            <a:r>
              <a:rPr lang="en-US" sz="2027" dirty="0">
                <a:hlinkClick r:id="rId2"/>
              </a:rPr>
              <a:t>www.riema.ri.gov</a:t>
            </a:r>
            <a:r>
              <a:rPr lang="en-US" sz="2027" dirty="0"/>
              <a:t>.  An application is due for each project.  Each project must have a budget figure(s) included.  All fields need to be completed in order to submit.  No applications will be accepted after the portal closes. Applicants are limited to three (3) projects.</a:t>
            </a:r>
          </a:p>
          <a:p>
            <a:pPr marL="60962" indent="0">
              <a:spcBef>
                <a:spcPts val="0"/>
              </a:spcBef>
              <a:spcAft>
                <a:spcPts val="1280"/>
              </a:spcAft>
              <a:buNone/>
            </a:pPr>
            <a:r>
              <a:rPr lang="en-US" sz="2027" dirty="0"/>
              <a:t>Applicants will require being registered in the System for Award Management (SAM’s) and use of your local Unique Entity Identifier (UEI)/ formerly known as a Data Universal Numbering System (DUNS) number – please contact your city controller to determine the correct municipal UEI number to use.  </a:t>
            </a:r>
          </a:p>
          <a:p>
            <a:pPr marL="0" indent="0">
              <a:buNone/>
            </a:pPr>
            <a:r>
              <a:rPr lang="en-US" sz="2027" dirty="0"/>
              <a:t>To ascertain whether or not your city is properly registered in SAM’s go to: </a:t>
            </a:r>
            <a:r>
              <a:rPr lang="en-US" sz="2027" dirty="0">
                <a:hlinkClick r:id="rId3"/>
              </a:rPr>
              <a:t>https://www.sam.gov</a:t>
            </a:r>
            <a:r>
              <a:rPr lang="en-US" sz="2027" dirty="0"/>
              <a:t>.  Entities that create a private profile for the UEI in SAM will need to send a copy of the active UEI to RIEMA.</a:t>
            </a:r>
          </a:p>
        </p:txBody>
      </p:sp>
      <p:sp>
        <p:nvSpPr>
          <p:cNvPr id="4" name="TextBox 3">
            <a:extLst>
              <a:ext uri="{FF2B5EF4-FFF2-40B4-BE49-F238E27FC236}">
                <a16:creationId xmlns:a16="http://schemas.microsoft.com/office/drawing/2014/main" id="{688D5E12-F577-471D-BDBD-2430E7C9339E}"/>
              </a:ext>
            </a:extLst>
          </p:cNvPr>
          <p:cNvSpPr txBox="1"/>
          <p:nvPr/>
        </p:nvSpPr>
        <p:spPr>
          <a:xfrm>
            <a:off x="8940800" y="6827520"/>
            <a:ext cx="650240" cy="387798"/>
          </a:xfrm>
          <a:prstGeom prst="rect">
            <a:avLst/>
          </a:prstGeom>
          <a:noFill/>
        </p:spPr>
        <p:txBody>
          <a:bodyPr wrap="square" rtlCol="0">
            <a:spAutoFit/>
          </a:bodyPr>
          <a:lstStyle/>
          <a:p>
            <a:pPr algn="ctr"/>
            <a:r>
              <a:rPr lang="en-US" sz="1920" b="1" dirty="0">
                <a:latin typeface="Aptos" panose="020B0004020202020204" pitchFamily="34" charset="0"/>
              </a:rPr>
              <a:t>22</a:t>
            </a:r>
          </a:p>
        </p:txBody>
      </p:sp>
      <p:pic>
        <p:nvPicPr>
          <p:cNvPr id="5" name="Picture 4">
            <a:extLst>
              <a:ext uri="{FF2B5EF4-FFF2-40B4-BE49-F238E27FC236}">
                <a16:creationId xmlns:a16="http://schemas.microsoft.com/office/drawing/2014/main" id="{41DFDED6-AFFF-12A5-CFA0-0811179B0A5A}"/>
              </a:ext>
            </a:extLst>
          </p:cNvPr>
          <p:cNvPicPr>
            <a:picLocks noChangeAspect="1"/>
          </p:cNvPicPr>
          <p:nvPr/>
        </p:nvPicPr>
        <p:blipFill>
          <a:blip r:embed="rId4"/>
          <a:stretch>
            <a:fillRect/>
          </a:stretch>
        </p:blipFill>
        <p:spPr>
          <a:xfrm>
            <a:off x="1047576" y="1869441"/>
            <a:ext cx="1144522" cy="552752"/>
          </a:xfrm>
          <a:prstGeom prst="rect">
            <a:avLst/>
          </a:prstGeom>
        </p:spPr>
      </p:pic>
      <p:pic>
        <p:nvPicPr>
          <p:cNvPr id="6" name="Picture 5">
            <a:extLst>
              <a:ext uri="{FF2B5EF4-FFF2-40B4-BE49-F238E27FC236}">
                <a16:creationId xmlns:a16="http://schemas.microsoft.com/office/drawing/2014/main" id="{C6D6F9E0-17E8-4EED-FDA1-787601CCE9B8}"/>
              </a:ext>
            </a:extLst>
          </p:cNvPr>
          <p:cNvPicPr>
            <a:picLocks noChangeAspect="1"/>
          </p:cNvPicPr>
          <p:nvPr/>
        </p:nvPicPr>
        <p:blipFill>
          <a:blip r:embed="rId4"/>
          <a:stretch>
            <a:fillRect/>
          </a:stretch>
        </p:blipFill>
        <p:spPr>
          <a:xfrm>
            <a:off x="1032797" y="3178023"/>
            <a:ext cx="1144522" cy="552752"/>
          </a:xfrm>
          <a:prstGeom prst="rect">
            <a:avLst/>
          </a:prstGeom>
        </p:spPr>
      </p:pic>
      <p:pic>
        <p:nvPicPr>
          <p:cNvPr id="7" name="Picture 6">
            <a:extLst>
              <a:ext uri="{FF2B5EF4-FFF2-40B4-BE49-F238E27FC236}">
                <a16:creationId xmlns:a16="http://schemas.microsoft.com/office/drawing/2014/main" id="{7784C769-2B35-4421-7B6E-67204E0BC0F4}"/>
              </a:ext>
            </a:extLst>
          </p:cNvPr>
          <p:cNvPicPr>
            <a:picLocks noChangeAspect="1"/>
          </p:cNvPicPr>
          <p:nvPr/>
        </p:nvPicPr>
        <p:blipFill>
          <a:blip r:embed="rId4"/>
          <a:stretch>
            <a:fillRect/>
          </a:stretch>
        </p:blipFill>
        <p:spPr>
          <a:xfrm>
            <a:off x="1030334" y="4649169"/>
            <a:ext cx="1144522" cy="552752"/>
          </a:xfrm>
          <a:prstGeom prst="rect">
            <a:avLst/>
          </a:prstGeom>
        </p:spPr>
      </p:pic>
    </p:spTree>
    <p:extLst>
      <p:ext uri="{BB962C8B-B14F-4D97-AF65-F5344CB8AC3E}">
        <p14:creationId xmlns:p14="http://schemas.microsoft.com/office/powerpoint/2010/main" val="2967184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cs typeface="Arial" panose="020B0604020202020204" pitchFamily="34" charset="0"/>
              </a:rPr>
              <a:t>2025 EMPG Grant Overview</a:t>
            </a:r>
            <a:endParaRPr lang="en-US" b="1" dirty="0"/>
          </a:p>
        </p:txBody>
      </p:sp>
      <p:sp>
        <p:nvSpPr>
          <p:cNvPr id="3" name="Content Placeholder 2"/>
          <p:cNvSpPr>
            <a:spLocks noGrp="1"/>
          </p:cNvSpPr>
          <p:nvPr>
            <p:ph idx="1"/>
          </p:nvPr>
        </p:nvSpPr>
        <p:spPr>
          <a:xfrm>
            <a:off x="2387017" y="1208456"/>
            <a:ext cx="5931801" cy="2164147"/>
          </a:xfrm>
        </p:spPr>
        <p:txBody>
          <a:bodyPr>
            <a:normAutofit fontScale="25000" lnSpcReduction="20000"/>
          </a:bodyPr>
          <a:lstStyle/>
          <a:p>
            <a:pPr marL="0" indent="0">
              <a:lnSpc>
                <a:spcPct val="90000"/>
              </a:lnSpc>
              <a:spcBef>
                <a:spcPts val="0"/>
              </a:spcBef>
              <a:buNone/>
            </a:pPr>
            <a:r>
              <a:rPr lang="en-US" sz="6827" dirty="0"/>
              <a:t>Resources are limited, prudent/allowable funding requests are a priority.</a:t>
            </a:r>
          </a:p>
          <a:p>
            <a:pPr marL="0" indent="0">
              <a:lnSpc>
                <a:spcPct val="90000"/>
              </a:lnSpc>
              <a:buNone/>
            </a:pPr>
            <a:endParaRPr lang="en-US" sz="4693" dirty="0"/>
          </a:p>
          <a:p>
            <a:pPr marL="0" indent="0">
              <a:lnSpc>
                <a:spcPct val="90000"/>
              </a:lnSpc>
              <a:buNone/>
            </a:pPr>
            <a:r>
              <a:rPr lang="en-US" sz="6827" dirty="0"/>
              <a:t>Not all projects can be funded.</a:t>
            </a:r>
          </a:p>
          <a:p>
            <a:pPr marL="0" indent="0">
              <a:lnSpc>
                <a:spcPct val="90000"/>
              </a:lnSpc>
              <a:buNone/>
            </a:pPr>
            <a:endParaRPr lang="en-US" sz="6827" dirty="0"/>
          </a:p>
          <a:p>
            <a:pPr marL="0" indent="0">
              <a:lnSpc>
                <a:spcPct val="90000"/>
              </a:lnSpc>
              <a:buNone/>
            </a:pPr>
            <a:r>
              <a:rPr lang="en-US" sz="6827" dirty="0"/>
              <a:t>Past funding does not guarantee future funding.</a:t>
            </a:r>
          </a:p>
          <a:p>
            <a:pPr marL="0" indent="0">
              <a:lnSpc>
                <a:spcPct val="90000"/>
              </a:lnSpc>
              <a:buNone/>
            </a:pPr>
            <a:endParaRPr lang="en-US" sz="4693" dirty="0"/>
          </a:p>
          <a:p>
            <a:pPr marL="0" indent="0">
              <a:lnSpc>
                <a:spcPct val="90000"/>
              </a:lnSpc>
              <a:buNone/>
            </a:pPr>
            <a:r>
              <a:rPr lang="en-US" sz="6827" dirty="0"/>
              <a:t>If the funding disappears next cycle, what is your sustainment plan? </a:t>
            </a:r>
          </a:p>
          <a:p>
            <a:pPr marL="0" indent="0">
              <a:lnSpc>
                <a:spcPct val="90000"/>
              </a:lnSpc>
              <a:buNone/>
            </a:pPr>
            <a:endParaRPr lang="en-US" dirty="0">
              <a:latin typeface="+mn-lt"/>
            </a:endParaRPr>
          </a:p>
          <a:p>
            <a:pPr marL="0" indent="0">
              <a:lnSpc>
                <a:spcPct val="90000"/>
              </a:lnSpc>
              <a:spcBef>
                <a:spcPts val="512"/>
              </a:spcBef>
              <a:spcAft>
                <a:spcPts val="1067"/>
              </a:spcAft>
              <a:buNone/>
            </a:pPr>
            <a:endParaRPr lang="en-US" sz="6827" dirty="0"/>
          </a:p>
          <a:p>
            <a:pPr marL="0" indent="0">
              <a:buNone/>
            </a:pPr>
            <a:endParaRPr lang="en-US" sz="2987" dirty="0"/>
          </a:p>
        </p:txBody>
      </p:sp>
      <p:sp>
        <p:nvSpPr>
          <p:cNvPr id="5" name="TextBox 4"/>
          <p:cNvSpPr txBox="1"/>
          <p:nvPr/>
        </p:nvSpPr>
        <p:spPr>
          <a:xfrm>
            <a:off x="902208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23</a:t>
            </a:r>
          </a:p>
        </p:txBody>
      </p:sp>
      <p:pic>
        <p:nvPicPr>
          <p:cNvPr id="7" name="Picture 6">
            <a:extLst>
              <a:ext uri="{FF2B5EF4-FFF2-40B4-BE49-F238E27FC236}">
                <a16:creationId xmlns:a16="http://schemas.microsoft.com/office/drawing/2014/main" id="{8E7EF3B3-D0BE-B43F-29D5-B5340547D172}"/>
              </a:ext>
            </a:extLst>
          </p:cNvPr>
          <p:cNvPicPr>
            <a:picLocks noChangeAspect="1"/>
          </p:cNvPicPr>
          <p:nvPr/>
        </p:nvPicPr>
        <p:blipFill>
          <a:blip r:embed="rId2"/>
          <a:stretch>
            <a:fillRect/>
          </a:stretch>
        </p:blipFill>
        <p:spPr>
          <a:xfrm>
            <a:off x="1056640" y="1138229"/>
            <a:ext cx="1144522" cy="467822"/>
          </a:xfrm>
          <a:prstGeom prst="rect">
            <a:avLst/>
          </a:prstGeom>
        </p:spPr>
      </p:pic>
      <p:pic>
        <p:nvPicPr>
          <p:cNvPr id="8" name="Picture 7">
            <a:extLst>
              <a:ext uri="{FF2B5EF4-FFF2-40B4-BE49-F238E27FC236}">
                <a16:creationId xmlns:a16="http://schemas.microsoft.com/office/drawing/2014/main" id="{F75254F2-D7DD-27A3-8E07-028FA49E7D7C}"/>
              </a:ext>
            </a:extLst>
          </p:cNvPr>
          <p:cNvPicPr>
            <a:picLocks noChangeAspect="1"/>
          </p:cNvPicPr>
          <p:nvPr/>
        </p:nvPicPr>
        <p:blipFill>
          <a:blip r:embed="rId3"/>
          <a:stretch>
            <a:fillRect/>
          </a:stretch>
        </p:blipFill>
        <p:spPr>
          <a:xfrm>
            <a:off x="1056639" y="1655466"/>
            <a:ext cx="1144522" cy="468213"/>
          </a:xfrm>
          <a:prstGeom prst="rect">
            <a:avLst/>
          </a:prstGeom>
        </p:spPr>
      </p:pic>
      <p:pic>
        <p:nvPicPr>
          <p:cNvPr id="9" name="Picture 8">
            <a:extLst>
              <a:ext uri="{FF2B5EF4-FFF2-40B4-BE49-F238E27FC236}">
                <a16:creationId xmlns:a16="http://schemas.microsoft.com/office/drawing/2014/main" id="{4885BC04-C51A-ED15-782C-30956D828A03}"/>
              </a:ext>
            </a:extLst>
          </p:cNvPr>
          <p:cNvPicPr>
            <a:picLocks noChangeAspect="1"/>
          </p:cNvPicPr>
          <p:nvPr/>
        </p:nvPicPr>
        <p:blipFill>
          <a:blip r:embed="rId3"/>
          <a:stretch>
            <a:fillRect/>
          </a:stretch>
        </p:blipFill>
        <p:spPr>
          <a:xfrm>
            <a:off x="1056638" y="2189176"/>
            <a:ext cx="1144522" cy="468213"/>
          </a:xfrm>
          <a:prstGeom prst="rect">
            <a:avLst/>
          </a:prstGeom>
        </p:spPr>
      </p:pic>
      <p:pic>
        <p:nvPicPr>
          <p:cNvPr id="10" name="Picture 9">
            <a:extLst>
              <a:ext uri="{FF2B5EF4-FFF2-40B4-BE49-F238E27FC236}">
                <a16:creationId xmlns:a16="http://schemas.microsoft.com/office/drawing/2014/main" id="{57227EF2-EC03-72EC-8184-BD76B3EE31C0}"/>
              </a:ext>
            </a:extLst>
          </p:cNvPr>
          <p:cNvPicPr>
            <a:picLocks noChangeAspect="1"/>
          </p:cNvPicPr>
          <p:nvPr/>
        </p:nvPicPr>
        <p:blipFill>
          <a:blip r:embed="rId3"/>
          <a:stretch>
            <a:fillRect/>
          </a:stretch>
        </p:blipFill>
        <p:spPr>
          <a:xfrm>
            <a:off x="1056636" y="2687869"/>
            <a:ext cx="1144522" cy="468213"/>
          </a:xfrm>
          <a:prstGeom prst="rect">
            <a:avLst/>
          </a:prstGeom>
        </p:spPr>
      </p:pic>
      <p:pic>
        <p:nvPicPr>
          <p:cNvPr id="11" name="Picture 10">
            <a:extLst>
              <a:ext uri="{FF2B5EF4-FFF2-40B4-BE49-F238E27FC236}">
                <a16:creationId xmlns:a16="http://schemas.microsoft.com/office/drawing/2014/main" id="{4AA66222-2B31-49C8-6C49-082396D31C2D}"/>
              </a:ext>
            </a:extLst>
          </p:cNvPr>
          <p:cNvPicPr>
            <a:picLocks noChangeAspect="1"/>
          </p:cNvPicPr>
          <p:nvPr/>
        </p:nvPicPr>
        <p:blipFill>
          <a:blip r:embed="rId3"/>
          <a:stretch>
            <a:fillRect/>
          </a:stretch>
        </p:blipFill>
        <p:spPr>
          <a:xfrm>
            <a:off x="1056634" y="3372603"/>
            <a:ext cx="1144522" cy="468213"/>
          </a:xfrm>
          <a:prstGeom prst="rect">
            <a:avLst/>
          </a:prstGeom>
        </p:spPr>
      </p:pic>
      <p:pic>
        <p:nvPicPr>
          <p:cNvPr id="12" name="Picture 11">
            <a:extLst>
              <a:ext uri="{FF2B5EF4-FFF2-40B4-BE49-F238E27FC236}">
                <a16:creationId xmlns:a16="http://schemas.microsoft.com/office/drawing/2014/main" id="{5E026241-3DED-8B07-2218-CACBDB0A4313}"/>
              </a:ext>
            </a:extLst>
          </p:cNvPr>
          <p:cNvPicPr>
            <a:picLocks noChangeAspect="1"/>
          </p:cNvPicPr>
          <p:nvPr/>
        </p:nvPicPr>
        <p:blipFill>
          <a:blip r:embed="rId3"/>
          <a:stretch>
            <a:fillRect/>
          </a:stretch>
        </p:blipFill>
        <p:spPr>
          <a:xfrm>
            <a:off x="1056635" y="4003794"/>
            <a:ext cx="1144522" cy="468213"/>
          </a:xfrm>
          <a:prstGeom prst="rect">
            <a:avLst/>
          </a:prstGeom>
        </p:spPr>
      </p:pic>
      <p:pic>
        <p:nvPicPr>
          <p:cNvPr id="13" name="Picture 12">
            <a:extLst>
              <a:ext uri="{FF2B5EF4-FFF2-40B4-BE49-F238E27FC236}">
                <a16:creationId xmlns:a16="http://schemas.microsoft.com/office/drawing/2014/main" id="{90E596E4-29A7-8563-5999-7C7C09C2B3EA}"/>
              </a:ext>
            </a:extLst>
          </p:cNvPr>
          <p:cNvPicPr>
            <a:picLocks noChangeAspect="1"/>
          </p:cNvPicPr>
          <p:nvPr/>
        </p:nvPicPr>
        <p:blipFill>
          <a:blip r:embed="rId3"/>
          <a:stretch>
            <a:fillRect/>
          </a:stretch>
        </p:blipFill>
        <p:spPr>
          <a:xfrm>
            <a:off x="1056633" y="5347002"/>
            <a:ext cx="1144522" cy="468213"/>
          </a:xfrm>
          <a:prstGeom prst="rect">
            <a:avLst/>
          </a:prstGeom>
        </p:spPr>
      </p:pic>
      <p:pic>
        <p:nvPicPr>
          <p:cNvPr id="15" name="Picture 14">
            <a:extLst>
              <a:ext uri="{FF2B5EF4-FFF2-40B4-BE49-F238E27FC236}">
                <a16:creationId xmlns:a16="http://schemas.microsoft.com/office/drawing/2014/main" id="{9DBF1992-04A0-FA36-428C-7BAE9E5262BD}"/>
              </a:ext>
            </a:extLst>
          </p:cNvPr>
          <p:cNvPicPr>
            <a:picLocks noChangeAspect="1"/>
          </p:cNvPicPr>
          <p:nvPr/>
        </p:nvPicPr>
        <p:blipFill>
          <a:blip r:embed="rId4"/>
          <a:stretch>
            <a:fillRect/>
          </a:stretch>
        </p:blipFill>
        <p:spPr>
          <a:xfrm>
            <a:off x="2350072" y="3362752"/>
            <a:ext cx="6346893" cy="2489409"/>
          </a:xfrm>
          <a:prstGeom prst="rect">
            <a:avLst/>
          </a:prstGeom>
        </p:spPr>
      </p:pic>
    </p:spTree>
    <p:extLst>
      <p:ext uri="{BB962C8B-B14F-4D97-AF65-F5344CB8AC3E}">
        <p14:creationId xmlns:p14="http://schemas.microsoft.com/office/powerpoint/2010/main" val="1043646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8559" y="1521885"/>
            <a:ext cx="7396480" cy="4271431"/>
          </a:xfrm>
        </p:spPr>
        <p:txBody>
          <a:bodyPr>
            <a:normAutofit/>
          </a:bodyPr>
          <a:lstStyle/>
          <a:p>
            <a:pPr marL="60962" indent="0">
              <a:lnSpc>
                <a:spcPct val="90000"/>
              </a:lnSpc>
              <a:spcBef>
                <a:spcPts val="0"/>
              </a:spcBef>
              <a:buNone/>
            </a:pPr>
            <a:r>
              <a:rPr lang="en-US" sz="2027" b="1" dirty="0"/>
              <a:t>Rhode Island Emergency Management Agency </a:t>
            </a:r>
          </a:p>
          <a:p>
            <a:pPr marL="60962" indent="0">
              <a:lnSpc>
                <a:spcPct val="90000"/>
              </a:lnSpc>
              <a:spcBef>
                <a:spcPts val="0"/>
              </a:spcBef>
              <a:buNone/>
            </a:pPr>
            <a:r>
              <a:rPr lang="en-US" sz="2027" b="1" dirty="0"/>
              <a:t>645 New London Avenue</a:t>
            </a:r>
          </a:p>
          <a:p>
            <a:pPr marL="60962" indent="0">
              <a:lnSpc>
                <a:spcPct val="90000"/>
              </a:lnSpc>
              <a:spcBef>
                <a:spcPts val="0"/>
              </a:spcBef>
              <a:buNone/>
            </a:pPr>
            <a:r>
              <a:rPr lang="en-US" sz="2027" b="1" dirty="0"/>
              <a:t>Cranston, RI 02920</a:t>
            </a:r>
          </a:p>
          <a:p>
            <a:pPr marL="60962" indent="0">
              <a:lnSpc>
                <a:spcPct val="90000"/>
              </a:lnSpc>
              <a:spcBef>
                <a:spcPts val="0"/>
              </a:spcBef>
              <a:buNone/>
            </a:pPr>
            <a:r>
              <a:rPr lang="en-US" sz="2027" b="1" dirty="0"/>
              <a:t>24-hour Phone: (401) 946-9996 </a:t>
            </a:r>
          </a:p>
          <a:p>
            <a:pPr marL="60962" indent="0">
              <a:lnSpc>
                <a:spcPct val="90000"/>
              </a:lnSpc>
              <a:spcBef>
                <a:spcPts val="0"/>
              </a:spcBef>
              <a:spcAft>
                <a:spcPts val="1920"/>
              </a:spcAft>
              <a:buNone/>
            </a:pPr>
            <a:r>
              <a:rPr lang="en-US" sz="2027" b="1" dirty="0"/>
              <a:t>Fax: (401) 944-1891 </a:t>
            </a:r>
          </a:p>
          <a:p>
            <a:pPr>
              <a:buNone/>
            </a:pPr>
            <a:r>
              <a:rPr lang="en-US" sz="2027" dirty="0"/>
              <a:t> More information may be located at: </a:t>
            </a:r>
            <a:r>
              <a:rPr lang="en-US" sz="2027" dirty="0">
                <a:hlinkClick r:id="rId3"/>
              </a:rPr>
              <a:t>http://www.riema.ri.gov</a:t>
            </a:r>
            <a:endParaRPr lang="en-US" sz="2027" dirty="0"/>
          </a:p>
          <a:p>
            <a:pPr marL="128697" indent="-64349">
              <a:spcAft>
                <a:spcPts val="1920"/>
              </a:spcAft>
              <a:buNone/>
            </a:pPr>
            <a:r>
              <a:rPr lang="en-US" sz="2027" dirty="0"/>
              <a:t>Questions may be directed to: </a:t>
            </a:r>
            <a:r>
              <a:rPr lang="en-US" sz="2027" dirty="0">
                <a:hlinkClick r:id="rId4"/>
              </a:rPr>
              <a:t>ema.grants@ema.ri.gov</a:t>
            </a:r>
            <a:r>
              <a:rPr lang="en-US" sz="2027" dirty="0"/>
              <a:t> </a:t>
            </a:r>
          </a:p>
          <a:p>
            <a:pPr marL="128697" indent="-64349">
              <a:buNone/>
            </a:pPr>
            <a:r>
              <a:rPr lang="en-US" sz="2027" b="1" u="sng" dirty="0"/>
              <a:t>Other Points of Contact</a:t>
            </a:r>
            <a:r>
              <a:rPr lang="en-US" sz="2027" dirty="0"/>
              <a:t>:</a:t>
            </a:r>
          </a:p>
          <a:p>
            <a:pPr marL="128697" indent="-64349">
              <a:buNone/>
            </a:pPr>
            <a:r>
              <a:rPr lang="en-US" sz="2027" dirty="0"/>
              <a:t>Denise A. Manni: </a:t>
            </a:r>
            <a:r>
              <a:rPr lang="en-US" sz="2027" dirty="0">
                <a:hlinkClick r:id="rId5"/>
              </a:rPr>
              <a:t>denise.manni@ema.ri.gov</a:t>
            </a:r>
            <a:r>
              <a:rPr lang="en-US" sz="2027" dirty="0"/>
              <a:t>; 401-572-7502</a:t>
            </a:r>
          </a:p>
          <a:p>
            <a:pPr marL="128697" indent="-64349">
              <a:buNone/>
            </a:pPr>
            <a:r>
              <a:rPr lang="en-US" sz="2027" dirty="0"/>
              <a:t>Tim Nadeau: </a:t>
            </a:r>
            <a:r>
              <a:rPr lang="en-US" sz="2027" dirty="0">
                <a:hlinkClick r:id="rId6"/>
              </a:rPr>
              <a:t>timothy.nadeau@ema.ri.gov</a:t>
            </a:r>
            <a:r>
              <a:rPr lang="en-US" sz="2027" dirty="0"/>
              <a:t>; 401-533-7513</a:t>
            </a:r>
            <a:endParaRPr lang="en-US" sz="2987" dirty="0"/>
          </a:p>
          <a:p>
            <a:pPr marL="60962" indent="0">
              <a:buNone/>
            </a:pPr>
            <a:endParaRPr lang="en-US" sz="2987" dirty="0"/>
          </a:p>
          <a:p>
            <a:pPr marL="60962" indent="0">
              <a:buNone/>
            </a:pPr>
            <a:endParaRPr lang="en-US" sz="2347" dirty="0"/>
          </a:p>
          <a:p>
            <a:pPr marL="60962" indent="0">
              <a:buNone/>
            </a:pPr>
            <a:endParaRPr lang="en-US" sz="2347" dirty="0"/>
          </a:p>
        </p:txBody>
      </p:sp>
      <p:sp>
        <p:nvSpPr>
          <p:cNvPr id="5" name="TextBox 4"/>
          <p:cNvSpPr txBox="1"/>
          <p:nvPr/>
        </p:nvSpPr>
        <p:spPr>
          <a:xfrm>
            <a:off x="8940800" y="6827520"/>
            <a:ext cx="568960" cy="387798"/>
          </a:xfrm>
          <a:prstGeom prst="rect">
            <a:avLst/>
          </a:prstGeom>
          <a:noFill/>
        </p:spPr>
        <p:txBody>
          <a:bodyPr wrap="square" rtlCol="0">
            <a:spAutoFit/>
          </a:bodyPr>
          <a:lstStyle/>
          <a:p>
            <a:pPr algn="ctr"/>
            <a:r>
              <a:rPr lang="en-US" sz="1920" b="1" dirty="0">
                <a:latin typeface="Aptos" panose="020B0004020202020204" pitchFamily="34" charset="0"/>
              </a:rPr>
              <a:t>24</a:t>
            </a:r>
          </a:p>
        </p:txBody>
      </p:sp>
      <p:pic>
        <p:nvPicPr>
          <p:cNvPr id="6" name="Picture 5">
            <a:extLst>
              <a:ext uri="{FF2B5EF4-FFF2-40B4-BE49-F238E27FC236}">
                <a16:creationId xmlns:a16="http://schemas.microsoft.com/office/drawing/2014/main" id="{5FA6257C-6A68-68F0-5977-00292523F1AA}"/>
              </a:ext>
            </a:extLst>
          </p:cNvPr>
          <p:cNvPicPr>
            <a:picLocks noChangeAspect="1"/>
          </p:cNvPicPr>
          <p:nvPr/>
        </p:nvPicPr>
        <p:blipFill>
          <a:blip r:embed="rId7"/>
          <a:stretch>
            <a:fillRect/>
          </a:stretch>
        </p:blipFill>
        <p:spPr>
          <a:xfrm>
            <a:off x="867723" y="22704"/>
            <a:ext cx="8018154" cy="1255072"/>
          </a:xfrm>
          <a:prstGeom prst="rect">
            <a:avLst/>
          </a:prstGeom>
          <a:effectLst>
            <a:outerShdw blurRad="50800" dist="50800" dir="2400000" algn="ctr" rotWithShape="0">
              <a:srgbClr val="000000">
                <a:alpha val="43000"/>
              </a:srgbClr>
            </a:outerShdw>
          </a:effectLst>
        </p:spPr>
      </p:pic>
    </p:spTree>
    <p:extLst>
      <p:ext uri="{BB962C8B-B14F-4D97-AF65-F5344CB8AC3E}">
        <p14:creationId xmlns:p14="http://schemas.microsoft.com/office/powerpoint/2010/main" val="3473508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rPr>
              <a:t>Questions</a:t>
            </a:r>
            <a:r>
              <a:rPr lang="en-US" sz="3413" b="1" dirty="0">
                <a:latin typeface="Aptos" panose="020B0004020202020204" pitchFamily="34" charset="0"/>
              </a:rPr>
              <a:t>?</a:t>
            </a:r>
            <a:endParaRPr lang="en-US" sz="3413" b="1" i="1" dirty="0">
              <a:latin typeface="Aptos" panose="020B0004020202020204" pitchFamily="34" charset="0"/>
            </a:endParaRPr>
          </a:p>
        </p:txBody>
      </p:sp>
      <p:sp>
        <p:nvSpPr>
          <p:cNvPr id="3" name="Content Placeholder 2"/>
          <p:cNvSpPr>
            <a:spLocks noGrp="1"/>
          </p:cNvSpPr>
          <p:nvPr>
            <p:ph idx="1"/>
          </p:nvPr>
        </p:nvSpPr>
        <p:spPr>
          <a:xfrm>
            <a:off x="650240" y="1625600"/>
            <a:ext cx="8290560" cy="4588173"/>
          </a:xfrm>
        </p:spPr>
        <p:txBody>
          <a:bodyPr>
            <a:normAutofit/>
          </a:bodyPr>
          <a:lstStyle/>
          <a:p>
            <a:pPr marL="487695" lvl="1" indent="0">
              <a:lnSpc>
                <a:spcPct val="150000"/>
              </a:lnSpc>
              <a:spcBef>
                <a:spcPts val="0"/>
              </a:spcBef>
              <a:buNone/>
              <a:defRPr/>
            </a:pPr>
            <a:r>
              <a:rPr lang="en-US" sz="1920" b="1" dirty="0">
                <a:solidFill>
                  <a:prstClr val="black"/>
                </a:solidFill>
                <a:latin typeface="Calibri" panose="020F0502020204030204"/>
              </a:rPr>
              <a:t>RIEMA Grants Email</a:t>
            </a:r>
            <a:r>
              <a:rPr lang="en-US" sz="1920" dirty="0">
                <a:solidFill>
                  <a:prstClr val="black"/>
                </a:solidFill>
                <a:latin typeface="Calibri" panose="020F0502020204030204"/>
              </a:rPr>
              <a:t>: </a:t>
            </a:r>
            <a:r>
              <a:rPr lang="en-US" sz="1920" u="sng" dirty="0">
                <a:solidFill>
                  <a:srgbClr val="4F81BD">
                    <a:lumMod val="50000"/>
                  </a:srgbClr>
                </a:solidFill>
                <a:latin typeface="Calibri" panose="020F0502020204030204"/>
                <a:hlinkClick r:id="rId2"/>
              </a:rPr>
              <a:t>ema.grants@ema.ri.gov</a:t>
            </a:r>
            <a:endParaRPr lang="en-US" sz="1920" u="sng" dirty="0">
              <a:solidFill>
                <a:srgbClr val="4F81BD">
                  <a:lumMod val="50000"/>
                </a:srgbClr>
              </a:solidFill>
              <a:latin typeface="Calibri" panose="020F0502020204030204"/>
            </a:endParaRPr>
          </a:p>
          <a:p>
            <a:pPr marL="487695" lvl="1" indent="0">
              <a:lnSpc>
                <a:spcPct val="150000"/>
              </a:lnSpc>
              <a:spcBef>
                <a:spcPts val="0"/>
              </a:spcBef>
              <a:buNone/>
              <a:defRPr/>
            </a:pPr>
            <a:r>
              <a:rPr lang="en-US" sz="1920" b="1" dirty="0">
                <a:solidFill>
                  <a:prstClr val="black"/>
                </a:solidFill>
                <a:latin typeface="Calibri" panose="020F0502020204030204"/>
              </a:rPr>
              <a:t>Website</a:t>
            </a:r>
            <a:r>
              <a:rPr lang="en-US" sz="1920" dirty="0">
                <a:solidFill>
                  <a:prstClr val="black"/>
                </a:solidFill>
                <a:latin typeface="Calibri" panose="020F0502020204030204"/>
              </a:rPr>
              <a:t>: </a:t>
            </a:r>
            <a:r>
              <a:rPr lang="en-US" sz="1920" u="sng" dirty="0">
                <a:solidFill>
                  <a:prstClr val="black"/>
                </a:solidFill>
                <a:latin typeface="Calibri" panose="020F0502020204030204"/>
                <a:hlinkClick r:id="rId3"/>
              </a:rPr>
              <a:t>www.</a:t>
            </a:r>
            <a:r>
              <a:rPr lang="en-US" sz="1920" u="sng" dirty="0">
                <a:solidFill>
                  <a:srgbClr val="16325C"/>
                </a:solidFill>
                <a:latin typeface="Calibri" panose="020F0502020204030204"/>
                <a:hlinkClick r:id="rId3"/>
              </a:rPr>
              <a:t>riema.ri.gov</a:t>
            </a:r>
            <a:endParaRPr lang="en-US" sz="1920" u="sng" dirty="0">
              <a:solidFill>
                <a:srgbClr val="16325C"/>
              </a:solidFill>
              <a:latin typeface="Calibri" panose="020F0502020204030204"/>
            </a:endParaRPr>
          </a:p>
          <a:p>
            <a:pPr marL="487695" lvl="1" indent="0" defTabSz="975390">
              <a:lnSpc>
                <a:spcPct val="150000"/>
              </a:lnSpc>
              <a:spcBef>
                <a:spcPts val="0"/>
              </a:spcBef>
              <a:buNone/>
              <a:defRPr/>
            </a:pPr>
            <a:r>
              <a:rPr lang="en-US" sz="1920" b="1" dirty="0">
                <a:solidFill>
                  <a:prstClr val="black"/>
                </a:solidFill>
                <a:latin typeface="Calibri" panose="020F0502020204030204"/>
              </a:rPr>
              <a:t>X</a:t>
            </a:r>
            <a:r>
              <a:rPr lang="en-US" sz="1920" dirty="0">
                <a:solidFill>
                  <a:prstClr val="black"/>
                </a:solidFill>
                <a:latin typeface="Calibri" panose="020F0502020204030204"/>
              </a:rPr>
              <a:t>: </a:t>
            </a:r>
            <a:r>
              <a:rPr lang="en-US" sz="1920" dirty="0">
                <a:solidFill>
                  <a:srgbClr val="16325C"/>
                </a:solidFill>
                <a:latin typeface="Calibri" panose="020F0502020204030204"/>
                <a:hlinkClick r:id="rId4"/>
              </a:rPr>
              <a:t>https://x.com/RhodeIslandEMA</a:t>
            </a:r>
            <a:endParaRPr lang="en-US" sz="1920" dirty="0">
              <a:solidFill>
                <a:srgbClr val="16325C"/>
              </a:solidFill>
              <a:latin typeface="Calibri" panose="020F0502020204030204"/>
            </a:endParaRPr>
          </a:p>
          <a:p>
            <a:pPr marL="487695" lvl="1" indent="0" defTabSz="975390">
              <a:lnSpc>
                <a:spcPct val="150000"/>
              </a:lnSpc>
              <a:spcBef>
                <a:spcPts val="0"/>
              </a:spcBef>
              <a:buNone/>
              <a:defRPr/>
            </a:pPr>
            <a:r>
              <a:rPr lang="en-US" sz="1920" b="1" dirty="0">
                <a:solidFill>
                  <a:prstClr val="black"/>
                </a:solidFill>
                <a:latin typeface="Calibri" panose="020F0502020204030204"/>
              </a:rPr>
              <a:t>Facebook</a:t>
            </a:r>
            <a:r>
              <a:rPr lang="en-US" sz="1920" dirty="0">
                <a:solidFill>
                  <a:prstClr val="black"/>
                </a:solidFill>
                <a:latin typeface="Calibri" panose="020F0502020204030204"/>
              </a:rPr>
              <a:t>: </a:t>
            </a:r>
            <a:r>
              <a:rPr lang="en-US" sz="1920" u="sng" dirty="0">
                <a:solidFill>
                  <a:prstClr val="black"/>
                </a:solidFill>
                <a:latin typeface="Calibri" panose="020F0502020204030204"/>
                <a:hlinkClick r:id="rId5"/>
              </a:rPr>
              <a:t>www.</a:t>
            </a:r>
            <a:r>
              <a:rPr lang="en-US" sz="1920" u="sng" dirty="0">
                <a:solidFill>
                  <a:srgbClr val="16325C"/>
                </a:solidFill>
                <a:latin typeface="Calibri" panose="020F0502020204030204"/>
                <a:hlinkClick r:id="rId5"/>
              </a:rPr>
              <a:t>facebook.com/rhodeislandema</a:t>
            </a:r>
            <a:endParaRPr lang="en-US" sz="1920" u="sng" dirty="0">
              <a:solidFill>
                <a:srgbClr val="16325C"/>
              </a:solidFill>
              <a:latin typeface="Calibri" panose="020F0502020204030204"/>
            </a:endParaRPr>
          </a:p>
          <a:p>
            <a:pPr marL="487695" lvl="1" indent="0" defTabSz="975390">
              <a:lnSpc>
                <a:spcPct val="150000"/>
              </a:lnSpc>
              <a:spcBef>
                <a:spcPts val="0"/>
              </a:spcBef>
              <a:buNone/>
              <a:defRPr/>
            </a:pPr>
            <a:r>
              <a:rPr lang="en-US" sz="1920" b="1" dirty="0">
                <a:solidFill>
                  <a:prstClr val="black"/>
                </a:solidFill>
                <a:latin typeface="Calibri" panose="020F0502020204030204"/>
              </a:rPr>
              <a:t>Instagram</a:t>
            </a:r>
            <a:r>
              <a:rPr lang="en-US" sz="1920" dirty="0">
                <a:solidFill>
                  <a:prstClr val="black"/>
                </a:solidFill>
                <a:latin typeface="Calibri" panose="020F0502020204030204"/>
              </a:rPr>
              <a:t>: </a:t>
            </a:r>
            <a:r>
              <a:rPr lang="en-US" sz="1920" u="sng" dirty="0">
                <a:solidFill>
                  <a:srgbClr val="16325C"/>
                </a:solidFill>
                <a:latin typeface="Calibri" panose="020F0502020204030204"/>
                <a:hlinkClick r:id="rId6"/>
              </a:rPr>
              <a:t>www.instagram.com/rhodeislandema/</a:t>
            </a:r>
            <a:endParaRPr lang="en-US" sz="1920" u="sng" dirty="0">
              <a:solidFill>
                <a:srgbClr val="16325C"/>
              </a:solidFill>
              <a:latin typeface="Calibri" panose="020F0502020204030204"/>
            </a:endParaRPr>
          </a:p>
          <a:p>
            <a:pPr marL="487695" lvl="1" indent="0" defTabSz="975390">
              <a:lnSpc>
                <a:spcPct val="150000"/>
              </a:lnSpc>
              <a:spcBef>
                <a:spcPts val="0"/>
              </a:spcBef>
              <a:buNone/>
              <a:defRPr/>
            </a:pPr>
            <a:endParaRPr lang="en-US" sz="1920" i="1" dirty="0">
              <a:solidFill>
                <a:prstClr val="black"/>
              </a:solidFill>
              <a:latin typeface="Calibri" panose="020F0502020204030204"/>
            </a:endParaRPr>
          </a:p>
          <a:p>
            <a:pPr marL="487695" lvl="1" indent="0" defTabSz="975390">
              <a:lnSpc>
                <a:spcPct val="150000"/>
              </a:lnSpc>
              <a:spcBef>
                <a:spcPts val="0"/>
              </a:spcBef>
              <a:buNone/>
              <a:defRPr/>
            </a:pPr>
            <a:endParaRPr lang="en-US" sz="1920" i="1" dirty="0">
              <a:solidFill>
                <a:prstClr val="black"/>
              </a:solidFill>
              <a:latin typeface="Calibri" panose="020F0502020204030204"/>
            </a:endParaRPr>
          </a:p>
          <a:p>
            <a:pPr marL="487695" lvl="1" indent="0" defTabSz="975390">
              <a:lnSpc>
                <a:spcPct val="150000"/>
              </a:lnSpc>
              <a:spcBef>
                <a:spcPts val="0"/>
              </a:spcBef>
              <a:buNone/>
              <a:defRPr/>
            </a:pPr>
            <a:r>
              <a:rPr lang="en-US" sz="1920" i="1" dirty="0">
                <a:solidFill>
                  <a:prstClr val="black"/>
                </a:solidFill>
                <a:latin typeface="Calibri" panose="020F0502020204030204"/>
              </a:rPr>
              <a:t>For more information about grant opportunities in the State, please go to the following link: </a:t>
            </a:r>
            <a:r>
              <a:rPr lang="en-US" sz="1920" dirty="0">
                <a:solidFill>
                  <a:prstClr val="black"/>
                </a:solidFill>
                <a:latin typeface="Calibri" panose="020F0502020204030204"/>
              </a:rPr>
              <a:t> </a:t>
            </a:r>
            <a:r>
              <a:rPr lang="en-US" sz="1920" dirty="0">
                <a:solidFill>
                  <a:prstClr val="black"/>
                </a:solidFill>
                <a:latin typeface="Calibri" panose="020F0502020204030204"/>
                <a:hlinkClick r:id="rId7"/>
              </a:rPr>
              <a:t>https://controller.admin.ri.gov/grants-management/state-rhode-island-grant-funding-opportunities</a:t>
            </a:r>
            <a:r>
              <a:rPr lang="en-US" sz="1920" dirty="0">
                <a:solidFill>
                  <a:prstClr val="black"/>
                </a:solidFill>
                <a:latin typeface="Calibri" panose="020F0502020204030204"/>
              </a:rPr>
              <a:t> </a:t>
            </a:r>
          </a:p>
          <a:p>
            <a:pPr marL="0" indent="0">
              <a:spcBef>
                <a:spcPts val="0"/>
              </a:spcBef>
              <a:spcAft>
                <a:spcPts val="1067"/>
              </a:spcAft>
              <a:buNone/>
            </a:pPr>
            <a:endParaRPr lang="en-US" sz="2560" i="1" dirty="0"/>
          </a:p>
        </p:txBody>
      </p:sp>
      <p:sp>
        <p:nvSpPr>
          <p:cNvPr id="5" name="TextBox 4"/>
          <p:cNvSpPr txBox="1"/>
          <p:nvPr/>
        </p:nvSpPr>
        <p:spPr>
          <a:xfrm>
            <a:off x="8940800" y="6827520"/>
            <a:ext cx="568960" cy="387798"/>
          </a:xfrm>
          <a:prstGeom prst="rect">
            <a:avLst/>
          </a:prstGeom>
          <a:noFill/>
        </p:spPr>
        <p:txBody>
          <a:bodyPr wrap="square" rtlCol="0">
            <a:spAutoFit/>
          </a:bodyPr>
          <a:lstStyle/>
          <a:p>
            <a:pPr algn="ctr"/>
            <a:r>
              <a:rPr lang="en-US" sz="1920" b="1" dirty="0">
                <a:latin typeface="Aptos" panose="020B0004020202020204" pitchFamily="34" charset="0"/>
              </a:rPr>
              <a:t>25</a:t>
            </a:r>
          </a:p>
        </p:txBody>
      </p:sp>
      <p:pic>
        <p:nvPicPr>
          <p:cNvPr id="4" name="Picture 3">
            <a:extLst>
              <a:ext uri="{FF2B5EF4-FFF2-40B4-BE49-F238E27FC236}">
                <a16:creationId xmlns:a16="http://schemas.microsoft.com/office/drawing/2014/main" id="{78EB5539-71C6-4895-A524-A62C314B1EE1}"/>
              </a:ext>
            </a:extLst>
          </p:cNvPr>
          <p:cNvPicPr>
            <a:picLocks noChangeAspect="1"/>
          </p:cNvPicPr>
          <p:nvPr/>
        </p:nvPicPr>
        <p:blipFill>
          <a:blip r:embed="rId8"/>
          <a:stretch>
            <a:fillRect/>
          </a:stretch>
        </p:blipFill>
        <p:spPr>
          <a:xfrm>
            <a:off x="5852160" y="894080"/>
            <a:ext cx="4211374" cy="4191127"/>
          </a:xfrm>
          <a:prstGeom prst="rect">
            <a:avLst/>
          </a:prstGeom>
        </p:spPr>
      </p:pic>
    </p:spTree>
    <p:extLst>
      <p:ext uri="{BB962C8B-B14F-4D97-AF65-F5344CB8AC3E}">
        <p14:creationId xmlns:p14="http://schemas.microsoft.com/office/powerpoint/2010/main" val="1835149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7920" y="1869440"/>
            <a:ext cx="7477760" cy="3373120"/>
          </a:xfrm>
          <a:effectLst>
            <a:outerShdw algn="ctr" rotWithShape="0">
              <a:srgbClr val="000000">
                <a:alpha val="43137"/>
              </a:srgbClr>
            </a:outerShdw>
          </a:effectLst>
        </p:spPr>
        <p:txBody>
          <a:bodyPr>
            <a:normAutofit fontScale="85000" lnSpcReduction="20000"/>
          </a:bodyPr>
          <a:lstStyle/>
          <a:p>
            <a:pPr marL="0" indent="0">
              <a:spcBef>
                <a:spcPts val="853"/>
              </a:spcBef>
              <a:spcAft>
                <a:spcPts val="853"/>
              </a:spcAft>
              <a:buNone/>
            </a:pPr>
            <a:r>
              <a:rPr lang="en-US" sz="1920" dirty="0"/>
              <a:t>	</a:t>
            </a:r>
            <a:r>
              <a:rPr lang="en-US" sz="2133" dirty="0"/>
              <a:t>Maintains focus on all-hazards emergency preparedness including 	evolving threats and risks associated with natural disasters.</a:t>
            </a:r>
          </a:p>
          <a:p>
            <a:pPr marL="0" indent="0">
              <a:spcBef>
                <a:spcPts val="853"/>
              </a:spcBef>
              <a:spcAft>
                <a:spcPts val="853"/>
              </a:spcAft>
              <a:buNone/>
            </a:pPr>
            <a:r>
              <a:rPr lang="en-US" sz="2133" dirty="0"/>
              <a:t>	EMPG funding result of the Stafford Act</a:t>
            </a:r>
          </a:p>
          <a:p>
            <a:pPr marL="0" indent="0">
              <a:spcBef>
                <a:spcPts val="853"/>
              </a:spcBef>
              <a:spcAft>
                <a:spcPts val="853"/>
              </a:spcAft>
              <a:buNone/>
            </a:pPr>
            <a:r>
              <a:rPr lang="en-US" sz="2133" dirty="0"/>
              <a:t>	State-wide gaps are identified during the Threat and Hazard 	Identification and Risk Assessment (THIRA) process and assessed in 	the State Preparedness Report (SPR).</a:t>
            </a:r>
          </a:p>
          <a:p>
            <a:pPr marL="0" indent="0">
              <a:buNone/>
            </a:pPr>
            <a:r>
              <a:rPr lang="en-US" sz="2133" dirty="0"/>
              <a:t>	Funding sustains current capability levels and fills identified gaps </a:t>
            </a:r>
            <a:r>
              <a:rPr lang="en-US" sz="2133" dirty="0">
                <a:solidFill>
                  <a:srgbClr val="000000"/>
                </a:solidFill>
              </a:rPr>
              <a:t>to 	support the emergency management needs of state, local, tribal, 	and territorial governments, primarily through investments in 	planning, training, and exercise activities and to help cover the 	salaries of emergency management personnel. </a:t>
            </a:r>
            <a:r>
              <a:rPr lang="en-US" sz="2027" dirty="0">
                <a:solidFill>
                  <a:srgbClr val="000000"/>
                </a:solidFill>
              </a:rPr>
              <a:t>	</a:t>
            </a:r>
          </a:p>
          <a:p>
            <a:endParaRPr lang="en-US" sz="2347" dirty="0"/>
          </a:p>
          <a:p>
            <a:pPr lvl="1">
              <a:buNone/>
            </a:pPr>
            <a:endParaRPr lang="en-US" sz="2347" dirty="0"/>
          </a:p>
        </p:txBody>
      </p:sp>
      <p:sp>
        <p:nvSpPr>
          <p:cNvPr id="4" name="Title 1"/>
          <p:cNvSpPr>
            <a:spLocks noGrp="1"/>
          </p:cNvSpPr>
          <p:nvPr>
            <p:ph type="title"/>
          </p:nvPr>
        </p:nvSpPr>
        <p:spPr>
          <a:xfrm>
            <a:off x="487680" y="243840"/>
            <a:ext cx="8778240" cy="487680"/>
          </a:xfrm>
          <a:effectLst>
            <a:outerShdw blurRad="50800" dist="50800" dir="2400000" algn="ctr" rotWithShape="0">
              <a:srgbClr val="000000">
                <a:alpha val="43137"/>
              </a:srgbClr>
            </a:outerShdw>
          </a:effectLst>
        </p:spPr>
        <p:txBody>
          <a:bodyPr>
            <a:noAutofit/>
          </a:bodyPr>
          <a:lstStyle/>
          <a:p>
            <a:r>
              <a:rPr lang="en-US" sz="4267" b="1" dirty="0">
                <a:latin typeface="Aptos" panose="020B0004020202020204" pitchFamily="34" charset="0"/>
                <a:cs typeface="Arial" panose="020B0604020202020204" pitchFamily="34" charset="0"/>
              </a:rPr>
              <a:t>2025 EMPG Grant Overview</a:t>
            </a:r>
          </a:p>
        </p:txBody>
      </p:sp>
      <p:sp>
        <p:nvSpPr>
          <p:cNvPr id="2" name="TextBox 1"/>
          <p:cNvSpPr txBox="1"/>
          <p:nvPr/>
        </p:nvSpPr>
        <p:spPr>
          <a:xfrm>
            <a:off x="9022080" y="6793103"/>
            <a:ext cx="568960" cy="387798"/>
          </a:xfrm>
          <a:prstGeom prst="rect">
            <a:avLst/>
          </a:prstGeom>
          <a:noFill/>
        </p:spPr>
        <p:txBody>
          <a:bodyPr wrap="square" rtlCol="0">
            <a:spAutoFit/>
          </a:bodyPr>
          <a:lstStyle/>
          <a:p>
            <a:pPr algn="ctr"/>
            <a:r>
              <a:rPr lang="en-US" sz="1920" b="1" dirty="0">
                <a:latin typeface="Aptos" panose="020B0004020202020204" pitchFamily="34" charset="0"/>
              </a:rPr>
              <a:t>3</a:t>
            </a:r>
          </a:p>
        </p:txBody>
      </p:sp>
      <p:sp>
        <p:nvSpPr>
          <p:cNvPr id="5" name="Arrow: Right 4">
            <a:extLst>
              <a:ext uri="{FF2B5EF4-FFF2-40B4-BE49-F238E27FC236}">
                <a16:creationId xmlns:a16="http://schemas.microsoft.com/office/drawing/2014/main" id="{512FCD47-AA9E-1DC6-8302-56DE6FC8BF2E}"/>
              </a:ext>
            </a:extLst>
          </p:cNvPr>
          <p:cNvSpPr/>
          <p:nvPr/>
        </p:nvSpPr>
        <p:spPr>
          <a:xfrm>
            <a:off x="1137920" y="1955421"/>
            <a:ext cx="650240" cy="325120"/>
          </a:xfrm>
          <a:prstGeom prst="rightArrow">
            <a:avLst/>
          </a:prstGeom>
          <a:gradFill>
            <a:gsLst>
              <a:gs pos="0">
                <a:schemeClr val="accent1">
                  <a:lumMod val="5000"/>
                  <a:lumOff val="95000"/>
                </a:schemeClr>
              </a:gs>
              <a:gs pos="54000">
                <a:schemeClr val="accent1">
                  <a:lumMod val="45000"/>
                  <a:lumOff val="55000"/>
                </a:schemeClr>
              </a:gs>
              <a:gs pos="99000">
                <a:schemeClr val="accent1">
                  <a:lumMod val="45000"/>
                  <a:lumOff val="55000"/>
                </a:schemeClr>
              </a:gs>
              <a:gs pos="100000">
                <a:schemeClr val="accent1">
                  <a:lumMod val="30000"/>
                  <a:lumOff val="7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6" name="Arrow: Right 5">
            <a:extLst>
              <a:ext uri="{FF2B5EF4-FFF2-40B4-BE49-F238E27FC236}">
                <a16:creationId xmlns:a16="http://schemas.microsoft.com/office/drawing/2014/main" id="{DBD50A97-B662-D03A-E0DA-D121CF218D6B}"/>
              </a:ext>
            </a:extLst>
          </p:cNvPr>
          <p:cNvSpPr/>
          <p:nvPr/>
        </p:nvSpPr>
        <p:spPr>
          <a:xfrm>
            <a:off x="1137920" y="2679810"/>
            <a:ext cx="650240" cy="325120"/>
          </a:xfrm>
          <a:prstGeom prst="rightArrow">
            <a:avLst/>
          </a:prstGeom>
          <a:gradFill>
            <a:gsLst>
              <a:gs pos="0">
                <a:schemeClr val="accent1">
                  <a:lumMod val="5000"/>
                  <a:lumOff val="95000"/>
                </a:schemeClr>
              </a:gs>
              <a:gs pos="54000">
                <a:schemeClr val="accent1">
                  <a:lumMod val="45000"/>
                  <a:lumOff val="55000"/>
                </a:schemeClr>
              </a:gs>
              <a:gs pos="99000">
                <a:schemeClr val="accent1">
                  <a:lumMod val="45000"/>
                  <a:lumOff val="55000"/>
                </a:schemeClr>
              </a:gs>
              <a:gs pos="100000">
                <a:schemeClr val="accent1">
                  <a:lumMod val="30000"/>
                  <a:lumOff val="7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7" name="Arrow: Right 6">
            <a:extLst>
              <a:ext uri="{FF2B5EF4-FFF2-40B4-BE49-F238E27FC236}">
                <a16:creationId xmlns:a16="http://schemas.microsoft.com/office/drawing/2014/main" id="{F286A3E2-3054-4D3B-F8F2-5EA4670BC52E}"/>
              </a:ext>
            </a:extLst>
          </p:cNvPr>
          <p:cNvSpPr/>
          <p:nvPr/>
        </p:nvSpPr>
        <p:spPr>
          <a:xfrm>
            <a:off x="1137920" y="3393440"/>
            <a:ext cx="650240" cy="325120"/>
          </a:xfrm>
          <a:prstGeom prst="rightArrow">
            <a:avLst/>
          </a:prstGeom>
          <a:gradFill>
            <a:gsLst>
              <a:gs pos="0">
                <a:schemeClr val="accent1">
                  <a:lumMod val="5000"/>
                  <a:lumOff val="95000"/>
                </a:schemeClr>
              </a:gs>
              <a:gs pos="54000">
                <a:schemeClr val="accent1">
                  <a:lumMod val="45000"/>
                  <a:lumOff val="55000"/>
                </a:schemeClr>
              </a:gs>
              <a:gs pos="99000">
                <a:schemeClr val="accent1">
                  <a:lumMod val="45000"/>
                  <a:lumOff val="55000"/>
                </a:schemeClr>
              </a:gs>
              <a:gs pos="100000">
                <a:schemeClr val="accent1">
                  <a:lumMod val="30000"/>
                  <a:lumOff val="7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8" name="Arrow: Right 7">
            <a:extLst>
              <a:ext uri="{FF2B5EF4-FFF2-40B4-BE49-F238E27FC236}">
                <a16:creationId xmlns:a16="http://schemas.microsoft.com/office/drawing/2014/main" id="{4DCEED71-7397-B639-417A-65DB07C8D63D}"/>
              </a:ext>
            </a:extLst>
          </p:cNvPr>
          <p:cNvSpPr/>
          <p:nvPr/>
        </p:nvSpPr>
        <p:spPr>
          <a:xfrm>
            <a:off x="1137920" y="4252387"/>
            <a:ext cx="650240" cy="325120"/>
          </a:xfrm>
          <a:prstGeom prst="rightArrow">
            <a:avLst/>
          </a:prstGeom>
          <a:gradFill>
            <a:gsLst>
              <a:gs pos="0">
                <a:schemeClr val="accent1">
                  <a:lumMod val="5000"/>
                  <a:lumOff val="95000"/>
                </a:schemeClr>
              </a:gs>
              <a:gs pos="54000">
                <a:schemeClr val="accent1">
                  <a:lumMod val="45000"/>
                  <a:lumOff val="55000"/>
                </a:schemeClr>
              </a:gs>
              <a:gs pos="99000">
                <a:schemeClr val="accent1">
                  <a:lumMod val="45000"/>
                  <a:lumOff val="55000"/>
                </a:schemeClr>
              </a:gs>
              <a:gs pos="100000">
                <a:schemeClr val="accent1">
                  <a:lumMod val="30000"/>
                  <a:lumOff val="7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11" name="TextBox 10">
            <a:extLst>
              <a:ext uri="{FF2B5EF4-FFF2-40B4-BE49-F238E27FC236}">
                <a16:creationId xmlns:a16="http://schemas.microsoft.com/office/drawing/2014/main" id="{8CA6840E-43BD-E90A-4B1B-4DB6F75BE61B}"/>
              </a:ext>
            </a:extLst>
          </p:cNvPr>
          <p:cNvSpPr txBox="1"/>
          <p:nvPr/>
        </p:nvSpPr>
        <p:spPr>
          <a:xfrm>
            <a:off x="3088640" y="1200405"/>
            <a:ext cx="3413760" cy="486287"/>
          </a:xfrm>
          <a:prstGeom prst="rect">
            <a:avLst/>
          </a:prstGeom>
          <a:noFill/>
        </p:spPr>
        <p:txBody>
          <a:bodyPr wrap="square" rtlCol="0">
            <a:spAutoFit/>
          </a:bodyPr>
          <a:lstStyle/>
          <a:p>
            <a:pPr algn="ctr"/>
            <a:r>
              <a:rPr lang="en-US" sz="2560" b="1" i="1" dirty="0">
                <a:solidFill>
                  <a:schemeClr val="tx2"/>
                </a:solidFill>
                <a:latin typeface="Aptos" panose="020B0004020202020204" pitchFamily="34" charset="0"/>
              </a:rPr>
              <a:t>REQUIREMENTS</a:t>
            </a:r>
          </a:p>
        </p:txBody>
      </p:sp>
    </p:spTree>
    <p:extLst>
      <p:ext uri="{BB962C8B-B14F-4D97-AF65-F5344CB8AC3E}">
        <p14:creationId xmlns:p14="http://schemas.microsoft.com/office/powerpoint/2010/main" val="1622224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3476" y="1736129"/>
            <a:ext cx="7615004" cy="1460576"/>
          </a:xfrm>
        </p:spPr>
        <p:txBody>
          <a:bodyPr>
            <a:normAutofit lnSpcReduction="10000"/>
          </a:bodyPr>
          <a:lstStyle/>
          <a:p>
            <a:pPr marL="0" indent="0">
              <a:spcBef>
                <a:spcPts val="0"/>
              </a:spcBef>
              <a:buNone/>
            </a:pPr>
            <a:r>
              <a:rPr lang="en-US" sz="1813" dirty="0"/>
              <a:t>Funds are used as pass-through funding for the State, Local, and Tribal Assistance (SLA) program:</a:t>
            </a:r>
          </a:p>
          <a:p>
            <a:pPr>
              <a:spcBef>
                <a:spcPts val="0"/>
              </a:spcBef>
            </a:pPr>
            <a:r>
              <a:rPr lang="en-US" sz="1813" dirty="0"/>
              <a:t>EMPG funding has a cost share (match) of </a:t>
            </a:r>
            <a:r>
              <a:rPr lang="en-US" sz="1813" b="1" dirty="0"/>
              <a:t>50%</a:t>
            </a:r>
            <a:r>
              <a:rPr lang="en-US" sz="1813" dirty="0"/>
              <a:t>.</a:t>
            </a:r>
          </a:p>
          <a:p>
            <a:pPr lvl="1">
              <a:spcBef>
                <a:spcPts val="0"/>
              </a:spcBef>
            </a:pPr>
            <a:r>
              <a:rPr lang="en-US" sz="1813" dirty="0"/>
              <a:t>RIEMA requires cash (hard match) for EMPG sub-awards and will 	not accept In-Kind (soft match) costs</a:t>
            </a:r>
          </a:p>
        </p:txBody>
      </p:sp>
      <p:sp>
        <p:nvSpPr>
          <p:cNvPr id="9" name="Title 1"/>
          <p:cNvSpPr txBox="1">
            <a:spLocks/>
          </p:cNvSpPr>
          <p:nvPr/>
        </p:nvSpPr>
        <p:spPr>
          <a:xfrm>
            <a:off x="325120" y="1"/>
            <a:ext cx="8671644" cy="1219200"/>
          </a:xfrm>
          <a:prstGeom prst="rect">
            <a:avLst/>
          </a:prstGeom>
        </p:spPr>
        <p:txBody>
          <a:bodyPr vert="horz" lIns="97536" tIns="48768" rIns="97536" bIns="48768" rtlCol="0" anchor="ctr">
            <a:normAutofit/>
          </a:bodyPr>
          <a:lstStyle>
            <a:lvl1pPr algn="ctr" defTabSz="914400" rtl="0" eaLnBrk="1" latinLnBrk="0" hangingPunct="1">
              <a:spcBef>
                <a:spcPct val="0"/>
              </a:spcBef>
              <a:buNone/>
              <a:defRPr sz="4400" kern="1200">
                <a:solidFill>
                  <a:schemeClr val="tx1"/>
                </a:solidFill>
                <a:latin typeface="Cambria" pitchFamily="18" charset="0"/>
                <a:ea typeface="+mj-ea"/>
                <a:cs typeface="+mj-cs"/>
              </a:defRPr>
            </a:lvl1pPr>
          </a:lstStyle>
          <a:p>
            <a:pPr algn="l"/>
            <a:endParaRPr lang="en-US" sz="3200" dirty="0"/>
          </a:p>
        </p:txBody>
      </p:sp>
      <p:sp>
        <p:nvSpPr>
          <p:cNvPr id="5" name="Title 1"/>
          <p:cNvSpPr>
            <a:spLocks noGrp="1"/>
          </p:cNvSpPr>
          <p:nvPr>
            <p:ph type="title"/>
          </p:nvPr>
        </p:nvSpPr>
        <p:spPr>
          <a:xfrm>
            <a:off x="487680" y="243841"/>
            <a:ext cx="8778240" cy="487679"/>
          </a:xfrm>
          <a:effectLst>
            <a:outerShdw blurRad="50800" dist="50800" dir="2400000" algn="ctr" rotWithShape="0">
              <a:srgbClr val="000000">
                <a:alpha val="43000"/>
              </a:srgbClr>
            </a:outerShdw>
          </a:effectLst>
        </p:spPr>
        <p:txBody>
          <a:bodyPr>
            <a:noAutofit/>
          </a:bodyPr>
          <a:lstStyle/>
          <a:p>
            <a:r>
              <a:rPr lang="en-US" sz="4267" b="1" dirty="0">
                <a:latin typeface="Aptos" panose="020B0004020202020204" pitchFamily="34" charset="0"/>
                <a:cs typeface="Arial" panose="020B0604020202020204" pitchFamily="34" charset="0"/>
              </a:rPr>
              <a:t>2025 EMPG Grant Overview</a:t>
            </a:r>
          </a:p>
        </p:txBody>
      </p:sp>
      <p:sp>
        <p:nvSpPr>
          <p:cNvPr id="2" name="TextBox 1"/>
          <p:cNvSpPr txBox="1"/>
          <p:nvPr/>
        </p:nvSpPr>
        <p:spPr>
          <a:xfrm>
            <a:off x="910336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4</a:t>
            </a:r>
          </a:p>
        </p:txBody>
      </p:sp>
      <p:grpSp>
        <p:nvGrpSpPr>
          <p:cNvPr id="13" name="Group 12">
            <a:extLst>
              <a:ext uri="{FF2B5EF4-FFF2-40B4-BE49-F238E27FC236}">
                <a16:creationId xmlns:a16="http://schemas.microsoft.com/office/drawing/2014/main" id="{F5A3158A-DF2D-E7BD-181B-C625D6861B6C}"/>
              </a:ext>
            </a:extLst>
          </p:cNvPr>
          <p:cNvGrpSpPr/>
          <p:nvPr/>
        </p:nvGrpSpPr>
        <p:grpSpPr>
          <a:xfrm>
            <a:off x="751770" y="2032001"/>
            <a:ext cx="792550" cy="2006753"/>
            <a:chOff x="704784" y="1242869"/>
            <a:chExt cx="743016" cy="1881331"/>
          </a:xfrm>
        </p:grpSpPr>
        <p:sp>
          <p:nvSpPr>
            <p:cNvPr id="4" name="Arrow: Right 3">
              <a:extLst>
                <a:ext uri="{FF2B5EF4-FFF2-40B4-BE49-F238E27FC236}">
                  <a16:creationId xmlns:a16="http://schemas.microsoft.com/office/drawing/2014/main" id="{263ED223-914D-41DF-593A-505DC1BC53BB}"/>
                </a:ext>
              </a:extLst>
            </p:cNvPr>
            <p:cNvSpPr/>
            <p:nvPr/>
          </p:nvSpPr>
          <p:spPr>
            <a:xfrm>
              <a:off x="704784" y="1242869"/>
              <a:ext cx="743016" cy="304800"/>
            </a:xfrm>
            <a:prstGeom prst="rightArrow">
              <a:avLst/>
            </a:prstGeom>
            <a:gradFill>
              <a:gsLst>
                <a:gs pos="0">
                  <a:schemeClr val="accent1">
                    <a:lumMod val="5000"/>
                    <a:lumOff val="95000"/>
                  </a:schemeClr>
                </a:gs>
                <a:gs pos="54000">
                  <a:schemeClr val="accent1">
                    <a:lumMod val="45000"/>
                    <a:lumOff val="55000"/>
                  </a:schemeClr>
                </a:gs>
                <a:gs pos="99000">
                  <a:schemeClr val="accent1">
                    <a:lumMod val="45000"/>
                    <a:lumOff val="55000"/>
                  </a:schemeClr>
                </a:gs>
                <a:gs pos="100000">
                  <a:schemeClr val="accent1">
                    <a:lumMod val="30000"/>
                    <a:lumOff val="7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7" name="Arrow: Right 6">
              <a:extLst>
                <a:ext uri="{FF2B5EF4-FFF2-40B4-BE49-F238E27FC236}">
                  <a16:creationId xmlns:a16="http://schemas.microsoft.com/office/drawing/2014/main" id="{CB4DD4EF-880A-D9C7-D3A4-275FD128F38E}"/>
                </a:ext>
              </a:extLst>
            </p:cNvPr>
            <p:cNvSpPr/>
            <p:nvPr/>
          </p:nvSpPr>
          <p:spPr>
            <a:xfrm>
              <a:off x="704784" y="2819400"/>
              <a:ext cx="743016" cy="304800"/>
            </a:xfrm>
            <a:prstGeom prst="rightArrow">
              <a:avLst/>
            </a:prstGeom>
            <a:gradFill>
              <a:gsLst>
                <a:gs pos="0">
                  <a:schemeClr val="accent1">
                    <a:lumMod val="5000"/>
                    <a:lumOff val="95000"/>
                  </a:schemeClr>
                </a:gs>
                <a:gs pos="54000">
                  <a:schemeClr val="accent1">
                    <a:lumMod val="45000"/>
                    <a:lumOff val="55000"/>
                  </a:schemeClr>
                </a:gs>
                <a:gs pos="99000">
                  <a:schemeClr val="accent1">
                    <a:lumMod val="45000"/>
                    <a:lumOff val="55000"/>
                  </a:schemeClr>
                </a:gs>
                <a:gs pos="100000">
                  <a:schemeClr val="accent1">
                    <a:lumMod val="30000"/>
                    <a:lumOff val="7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20"/>
            </a:p>
          </p:txBody>
        </p:sp>
      </p:grpSp>
      <p:sp>
        <p:nvSpPr>
          <p:cNvPr id="10" name="TextBox 9">
            <a:extLst>
              <a:ext uri="{FF2B5EF4-FFF2-40B4-BE49-F238E27FC236}">
                <a16:creationId xmlns:a16="http://schemas.microsoft.com/office/drawing/2014/main" id="{4FA193CC-C726-75DD-C169-E126529351F3}"/>
              </a:ext>
            </a:extLst>
          </p:cNvPr>
          <p:cNvSpPr txBox="1"/>
          <p:nvPr/>
        </p:nvSpPr>
        <p:spPr>
          <a:xfrm>
            <a:off x="1813476" y="3495041"/>
            <a:ext cx="7208604" cy="1766253"/>
          </a:xfrm>
          <a:prstGeom prst="rect">
            <a:avLst/>
          </a:prstGeom>
          <a:noFill/>
        </p:spPr>
        <p:txBody>
          <a:bodyPr wrap="square">
            <a:spAutoFit/>
          </a:bodyPr>
          <a:lstStyle/>
          <a:p>
            <a:r>
              <a:rPr lang="en-US" sz="1813" dirty="0"/>
              <a:t>Subrecipients are required to certify compliance with federal statutes, DHS directives, policies and procedures</a:t>
            </a:r>
          </a:p>
          <a:p>
            <a:pPr marL="304810" indent="-304810">
              <a:buFont typeface="Arial" panose="020B0604020202020204" pitchFamily="34" charset="0"/>
              <a:buChar char="•"/>
            </a:pPr>
            <a:r>
              <a:rPr lang="en-US" sz="1813" dirty="0"/>
              <a:t>Maintain adoption and implementation of NIMS (National Incident Management System)</a:t>
            </a:r>
          </a:p>
          <a:p>
            <a:pPr marL="792505" lvl="1" indent="-304810">
              <a:buFont typeface="Arial" panose="020B0604020202020204" pitchFamily="34" charset="0"/>
              <a:buChar char="•"/>
            </a:pPr>
            <a:r>
              <a:rPr lang="en-US" sz="1813" dirty="0"/>
              <a:t>Post-Award: work towards achieving the Phase 3 National Qualification System (NQS)</a:t>
            </a:r>
          </a:p>
        </p:txBody>
      </p:sp>
    </p:spTree>
    <p:extLst>
      <p:ext uri="{BB962C8B-B14F-4D97-AF65-F5344CB8AC3E}">
        <p14:creationId xmlns:p14="http://schemas.microsoft.com/office/powerpoint/2010/main" val="3402309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3B4E9-C6B8-DE59-EB73-1C9710B6A3CA}"/>
              </a:ext>
            </a:extLst>
          </p:cNvPr>
          <p:cNvSpPr>
            <a:spLocks noGrp="1"/>
          </p:cNvSpPr>
          <p:nvPr>
            <p:ph type="title"/>
          </p:nvPr>
        </p:nvSpPr>
        <p:spPr>
          <a:effectLst>
            <a:outerShdw blurRad="50800" dist="50800" dir="2400000" algn="ctr" rotWithShape="0">
              <a:srgbClr val="000000">
                <a:alpha val="43000"/>
              </a:srgbClr>
            </a:outerShdw>
          </a:effectLst>
        </p:spPr>
        <p:txBody>
          <a:bodyPr/>
          <a:lstStyle/>
          <a:p>
            <a:pPr algn="ctr"/>
            <a:r>
              <a:rPr lang="en-US" sz="4693" b="1" dirty="0">
                <a:latin typeface="Aptos" panose="020B0004020202020204" pitchFamily="34" charset="0"/>
                <a:cs typeface="Arial" panose="020B0604020202020204" pitchFamily="34" charset="0"/>
              </a:rPr>
              <a:t>2025 EMPG Grant Overview</a:t>
            </a:r>
            <a:endParaRPr lang="en-US" dirty="0"/>
          </a:p>
        </p:txBody>
      </p:sp>
      <p:sp>
        <p:nvSpPr>
          <p:cNvPr id="5" name="Content Placeholder 2">
            <a:extLst>
              <a:ext uri="{FF2B5EF4-FFF2-40B4-BE49-F238E27FC236}">
                <a16:creationId xmlns:a16="http://schemas.microsoft.com/office/drawing/2014/main" id="{6BCFAE8E-0A9E-222F-F9E2-010559FAE958}"/>
              </a:ext>
            </a:extLst>
          </p:cNvPr>
          <p:cNvSpPr txBox="1">
            <a:spLocks/>
          </p:cNvSpPr>
          <p:nvPr/>
        </p:nvSpPr>
        <p:spPr>
          <a:xfrm>
            <a:off x="1649277" y="1625601"/>
            <a:ext cx="7615004" cy="1674343"/>
          </a:xfrm>
          <a:prstGeom prst="rect">
            <a:avLst/>
          </a:prstGeom>
        </p:spPr>
        <p:txBody>
          <a:bodyPr vert="horz" lIns="97536" tIns="48768" rIns="97536" bIns="48768"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Cambria" pitchFamily="18"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mbria" pitchFamily="18"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mbria"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2880" b="1" dirty="0">
                <a:latin typeface="+mn-lt"/>
              </a:rPr>
              <a:t>EXTREME WEATHER RESILIENCE</a:t>
            </a:r>
          </a:p>
          <a:p>
            <a:pPr lvl="1">
              <a:spcBef>
                <a:spcPts val="0"/>
              </a:spcBef>
            </a:pPr>
            <a:r>
              <a:rPr lang="en-US" sz="2880" dirty="0">
                <a:latin typeface="+mn-lt"/>
              </a:rPr>
              <a:t>Manage and Support Weather-related emergencies</a:t>
            </a:r>
          </a:p>
          <a:p>
            <a:pPr lvl="2">
              <a:spcBef>
                <a:spcPts val="0"/>
              </a:spcBef>
            </a:pPr>
            <a:r>
              <a:rPr lang="en-US" sz="2880" dirty="0">
                <a:latin typeface="+mn-lt"/>
              </a:rPr>
              <a:t>Ex. Drought and extreme heat</a:t>
            </a:r>
          </a:p>
          <a:p>
            <a:pPr lvl="1">
              <a:spcBef>
                <a:spcPts val="0"/>
              </a:spcBef>
            </a:pPr>
            <a:r>
              <a:rPr lang="en-US" sz="2880" dirty="0">
                <a:latin typeface="+mn-lt"/>
              </a:rPr>
              <a:t>Anticipate increasing demands of more and frequent disasters</a:t>
            </a:r>
          </a:p>
          <a:p>
            <a:pPr lvl="2">
              <a:spcBef>
                <a:spcPts val="0"/>
              </a:spcBef>
            </a:pPr>
            <a:r>
              <a:rPr lang="en-US" sz="2880" dirty="0">
                <a:latin typeface="+mn-lt"/>
              </a:rPr>
              <a:t>Ex. Wildfires, Coastal Storms, Inland Flooding</a:t>
            </a:r>
          </a:p>
        </p:txBody>
      </p:sp>
      <p:pic>
        <p:nvPicPr>
          <p:cNvPr id="6" name="Picture 5">
            <a:extLst>
              <a:ext uri="{FF2B5EF4-FFF2-40B4-BE49-F238E27FC236}">
                <a16:creationId xmlns:a16="http://schemas.microsoft.com/office/drawing/2014/main" id="{77F3EBE5-CA1D-32AE-819D-16E004AF4773}"/>
              </a:ext>
            </a:extLst>
          </p:cNvPr>
          <p:cNvPicPr>
            <a:picLocks noChangeAspect="1"/>
          </p:cNvPicPr>
          <p:nvPr/>
        </p:nvPicPr>
        <p:blipFill>
          <a:blip r:embed="rId2"/>
          <a:stretch>
            <a:fillRect/>
          </a:stretch>
        </p:blipFill>
        <p:spPr>
          <a:xfrm>
            <a:off x="715227" y="3511249"/>
            <a:ext cx="845386" cy="552752"/>
          </a:xfrm>
          <a:prstGeom prst="rect">
            <a:avLst/>
          </a:prstGeom>
        </p:spPr>
      </p:pic>
      <p:sp>
        <p:nvSpPr>
          <p:cNvPr id="8" name="TextBox 7">
            <a:extLst>
              <a:ext uri="{FF2B5EF4-FFF2-40B4-BE49-F238E27FC236}">
                <a16:creationId xmlns:a16="http://schemas.microsoft.com/office/drawing/2014/main" id="{B8632096-65C7-4258-35AA-7F3E34E3F5F2}"/>
              </a:ext>
            </a:extLst>
          </p:cNvPr>
          <p:cNvSpPr txBox="1"/>
          <p:nvPr/>
        </p:nvSpPr>
        <p:spPr>
          <a:xfrm>
            <a:off x="1623960" y="1061719"/>
            <a:ext cx="6666599" cy="387798"/>
          </a:xfrm>
          <a:prstGeom prst="rect">
            <a:avLst/>
          </a:prstGeom>
          <a:noFill/>
        </p:spPr>
        <p:txBody>
          <a:bodyPr wrap="square">
            <a:spAutoFit/>
          </a:bodyPr>
          <a:lstStyle/>
          <a:p>
            <a:r>
              <a:rPr lang="en-US" sz="1920" b="1" i="1" dirty="0">
                <a:solidFill>
                  <a:schemeClr val="tx2"/>
                </a:solidFill>
              </a:rPr>
              <a:t>Subrecipients should consider the following National Priorities:</a:t>
            </a:r>
          </a:p>
        </p:txBody>
      </p:sp>
      <p:sp>
        <p:nvSpPr>
          <p:cNvPr id="11" name="Content Placeholder 2">
            <a:extLst>
              <a:ext uri="{FF2B5EF4-FFF2-40B4-BE49-F238E27FC236}">
                <a16:creationId xmlns:a16="http://schemas.microsoft.com/office/drawing/2014/main" id="{5B577B3B-94FE-8929-7E75-8723170CB4ED}"/>
              </a:ext>
            </a:extLst>
          </p:cNvPr>
          <p:cNvSpPr txBox="1">
            <a:spLocks/>
          </p:cNvSpPr>
          <p:nvPr/>
        </p:nvSpPr>
        <p:spPr>
          <a:xfrm>
            <a:off x="1688685" y="3299944"/>
            <a:ext cx="7615004" cy="3283737"/>
          </a:xfrm>
          <a:prstGeom prst="rect">
            <a:avLst/>
          </a:prstGeom>
        </p:spPr>
        <p:txBody>
          <a:bodyPr vert="horz" lIns="97536" tIns="48768" rIns="97536" bIns="4876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Cambria" pitchFamily="18"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mbria" pitchFamily="18"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mbria"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2027" b="1" dirty="0">
                <a:latin typeface="+mn-lt"/>
              </a:rPr>
              <a:t>READINESS</a:t>
            </a:r>
          </a:p>
          <a:p>
            <a:pPr lvl="1">
              <a:lnSpc>
                <a:spcPct val="80000"/>
              </a:lnSpc>
              <a:spcBef>
                <a:spcPts val="0"/>
              </a:spcBef>
            </a:pPr>
            <a:r>
              <a:rPr lang="en-US" sz="2027" dirty="0">
                <a:latin typeface="+mn-lt"/>
              </a:rPr>
              <a:t>Look to expand approach to readiness, preparedness, continuity and resiliency.</a:t>
            </a:r>
          </a:p>
          <a:p>
            <a:pPr lvl="2">
              <a:lnSpc>
                <a:spcPct val="80000"/>
              </a:lnSpc>
              <a:spcBef>
                <a:spcPts val="0"/>
              </a:spcBef>
            </a:pPr>
            <a:r>
              <a:rPr lang="en-US" sz="2027" dirty="0">
                <a:latin typeface="+mn-lt"/>
              </a:rPr>
              <a:t>Ex. Increase overall EM capabilities at State and local level to support whole community.</a:t>
            </a:r>
          </a:p>
          <a:p>
            <a:pPr lvl="1">
              <a:lnSpc>
                <a:spcPct val="80000"/>
              </a:lnSpc>
              <a:spcBef>
                <a:spcPts val="0"/>
              </a:spcBef>
            </a:pPr>
            <a:r>
              <a:rPr lang="en-US" sz="2027" dirty="0">
                <a:latin typeface="+mn-lt"/>
              </a:rPr>
              <a:t>Supporting whole community begins with preparation before disaster occurs</a:t>
            </a:r>
          </a:p>
          <a:p>
            <a:pPr lvl="2">
              <a:lnSpc>
                <a:spcPct val="80000"/>
              </a:lnSpc>
              <a:spcBef>
                <a:spcPts val="0"/>
              </a:spcBef>
            </a:pPr>
            <a:r>
              <a:rPr lang="en-US" sz="2027" dirty="0">
                <a:latin typeface="+mn-lt"/>
              </a:rPr>
              <a:t>Ex. Evolving concurrent, complex disasters and help identify, prioritize and plan to address specific threats, identify hazards and risks and mitigate capability gaps.</a:t>
            </a:r>
          </a:p>
        </p:txBody>
      </p:sp>
      <p:pic>
        <p:nvPicPr>
          <p:cNvPr id="12" name="Picture 11">
            <a:extLst>
              <a:ext uri="{FF2B5EF4-FFF2-40B4-BE49-F238E27FC236}">
                <a16:creationId xmlns:a16="http://schemas.microsoft.com/office/drawing/2014/main" id="{D9AF5F1F-C298-A9E4-8461-766D083A831F}"/>
              </a:ext>
            </a:extLst>
          </p:cNvPr>
          <p:cNvPicPr>
            <a:picLocks noChangeAspect="1"/>
          </p:cNvPicPr>
          <p:nvPr/>
        </p:nvPicPr>
        <p:blipFill>
          <a:blip r:embed="rId2"/>
          <a:stretch>
            <a:fillRect/>
          </a:stretch>
        </p:blipFill>
        <p:spPr>
          <a:xfrm>
            <a:off x="715227" y="1544321"/>
            <a:ext cx="845386" cy="552752"/>
          </a:xfrm>
          <a:prstGeom prst="rect">
            <a:avLst/>
          </a:prstGeom>
        </p:spPr>
      </p:pic>
      <p:sp>
        <p:nvSpPr>
          <p:cNvPr id="3" name="TextBox 2">
            <a:extLst>
              <a:ext uri="{FF2B5EF4-FFF2-40B4-BE49-F238E27FC236}">
                <a16:creationId xmlns:a16="http://schemas.microsoft.com/office/drawing/2014/main" id="{C834D6DC-CD01-A2B9-45C0-947CB4BE62BF}"/>
              </a:ext>
            </a:extLst>
          </p:cNvPr>
          <p:cNvSpPr txBox="1"/>
          <p:nvPr/>
        </p:nvSpPr>
        <p:spPr>
          <a:xfrm>
            <a:off x="910336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5</a:t>
            </a:r>
          </a:p>
        </p:txBody>
      </p:sp>
    </p:spTree>
    <p:extLst>
      <p:ext uri="{BB962C8B-B14F-4D97-AF65-F5344CB8AC3E}">
        <p14:creationId xmlns:p14="http://schemas.microsoft.com/office/powerpoint/2010/main" val="2688350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6432" y="1544320"/>
            <a:ext cx="6990080" cy="3761049"/>
          </a:xfrm>
        </p:spPr>
        <p:txBody>
          <a:bodyPr>
            <a:noAutofit/>
          </a:bodyPr>
          <a:lstStyle/>
          <a:p>
            <a:pPr marL="186272" indent="0" defTabSz="367465">
              <a:lnSpc>
                <a:spcPct val="80000"/>
              </a:lnSpc>
              <a:spcBef>
                <a:spcPts val="640"/>
              </a:spcBef>
              <a:spcAft>
                <a:spcPts val="1280"/>
              </a:spcAft>
              <a:buNone/>
            </a:pPr>
            <a:r>
              <a:rPr lang="en-US" sz="2027" dirty="0">
                <a:latin typeface="Calibri" panose="020F0502020204030204" pitchFamily="34" charset="0"/>
                <a:ea typeface="Calibri" panose="020F0502020204030204" pitchFamily="34" charset="0"/>
                <a:cs typeface="Calibri" panose="020F0502020204030204" pitchFamily="34" charset="0"/>
              </a:rPr>
              <a:t>Must have a current Hazard Mitigation Plan or complete a plan and submit to RIEMA no later than </a:t>
            </a:r>
            <a:r>
              <a:rPr lang="en-US" sz="2027" i="1" dirty="0">
                <a:highlight>
                  <a:srgbClr val="FFFF00"/>
                </a:highlight>
                <a:latin typeface="Calibri" panose="020F0502020204030204" pitchFamily="34" charset="0"/>
                <a:ea typeface="Calibri" panose="020F0502020204030204" pitchFamily="34" charset="0"/>
                <a:cs typeface="Calibri" panose="020F0502020204030204" pitchFamily="34" charset="0"/>
              </a:rPr>
              <a:t>November 1, 2025.</a:t>
            </a:r>
            <a:r>
              <a:rPr lang="en-US" sz="2027" dirty="0">
                <a:latin typeface="Calibri" panose="020F0502020204030204" pitchFamily="34" charset="0"/>
                <a:ea typeface="Calibri" panose="020F0502020204030204" pitchFamily="34" charset="0"/>
                <a:cs typeface="Calibri" panose="020F0502020204030204" pitchFamily="34" charset="0"/>
              </a:rPr>
              <a:t> </a:t>
            </a:r>
          </a:p>
          <a:p>
            <a:pPr marL="186272" indent="0" defTabSz="367465">
              <a:lnSpc>
                <a:spcPct val="80000"/>
              </a:lnSpc>
              <a:spcBef>
                <a:spcPts val="640"/>
              </a:spcBef>
              <a:spcAft>
                <a:spcPts val="640"/>
              </a:spcAft>
              <a:buNone/>
            </a:pPr>
            <a:r>
              <a:rPr lang="en-US" sz="2027" dirty="0">
                <a:latin typeface="Calibri" panose="020F0502020204030204" pitchFamily="34" charset="0"/>
                <a:ea typeface="Calibri" panose="020F0502020204030204" pitchFamily="34" charset="0"/>
                <a:cs typeface="Calibri" panose="020F0502020204030204" pitchFamily="34" charset="0"/>
              </a:rPr>
              <a:t>Participate in two State Emergency Operations Center trainings during the grant period of performance.</a:t>
            </a:r>
          </a:p>
          <a:p>
            <a:pPr marL="978777" lvl="1" defTabSz="367465">
              <a:lnSpc>
                <a:spcPct val="80000"/>
              </a:lnSpc>
              <a:spcBef>
                <a:spcPts val="0"/>
              </a:spcBef>
              <a:spcAft>
                <a:spcPts val="640"/>
              </a:spcAft>
            </a:pPr>
            <a:r>
              <a:rPr lang="en-US" sz="2027" dirty="0">
                <a:latin typeface="Calibri" panose="020F0502020204030204" pitchFamily="34" charset="0"/>
                <a:ea typeface="Calibri" panose="020F0502020204030204" pitchFamily="34" charset="0"/>
                <a:cs typeface="Calibri" panose="020F0502020204030204" pitchFamily="34" charset="0"/>
              </a:rPr>
              <a:t>RIEMA will post information on when trainings will take place on the RIEMA website.</a:t>
            </a:r>
          </a:p>
          <a:p>
            <a:pPr marL="978777" lvl="1" defTabSz="367465">
              <a:lnSpc>
                <a:spcPct val="80000"/>
              </a:lnSpc>
              <a:spcBef>
                <a:spcPts val="0"/>
              </a:spcBef>
              <a:spcAft>
                <a:spcPts val="1280"/>
              </a:spcAft>
            </a:pPr>
            <a:r>
              <a:rPr lang="en-US" sz="2027" dirty="0">
                <a:latin typeface="Calibri" panose="020F0502020204030204" pitchFamily="34" charset="0"/>
                <a:ea typeface="Calibri" panose="020F0502020204030204" pitchFamily="34" charset="0"/>
                <a:cs typeface="Calibri" panose="020F0502020204030204" pitchFamily="34" charset="0"/>
              </a:rPr>
              <a:t>RIEMA will also email EMD’s relative to the trainings.</a:t>
            </a:r>
          </a:p>
          <a:p>
            <a:pPr marL="186272" indent="0" defTabSz="367465">
              <a:lnSpc>
                <a:spcPct val="80000"/>
              </a:lnSpc>
              <a:spcBef>
                <a:spcPts val="640"/>
              </a:spcBef>
              <a:spcAft>
                <a:spcPts val="640"/>
              </a:spcAft>
              <a:buNone/>
            </a:pPr>
            <a:r>
              <a:rPr lang="en-US" sz="2027" dirty="0">
                <a:latin typeface="Calibri" panose="020F0502020204030204" pitchFamily="34" charset="0"/>
                <a:ea typeface="Calibri" panose="020F0502020204030204" pitchFamily="34" charset="0"/>
                <a:cs typeface="Calibri" panose="020F0502020204030204" pitchFamily="34" charset="0"/>
              </a:rPr>
              <a:t>Maintain access and reporting within the RIEMA </a:t>
            </a:r>
            <a:r>
              <a:rPr lang="en-US" sz="2027" dirty="0" err="1">
                <a:latin typeface="Calibri" panose="020F0502020204030204" pitchFamily="34" charset="0"/>
                <a:ea typeface="Calibri" panose="020F0502020204030204" pitchFamily="34" charset="0"/>
                <a:cs typeface="Calibri" panose="020F0502020204030204" pitchFamily="34" charset="0"/>
              </a:rPr>
              <a:t>WebEOC</a:t>
            </a:r>
            <a:r>
              <a:rPr lang="en-US" sz="2027" dirty="0">
                <a:latin typeface="Calibri" panose="020F0502020204030204" pitchFamily="34" charset="0"/>
                <a:ea typeface="Calibri" panose="020F0502020204030204" pitchFamily="34" charset="0"/>
                <a:cs typeface="Calibri" panose="020F0502020204030204" pitchFamily="34" charset="0"/>
              </a:rPr>
              <a:t> tool.</a:t>
            </a:r>
          </a:p>
          <a:p>
            <a:pPr marL="978777" lvl="1" defTabSz="367465">
              <a:lnSpc>
                <a:spcPct val="80000"/>
              </a:lnSpc>
              <a:spcBef>
                <a:spcPts val="0"/>
              </a:spcBef>
              <a:spcAft>
                <a:spcPts val="640"/>
              </a:spcAft>
            </a:pPr>
            <a:r>
              <a:rPr lang="en-US" sz="2027" dirty="0">
                <a:latin typeface="Calibri" panose="020F0502020204030204" pitchFamily="34" charset="0"/>
                <a:ea typeface="Calibri" panose="020F0502020204030204" pitchFamily="34" charset="0"/>
                <a:cs typeface="Calibri" panose="020F0502020204030204" pitchFamily="34" charset="0"/>
              </a:rPr>
              <a:t>Login to </a:t>
            </a:r>
            <a:r>
              <a:rPr lang="en-US" sz="2027" dirty="0" err="1">
                <a:latin typeface="Calibri" panose="020F0502020204030204" pitchFamily="34" charset="0"/>
                <a:ea typeface="Calibri" panose="020F0502020204030204" pitchFamily="34" charset="0"/>
                <a:cs typeface="Calibri" panose="020F0502020204030204" pitchFamily="34" charset="0"/>
              </a:rPr>
              <a:t>WebEOC</a:t>
            </a:r>
            <a:r>
              <a:rPr lang="en-US" sz="2027" dirty="0">
                <a:latin typeface="Calibri" panose="020F0502020204030204" pitchFamily="34" charset="0"/>
                <a:ea typeface="Calibri" panose="020F0502020204030204" pitchFamily="34" charset="0"/>
                <a:cs typeface="Calibri" panose="020F0502020204030204" pitchFamily="34" charset="0"/>
              </a:rPr>
              <a:t> at least once per quarter.</a:t>
            </a:r>
          </a:p>
          <a:p>
            <a:pPr marL="978777" lvl="1" defTabSz="367465">
              <a:lnSpc>
                <a:spcPct val="80000"/>
              </a:lnSpc>
              <a:spcBef>
                <a:spcPts val="0"/>
              </a:spcBef>
              <a:spcAft>
                <a:spcPts val="640"/>
              </a:spcAft>
            </a:pPr>
            <a:r>
              <a:rPr lang="en-US" sz="2027" dirty="0">
                <a:latin typeface="Calibri" panose="020F0502020204030204" pitchFamily="34" charset="0"/>
                <a:ea typeface="Calibri" panose="020F0502020204030204" pitchFamily="34" charset="0"/>
                <a:cs typeface="Calibri" panose="020F0502020204030204" pitchFamily="34" charset="0"/>
              </a:rPr>
              <a:t>Maintain Activity logs as appropriate during activations</a:t>
            </a:r>
          </a:p>
          <a:p>
            <a:pPr marL="978777" lvl="1" defTabSz="367465">
              <a:lnSpc>
                <a:spcPct val="80000"/>
              </a:lnSpc>
              <a:spcBef>
                <a:spcPts val="0"/>
              </a:spcBef>
              <a:spcAft>
                <a:spcPts val="640"/>
              </a:spcAft>
            </a:pPr>
            <a:r>
              <a:rPr lang="en-US" sz="2027" dirty="0">
                <a:latin typeface="Calibri" panose="020F0502020204030204" pitchFamily="34" charset="0"/>
                <a:ea typeface="Calibri" panose="020F0502020204030204" pitchFamily="34" charset="0"/>
                <a:cs typeface="Calibri" panose="020F0502020204030204" pitchFamily="34" charset="0"/>
              </a:rPr>
              <a:t>Maintain contact information for your jurisdiction.</a:t>
            </a:r>
          </a:p>
        </p:txBody>
      </p:sp>
      <p:sp>
        <p:nvSpPr>
          <p:cNvPr id="9" name="Title 1"/>
          <p:cNvSpPr txBox="1">
            <a:spLocks/>
          </p:cNvSpPr>
          <p:nvPr/>
        </p:nvSpPr>
        <p:spPr>
          <a:xfrm>
            <a:off x="325120" y="1"/>
            <a:ext cx="8671644" cy="1219200"/>
          </a:xfrm>
          <a:prstGeom prst="rect">
            <a:avLst/>
          </a:prstGeom>
        </p:spPr>
        <p:txBody>
          <a:bodyPr vert="horz" lIns="97536" tIns="48768" rIns="97536" bIns="48768" rtlCol="0" anchor="ctr">
            <a:normAutofit/>
          </a:bodyPr>
          <a:lstStyle>
            <a:lvl1pPr algn="ctr" defTabSz="914400" rtl="0" eaLnBrk="1" latinLnBrk="0" hangingPunct="1">
              <a:spcBef>
                <a:spcPct val="0"/>
              </a:spcBef>
              <a:buNone/>
              <a:defRPr sz="4400" kern="1200">
                <a:solidFill>
                  <a:schemeClr val="tx1"/>
                </a:solidFill>
                <a:latin typeface="Cambria" pitchFamily="18" charset="0"/>
                <a:ea typeface="+mj-ea"/>
                <a:cs typeface="+mj-cs"/>
              </a:defRPr>
            </a:lvl1pPr>
          </a:lstStyle>
          <a:p>
            <a:pPr algn="l"/>
            <a:endParaRPr lang="en-US" sz="3200" dirty="0"/>
          </a:p>
        </p:txBody>
      </p:sp>
      <p:sp>
        <p:nvSpPr>
          <p:cNvPr id="5" name="Title 1"/>
          <p:cNvSpPr>
            <a:spLocks noGrp="1"/>
          </p:cNvSpPr>
          <p:nvPr>
            <p:ph type="title"/>
          </p:nvPr>
        </p:nvSpPr>
        <p:spPr>
          <a:xfrm>
            <a:off x="487680" y="139164"/>
            <a:ext cx="8778240" cy="487679"/>
          </a:xfrm>
          <a:effectLst>
            <a:outerShdw blurRad="50800" dist="50800" dir="2400000" algn="ctr" rotWithShape="0">
              <a:srgbClr val="000000">
                <a:alpha val="43000"/>
              </a:srgbClr>
            </a:outerShdw>
          </a:effectLst>
        </p:spPr>
        <p:txBody>
          <a:bodyPr>
            <a:noAutofit/>
          </a:bodyPr>
          <a:lstStyle/>
          <a:p>
            <a:r>
              <a:rPr lang="en-US" b="1" dirty="0">
                <a:latin typeface="Aptos" panose="020B0004020202020204" pitchFamily="34" charset="0"/>
                <a:cs typeface="Arial" panose="020B0604020202020204" pitchFamily="34" charset="0"/>
              </a:rPr>
              <a:t>2025 EMPG Grant Overview</a:t>
            </a:r>
          </a:p>
        </p:txBody>
      </p:sp>
      <p:sp>
        <p:nvSpPr>
          <p:cNvPr id="2" name="TextBox 1"/>
          <p:cNvSpPr txBox="1"/>
          <p:nvPr/>
        </p:nvSpPr>
        <p:spPr>
          <a:xfrm>
            <a:off x="910336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6</a:t>
            </a:r>
          </a:p>
        </p:txBody>
      </p:sp>
      <p:pic>
        <p:nvPicPr>
          <p:cNvPr id="4" name="Picture 3">
            <a:extLst>
              <a:ext uri="{FF2B5EF4-FFF2-40B4-BE49-F238E27FC236}">
                <a16:creationId xmlns:a16="http://schemas.microsoft.com/office/drawing/2014/main" id="{43B34FE0-CC16-8054-7255-8847262FF7CC}"/>
              </a:ext>
            </a:extLst>
          </p:cNvPr>
          <p:cNvPicPr>
            <a:picLocks noChangeAspect="1"/>
          </p:cNvPicPr>
          <p:nvPr/>
        </p:nvPicPr>
        <p:blipFill>
          <a:blip r:embed="rId2"/>
          <a:stretch>
            <a:fillRect/>
          </a:stretch>
        </p:blipFill>
        <p:spPr>
          <a:xfrm>
            <a:off x="812800" y="1544321"/>
            <a:ext cx="1141209" cy="552752"/>
          </a:xfrm>
          <a:prstGeom prst="rect">
            <a:avLst/>
          </a:prstGeom>
        </p:spPr>
      </p:pic>
      <p:pic>
        <p:nvPicPr>
          <p:cNvPr id="6" name="Picture 5">
            <a:extLst>
              <a:ext uri="{FF2B5EF4-FFF2-40B4-BE49-F238E27FC236}">
                <a16:creationId xmlns:a16="http://schemas.microsoft.com/office/drawing/2014/main" id="{B519E45A-682F-E2A6-55BE-7DF56C5D598B}"/>
              </a:ext>
            </a:extLst>
          </p:cNvPr>
          <p:cNvPicPr>
            <a:picLocks noChangeAspect="1"/>
          </p:cNvPicPr>
          <p:nvPr/>
        </p:nvPicPr>
        <p:blipFill>
          <a:blip r:embed="rId2"/>
          <a:stretch>
            <a:fillRect/>
          </a:stretch>
        </p:blipFill>
        <p:spPr>
          <a:xfrm>
            <a:off x="812800" y="2476777"/>
            <a:ext cx="1141209" cy="552752"/>
          </a:xfrm>
          <a:prstGeom prst="rect">
            <a:avLst/>
          </a:prstGeom>
        </p:spPr>
      </p:pic>
      <p:pic>
        <p:nvPicPr>
          <p:cNvPr id="7" name="Picture 6">
            <a:extLst>
              <a:ext uri="{FF2B5EF4-FFF2-40B4-BE49-F238E27FC236}">
                <a16:creationId xmlns:a16="http://schemas.microsoft.com/office/drawing/2014/main" id="{0EC8205E-65EB-F5F7-2163-76FBF2798372}"/>
              </a:ext>
            </a:extLst>
          </p:cNvPr>
          <p:cNvPicPr>
            <a:picLocks noChangeAspect="1"/>
          </p:cNvPicPr>
          <p:nvPr/>
        </p:nvPicPr>
        <p:blipFill>
          <a:blip r:embed="rId2"/>
          <a:stretch>
            <a:fillRect/>
          </a:stretch>
        </p:blipFill>
        <p:spPr>
          <a:xfrm>
            <a:off x="812800" y="3807847"/>
            <a:ext cx="1141209" cy="552752"/>
          </a:xfrm>
          <a:prstGeom prst="rect">
            <a:avLst/>
          </a:prstGeom>
        </p:spPr>
      </p:pic>
    </p:spTree>
    <p:extLst>
      <p:ext uri="{BB962C8B-B14F-4D97-AF65-F5344CB8AC3E}">
        <p14:creationId xmlns:p14="http://schemas.microsoft.com/office/powerpoint/2010/main" val="2924852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332E3-C534-4CCA-9F99-5A19511474F5}"/>
              </a:ext>
            </a:extLst>
          </p:cNvPr>
          <p:cNvSpPr>
            <a:spLocks noGrp="1"/>
          </p:cNvSpPr>
          <p:nvPr>
            <p:ph type="title"/>
          </p:nvPr>
        </p:nvSpPr>
        <p:spPr>
          <a:xfrm>
            <a:off x="487680" y="157788"/>
            <a:ext cx="8778240" cy="926253"/>
          </a:xfrm>
          <a:effectLst>
            <a:outerShdw blurRad="50800" dist="50800" dir="2400000" algn="ctr" rotWithShape="0">
              <a:srgbClr val="000000">
                <a:alpha val="43000"/>
              </a:srgbClr>
            </a:outerShdw>
          </a:effectLst>
        </p:spPr>
        <p:txBody>
          <a:bodyPr>
            <a:normAutofit/>
          </a:bodyPr>
          <a:lstStyle/>
          <a:p>
            <a:pPr algn="ctr"/>
            <a:r>
              <a:rPr lang="en-US" b="1" dirty="0">
                <a:latin typeface="Aptos" panose="020B0004020202020204" pitchFamily="34" charset="0"/>
                <a:cs typeface="Arial" panose="020B0604020202020204" pitchFamily="34" charset="0"/>
              </a:rPr>
              <a:t>2025 EMPG Grant Overview</a:t>
            </a:r>
            <a:endParaRPr lang="en-US" b="1" dirty="0">
              <a:latin typeface="Aptos" panose="020B0004020202020204" pitchFamily="34" charset="0"/>
            </a:endParaRPr>
          </a:p>
        </p:txBody>
      </p:sp>
      <p:sp>
        <p:nvSpPr>
          <p:cNvPr id="3" name="Content Placeholder 2">
            <a:extLst>
              <a:ext uri="{FF2B5EF4-FFF2-40B4-BE49-F238E27FC236}">
                <a16:creationId xmlns:a16="http://schemas.microsoft.com/office/drawing/2014/main" id="{B446665C-FAB1-4483-BA20-ADAD41C4F2D3}"/>
              </a:ext>
            </a:extLst>
          </p:cNvPr>
          <p:cNvSpPr>
            <a:spLocks noGrp="1"/>
          </p:cNvSpPr>
          <p:nvPr>
            <p:ph idx="1"/>
          </p:nvPr>
        </p:nvSpPr>
        <p:spPr>
          <a:xfrm>
            <a:off x="2357120" y="1381760"/>
            <a:ext cx="6908800" cy="4763347"/>
          </a:xfrm>
        </p:spPr>
        <p:txBody>
          <a:bodyPr>
            <a:noAutofit/>
          </a:bodyPr>
          <a:lstStyle/>
          <a:p>
            <a:pPr marL="0" indent="0">
              <a:lnSpc>
                <a:spcPct val="80000"/>
              </a:lnSpc>
              <a:spcBef>
                <a:spcPts val="0"/>
              </a:spcBef>
              <a:buNone/>
            </a:pPr>
            <a:r>
              <a:rPr lang="en-US" sz="2027" dirty="0">
                <a:latin typeface="Calibri" panose="020F0502020204030204" pitchFamily="34" charset="0"/>
                <a:ea typeface="Calibri" panose="020F0502020204030204" pitchFamily="34" charset="0"/>
                <a:cs typeface="Calibri" panose="020F0502020204030204" pitchFamily="34" charset="0"/>
              </a:rPr>
              <a:t>Salary expenses </a:t>
            </a:r>
            <a:r>
              <a:rPr lang="en-US" sz="2027" u="sng" dirty="0">
                <a:latin typeface="Calibri" panose="020F0502020204030204" pitchFamily="34" charset="0"/>
                <a:ea typeface="Calibri" panose="020F0502020204030204" pitchFamily="34" charset="0"/>
                <a:cs typeface="Calibri" panose="020F0502020204030204" pitchFamily="34" charset="0"/>
              </a:rPr>
              <a:t>must</a:t>
            </a:r>
            <a:r>
              <a:rPr lang="en-US" sz="2027" dirty="0">
                <a:latin typeface="Calibri" panose="020F0502020204030204" pitchFamily="34" charset="0"/>
                <a:ea typeface="Calibri" panose="020F0502020204030204" pitchFamily="34" charset="0"/>
                <a:cs typeface="Calibri" panose="020F0502020204030204" pitchFamily="34" charset="0"/>
              </a:rPr>
              <a:t> be matched through municipal funds depicted in a budget document, line item in the budget, or similar document.</a:t>
            </a:r>
          </a:p>
          <a:p>
            <a:pPr lvl="1">
              <a:lnSpc>
                <a:spcPct val="80000"/>
              </a:lnSpc>
              <a:spcBef>
                <a:spcPts val="0"/>
              </a:spcBef>
            </a:pPr>
            <a:r>
              <a:rPr lang="en-US" sz="2027" dirty="0">
                <a:latin typeface="Calibri" panose="020F0502020204030204" pitchFamily="34" charset="0"/>
                <a:ea typeface="Calibri" panose="020F0502020204030204" pitchFamily="34" charset="0"/>
                <a:cs typeface="Calibri" panose="020F0502020204030204" pitchFamily="34" charset="0"/>
              </a:rPr>
              <a:t>For personnel fulfilling a dual role, the organization must demonstrate the ability to identify the difference between non-EMA and EMA duties/costs </a:t>
            </a:r>
          </a:p>
          <a:p>
            <a:pPr marL="0" indent="0">
              <a:lnSpc>
                <a:spcPct val="80000"/>
              </a:lnSpc>
              <a:spcBef>
                <a:spcPts val="0"/>
              </a:spcBef>
              <a:buNone/>
            </a:pPr>
            <a:endParaRPr lang="en-US" sz="2027" dirty="0">
              <a:latin typeface="Calibri" panose="020F0502020204030204" pitchFamily="34" charset="0"/>
              <a:ea typeface="Calibri" panose="020F0502020204030204" pitchFamily="34" charset="0"/>
              <a:cs typeface="Calibri" panose="020F0502020204030204" pitchFamily="34" charset="0"/>
            </a:endParaRPr>
          </a:p>
          <a:p>
            <a:pPr marL="0" indent="0">
              <a:lnSpc>
                <a:spcPct val="80000"/>
              </a:lnSpc>
              <a:spcBef>
                <a:spcPts val="0"/>
              </a:spcBef>
              <a:buNone/>
            </a:pPr>
            <a:r>
              <a:rPr lang="en-US" sz="2027" dirty="0">
                <a:latin typeface="Calibri" panose="020F0502020204030204" pitchFamily="34" charset="0"/>
                <a:ea typeface="Calibri" panose="020F0502020204030204" pitchFamily="34" charset="0"/>
                <a:cs typeface="Calibri" panose="020F0502020204030204" pitchFamily="34" charset="0"/>
              </a:rPr>
              <a:t>Third party or “in-kind” match must be outlined in the application and pre-approved by RIEMA prior to award; in-kind cannot be used as salary, planning, or equipment match</a:t>
            </a:r>
          </a:p>
          <a:p>
            <a:pPr marL="0" indent="0">
              <a:lnSpc>
                <a:spcPct val="80000"/>
              </a:lnSpc>
              <a:spcBef>
                <a:spcPts val="0"/>
              </a:spcBef>
              <a:buNone/>
            </a:pPr>
            <a:endParaRPr lang="en-US" sz="2027" dirty="0">
              <a:latin typeface="Calibri" panose="020F0502020204030204" pitchFamily="34" charset="0"/>
              <a:ea typeface="Calibri" panose="020F0502020204030204" pitchFamily="34" charset="0"/>
              <a:cs typeface="Calibri" panose="020F0502020204030204" pitchFamily="34" charset="0"/>
            </a:endParaRPr>
          </a:p>
          <a:p>
            <a:pPr marL="0" indent="0">
              <a:lnSpc>
                <a:spcPct val="80000"/>
              </a:lnSpc>
              <a:spcBef>
                <a:spcPts val="0"/>
              </a:spcBef>
              <a:buNone/>
            </a:pPr>
            <a:endParaRPr lang="en-US" sz="2027" dirty="0">
              <a:latin typeface="Calibri" panose="020F0502020204030204" pitchFamily="34" charset="0"/>
              <a:ea typeface="Calibri" panose="020F0502020204030204" pitchFamily="34" charset="0"/>
              <a:cs typeface="Calibri" panose="020F0502020204030204" pitchFamily="34" charset="0"/>
            </a:endParaRPr>
          </a:p>
          <a:p>
            <a:pPr marL="0" indent="0">
              <a:lnSpc>
                <a:spcPct val="80000"/>
              </a:lnSpc>
              <a:spcBef>
                <a:spcPts val="0"/>
              </a:spcBef>
              <a:buNone/>
            </a:pPr>
            <a:r>
              <a:rPr lang="en-US" sz="2027" dirty="0">
                <a:latin typeface="Calibri" panose="020F0502020204030204" pitchFamily="34" charset="0"/>
                <a:ea typeface="Calibri" panose="020F0502020204030204" pitchFamily="34" charset="0"/>
                <a:cs typeface="Calibri" panose="020F0502020204030204" pitchFamily="34" charset="0"/>
              </a:rPr>
              <a:t>Prior to a grant award being issued, perspective sub-recipients will have to submit the personnel/positions to be funded and certification that the required courses, under the EMPG program, are completed. </a:t>
            </a:r>
          </a:p>
        </p:txBody>
      </p:sp>
      <p:sp>
        <p:nvSpPr>
          <p:cNvPr id="4" name="TextBox 3">
            <a:extLst>
              <a:ext uri="{FF2B5EF4-FFF2-40B4-BE49-F238E27FC236}">
                <a16:creationId xmlns:a16="http://schemas.microsoft.com/office/drawing/2014/main" id="{DB576BFD-46E9-4F13-B136-34389A711670}"/>
              </a:ext>
            </a:extLst>
          </p:cNvPr>
          <p:cNvSpPr txBox="1"/>
          <p:nvPr/>
        </p:nvSpPr>
        <p:spPr>
          <a:xfrm>
            <a:off x="910336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7</a:t>
            </a:r>
          </a:p>
        </p:txBody>
      </p:sp>
      <p:pic>
        <p:nvPicPr>
          <p:cNvPr id="5" name="Picture 4">
            <a:extLst>
              <a:ext uri="{FF2B5EF4-FFF2-40B4-BE49-F238E27FC236}">
                <a16:creationId xmlns:a16="http://schemas.microsoft.com/office/drawing/2014/main" id="{7B5850AA-79B6-6F5A-D68B-37F27FE6BE21}"/>
              </a:ext>
            </a:extLst>
          </p:cNvPr>
          <p:cNvPicPr>
            <a:picLocks noChangeAspect="1"/>
          </p:cNvPicPr>
          <p:nvPr/>
        </p:nvPicPr>
        <p:blipFill>
          <a:blip r:embed="rId2"/>
          <a:stretch>
            <a:fillRect/>
          </a:stretch>
        </p:blipFill>
        <p:spPr>
          <a:xfrm>
            <a:off x="851797" y="1376988"/>
            <a:ext cx="1141209" cy="552752"/>
          </a:xfrm>
          <a:prstGeom prst="rect">
            <a:avLst/>
          </a:prstGeom>
        </p:spPr>
      </p:pic>
      <p:pic>
        <p:nvPicPr>
          <p:cNvPr id="6" name="Picture 5">
            <a:extLst>
              <a:ext uri="{FF2B5EF4-FFF2-40B4-BE49-F238E27FC236}">
                <a16:creationId xmlns:a16="http://schemas.microsoft.com/office/drawing/2014/main" id="{B443B1E0-33AA-9DE7-0D4C-B9633D83DBFF}"/>
              </a:ext>
            </a:extLst>
          </p:cNvPr>
          <p:cNvPicPr>
            <a:picLocks noChangeAspect="1"/>
          </p:cNvPicPr>
          <p:nvPr/>
        </p:nvPicPr>
        <p:blipFill>
          <a:blip r:embed="rId2"/>
          <a:stretch>
            <a:fillRect/>
          </a:stretch>
        </p:blipFill>
        <p:spPr>
          <a:xfrm>
            <a:off x="851797" y="3041875"/>
            <a:ext cx="1141209" cy="552752"/>
          </a:xfrm>
          <a:prstGeom prst="rect">
            <a:avLst/>
          </a:prstGeom>
        </p:spPr>
      </p:pic>
      <p:pic>
        <p:nvPicPr>
          <p:cNvPr id="8" name="Picture 7">
            <a:extLst>
              <a:ext uri="{FF2B5EF4-FFF2-40B4-BE49-F238E27FC236}">
                <a16:creationId xmlns:a16="http://schemas.microsoft.com/office/drawing/2014/main" id="{8271097C-0389-A71E-DE6E-62C1B2D9D6F7}"/>
              </a:ext>
            </a:extLst>
          </p:cNvPr>
          <p:cNvPicPr>
            <a:picLocks noChangeAspect="1"/>
          </p:cNvPicPr>
          <p:nvPr/>
        </p:nvPicPr>
        <p:blipFill>
          <a:blip r:embed="rId2"/>
          <a:stretch>
            <a:fillRect/>
          </a:stretch>
        </p:blipFill>
        <p:spPr>
          <a:xfrm>
            <a:off x="851796" y="4551681"/>
            <a:ext cx="1141209" cy="552752"/>
          </a:xfrm>
          <a:prstGeom prst="rect">
            <a:avLst/>
          </a:prstGeom>
        </p:spPr>
      </p:pic>
    </p:spTree>
    <p:extLst>
      <p:ext uri="{BB962C8B-B14F-4D97-AF65-F5344CB8AC3E}">
        <p14:creationId xmlns:p14="http://schemas.microsoft.com/office/powerpoint/2010/main" val="1082331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22149" y="1625600"/>
            <a:ext cx="6974615" cy="4145280"/>
          </a:xfrm>
        </p:spPr>
        <p:txBody>
          <a:bodyPr>
            <a:noAutofit/>
          </a:bodyPr>
          <a:lstStyle/>
          <a:p>
            <a:pPr marL="186272" indent="0" defTabSz="367465">
              <a:lnSpc>
                <a:spcPct val="80000"/>
              </a:lnSpc>
              <a:spcBef>
                <a:spcPts val="0"/>
              </a:spcBef>
              <a:buNone/>
            </a:pPr>
            <a:r>
              <a:rPr lang="en-US" sz="2027" u="sng" dirty="0"/>
              <a:t>All EMPG funded personnel </a:t>
            </a:r>
            <a:r>
              <a:rPr lang="en-US" sz="2027" dirty="0"/>
              <a:t>shall complete either the Independent Study courses identified in the Professional Development Series (PDS), National Emergency Management Basic Academy (NEMBA) or the Emergency Management Professional Program (EMPP) delivered either by the Emergency Management Institute (EMI) or at a sponsored state, local, tribal, territorial, regional or other designated location.</a:t>
            </a:r>
          </a:p>
          <a:p>
            <a:pPr marL="917815" lvl="1" defTabSz="367465">
              <a:lnSpc>
                <a:spcPct val="80000"/>
              </a:lnSpc>
              <a:spcBef>
                <a:spcPts val="0"/>
              </a:spcBef>
            </a:pPr>
            <a:r>
              <a:rPr lang="en-US" sz="2027" dirty="0">
                <a:solidFill>
                  <a:srgbClr val="000000"/>
                </a:solidFill>
                <a:latin typeface="Calibri" panose="020F0502020204030204" pitchFamily="34" charset="0"/>
                <a:ea typeface="Calibri" panose="020F0502020204030204" pitchFamily="34" charset="0"/>
                <a:cs typeface="Calibri" panose="020F0502020204030204" pitchFamily="34" charset="0"/>
              </a:rPr>
              <a:t>NIMS Training, Independent Study (IS)-100 (any version), IS-200 (any version), IS-700 (any version), and IS-800 (any version)</a:t>
            </a:r>
          </a:p>
          <a:p>
            <a:pPr marL="917815" lvl="1" defTabSz="367465">
              <a:lnSpc>
                <a:spcPct val="80000"/>
              </a:lnSpc>
              <a:spcBef>
                <a:spcPts val="0"/>
              </a:spcBef>
            </a:pPr>
            <a:r>
              <a:rPr lang="en-US" sz="2027" dirty="0">
                <a:solidFill>
                  <a:srgbClr val="000000"/>
                </a:solidFill>
                <a:latin typeface="Calibri" panose="020F0502020204030204" pitchFamily="34" charset="0"/>
                <a:ea typeface="Calibri" panose="020F0502020204030204" pitchFamily="34" charset="0"/>
                <a:cs typeface="Calibri" panose="020F0502020204030204" pitchFamily="34" charset="0"/>
              </a:rPr>
              <a:t>Professional Development Series (PDS) or the EMPP Basic Academy courses </a:t>
            </a:r>
          </a:p>
          <a:p>
            <a:pPr marL="917815" lvl="1" defTabSz="367465">
              <a:lnSpc>
                <a:spcPct val="80000"/>
              </a:lnSpc>
              <a:spcBef>
                <a:spcPts val="0"/>
              </a:spcBef>
            </a:pPr>
            <a:endParaRPr lang="en-US" sz="1493" dirty="0">
              <a:solidFill>
                <a:srgbClr val="000000"/>
              </a:solidFill>
              <a:latin typeface="Franklin Gothic Book" panose="020B0503020102020204" pitchFamily="34" charset="0"/>
            </a:endParaRPr>
          </a:p>
        </p:txBody>
      </p:sp>
      <p:sp>
        <p:nvSpPr>
          <p:cNvPr id="9" name="Title 1"/>
          <p:cNvSpPr txBox="1">
            <a:spLocks/>
          </p:cNvSpPr>
          <p:nvPr/>
        </p:nvSpPr>
        <p:spPr>
          <a:xfrm>
            <a:off x="325120" y="1"/>
            <a:ext cx="8671644" cy="1219200"/>
          </a:xfrm>
          <a:prstGeom prst="rect">
            <a:avLst/>
          </a:prstGeom>
        </p:spPr>
        <p:txBody>
          <a:bodyPr vert="horz" lIns="97536" tIns="48768" rIns="97536" bIns="48768" rtlCol="0" anchor="ctr">
            <a:normAutofit/>
          </a:bodyPr>
          <a:lstStyle>
            <a:lvl1pPr algn="ctr" defTabSz="914400" rtl="0" eaLnBrk="1" latinLnBrk="0" hangingPunct="1">
              <a:spcBef>
                <a:spcPct val="0"/>
              </a:spcBef>
              <a:buNone/>
              <a:defRPr sz="4400" kern="1200">
                <a:solidFill>
                  <a:schemeClr val="tx1"/>
                </a:solidFill>
                <a:latin typeface="Cambria" pitchFamily="18" charset="0"/>
                <a:ea typeface="+mj-ea"/>
                <a:cs typeface="+mj-cs"/>
              </a:defRPr>
            </a:lvl1pPr>
          </a:lstStyle>
          <a:p>
            <a:pPr algn="l"/>
            <a:endParaRPr lang="en-US" sz="3200" dirty="0"/>
          </a:p>
        </p:txBody>
      </p:sp>
      <p:sp>
        <p:nvSpPr>
          <p:cNvPr id="5" name="Title 1"/>
          <p:cNvSpPr>
            <a:spLocks noGrp="1"/>
          </p:cNvSpPr>
          <p:nvPr>
            <p:ph type="title"/>
          </p:nvPr>
        </p:nvSpPr>
        <p:spPr>
          <a:xfrm>
            <a:off x="487680" y="199507"/>
            <a:ext cx="8778240" cy="487679"/>
          </a:xfrm>
          <a:effectLst>
            <a:outerShdw blurRad="50800" dist="50800" dir="2400000" algn="ctr" rotWithShape="0">
              <a:srgbClr val="000000">
                <a:alpha val="43000"/>
              </a:srgbClr>
            </a:outerShdw>
          </a:effectLst>
        </p:spPr>
        <p:txBody>
          <a:bodyPr>
            <a:noAutofit/>
          </a:bodyPr>
          <a:lstStyle/>
          <a:p>
            <a:r>
              <a:rPr lang="en-US" b="1" dirty="0">
                <a:latin typeface="Aptos" panose="020B0004020202020204" pitchFamily="34" charset="0"/>
                <a:cs typeface="Arial" panose="020B0604020202020204" pitchFamily="34" charset="0"/>
              </a:rPr>
              <a:t>2025 EMPG Grant Overview</a:t>
            </a:r>
          </a:p>
        </p:txBody>
      </p:sp>
      <p:sp>
        <p:nvSpPr>
          <p:cNvPr id="2" name="TextBox 1"/>
          <p:cNvSpPr txBox="1"/>
          <p:nvPr/>
        </p:nvSpPr>
        <p:spPr>
          <a:xfrm>
            <a:off x="910336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8</a:t>
            </a:r>
          </a:p>
        </p:txBody>
      </p:sp>
      <p:pic>
        <p:nvPicPr>
          <p:cNvPr id="6" name="Picture 5">
            <a:extLst>
              <a:ext uri="{FF2B5EF4-FFF2-40B4-BE49-F238E27FC236}">
                <a16:creationId xmlns:a16="http://schemas.microsoft.com/office/drawing/2014/main" id="{FE65D54E-C5E9-AFD1-4732-178BCF602516}"/>
              </a:ext>
            </a:extLst>
          </p:cNvPr>
          <p:cNvPicPr>
            <a:picLocks noChangeAspect="1"/>
          </p:cNvPicPr>
          <p:nvPr/>
        </p:nvPicPr>
        <p:blipFill>
          <a:blip r:embed="rId2"/>
          <a:stretch>
            <a:fillRect/>
          </a:stretch>
        </p:blipFill>
        <p:spPr>
          <a:xfrm>
            <a:off x="650240" y="1869441"/>
            <a:ext cx="1141209" cy="552752"/>
          </a:xfrm>
          <a:prstGeom prst="rect">
            <a:avLst/>
          </a:prstGeom>
        </p:spPr>
      </p:pic>
    </p:spTree>
    <p:extLst>
      <p:ext uri="{BB962C8B-B14F-4D97-AF65-F5344CB8AC3E}">
        <p14:creationId xmlns:p14="http://schemas.microsoft.com/office/powerpoint/2010/main" val="1307416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ABDFF6-8436-4214-A7C7-885BB2AF480F}"/>
              </a:ext>
            </a:extLst>
          </p:cNvPr>
          <p:cNvSpPr>
            <a:spLocks noGrp="1"/>
          </p:cNvSpPr>
          <p:nvPr>
            <p:ph type="title"/>
          </p:nvPr>
        </p:nvSpPr>
        <p:spPr>
          <a:xfrm>
            <a:off x="487680" y="242675"/>
            <a:ext cx="8778240" cy="731521"/>
          </a:xfrm>
          <a:effectLst>
            <a:outerShdw blurRad="50800" dist="50800" dir="2400000" algn="ctr" rotWithShape="0">
              <a:srgbClr val="000000">
                <a:alpha val="43000"/>
              </a:srgbClr>
            </a:outerShdw>
          </a:effectLst>
        </p:spPr>
        <p:txBody>
          <a:bodyPr>
            <a:noAutofit/>
          </a:bodyPr>
          <a:lstStyle/>
          <a:p>
            <a:pPr algn="ctr"/>
            <a:r>
              <a:rPr lang="en-US" sz="4267" b="1" dirty="0">
                <a:latin typeface="Aptos" panose="020B0004020202020204" pitchFamily="34" charset="0"/>
              </a:rPr>
              <a:t>PDS vs. NEMBA/EMPP</a:t>
            </a:r>
          </a:p>
        </p:txBody>
      </p:sp>
      <p:sp>
        <p:nvSpPr>
          <p:cNvPr id="5" name="Text Placeholder 4">
            <a:extLst>
              <a:ext uri="{FF2B5EF4-FFF2-40B4-BE49-F238E27FC236}">
                <a16:creationId xmlns:a16="http://schemas.microsoft.com/office/drawing/2014/main" id="{B251A406-C8C5-4A01-B21A-7357A793DD3C}"/>
              </a:ext>
            </a:extLst>
          </p:cNvPr>
          <p:cNvSpPr>
            <a:spLocks noGrp="1"/>
          </p:cNvSpPr>
          <p:nvPr>
            <p:ph type="body" idx="1"/>
          </p:nvPr>
        </p:nvSpPr>
        <p:spPr>
          <a:xfrm>
            <a:off x="890800" y="1017472"/>
            <a:ext cx="3955190" cy="731521"/>
          </a:xfrm>
        </p:spPr>
        <p:txBody>
          <a:bodyPr anchor="t" anchorCtr="0">
            <a:normAutofit/>
          </a:bodyPr>
          <a:lstStyle/>
          <a:p>
            <a:pPr algn="ctr"/>
            <a:r>
              <a:rPr lang="en-US" sz="1920" dirty="0"/>
              <a:t>Professional Development Series</a:t>
            </a:r>
          </a:p>
          <a:p>
            <a:pPr algn="ctr">
              <a:spcBef>
                <a:spcPts val="0"/>
              </a:spcBef>
            </a:pPr>
            <a:r>
              <a:rPr lang="en-US" sz="1920" dirty="0"/>
              <a:t>Independent Study (IS)</a:t>
            </a:r>
          </a:p>
        </p:txBody>
      </p:sp>
      <p:sp>
        <p:nvSpPr>
          <p:cNvPr id="7" name="Text Placeholder 6">
            <a:extLst>
              <a:ext uri="{FF2B5EF4-FFF2-40B4-BE49-F238E27FC236}">
                <a16:creationId xmlns:a16="http://schemas.microsoft.com/office/drawing/2014/main" id="{DA49F63B-A282-4590-A4AC-26A9456BF5EB}"/>
              </a:ext>
            </a:extLst>
          </p:cNvPr>
          <p:cNvSpPr>
            <a:spLocks noGrp="1"/>
          </p:cNvSpPr>
          <p:nvPr>
            <p:ph type="body" sz="quarter" idx="3"/>
          </p:nvPr>
        </p:nvSpPr>
        <p:spPr>
          <a:xfrm>
            <a:off x="4865694" y="1017472"/>
            <a:ext cx="3997107" cy="731521"/>
          </a:xfrm>
        </p:spPr>
        <p:txBody>
          <a:bodyPr anchor="t" anchorCtr="0">
            <a:normAutofit/>
          </a:bodyPr>
          <a:lstStyle/>
          <a:p>
            <a:pPr algn="ctr">
              <a:spcBef>
                <a:spcPts val="0"/>
              </a:spcBef>
            </a:pPr>
            <a:r>
              <a:rPr lang="en-US" sz="1920" dirty="0"/>
              <a:t>Basic Academy (EMPP) </a:t>
            </a:r>
          </a:p>
          <a:p>
            <a:pPr algn="ctr">
              <a:spcBef>
                <a:spcPts val="0"/>
              </a:spcBef>
            </a:pPr>
            <a:r>
              <a:rPr lang="en-US" sz="1920" dirty="0"/>
              <a:t>Pre-requisites and Courses</a:t>
            </a:r>
          </a:p>
          <a:p>
            <a:endParaRPr lang="en-US" sz="1387" dirty="0"/>
          </a:p>
        </p:txBody>
      </p:sp>
      <p:sp>
        <p:nvSpPr>
          <p:cNvPr id="10" name="TextBox 9">
            <a:extLst>
              <a:ext uri="{FF2B5EF4-FFF2-40B4-BE49-F238E27FC236}">
                <a16:creationId xmlns:a16="http://schemas.microsoft.com/office/drawing/2014/main" id="{9CA7D509-D7B9-4022-BCEF-84470C617DE4}"/>
              </a:ext>
            </a:extLst>
          </p:cNvPr>
          <p:cNvSpPr txBox="1"/>
          <p:nvPr/>
        </p:nvSpPr>
        <p:spPr>
          <a:xfrm>
            <a:off x="9103360" y="6827520"/>
            <a:ext cx="487680" cy="387798"/>
          </a:xfrm>
          <a:prstGeom prst="rect">
            <a:avLst/>
          </a:prstGeom>
          <a:noFill/>
        </p:spPr>
        <p:txBody>
          <a:bodyPr wrap="square" rtlCol="0">
            <a:spAutoFit/>
          </a:bodyPr>
          <a:lstStyle/>
          <a:p>
            <a:pPr algn="ctr"/>
            <a:r>
              <a:rPr lang="en-US" sz="1920" b="1" dirty="0">
                <a:latin typeface="Aptos" panose="020B0004020202020204" pitchFamily="34" charset="0"/>
              </a:rPr>
              <a:t>9</a:t>
            </a:r>
          </a:p>
        </p:txBody>
      </p:sp>
      <p:graphicFrame>
        <p:nvGraphicFramePr>
          <p:cNvPr id="19" name="Table 18">
            <a:extLst>
              <a:ext uri="{FF2B5EF4-FFF2-40B4-BE49-F238E27FC236}">
                <a16:creationId xmlns:a16="http://schemas.microsoft.com/office/drawing/2014/main" id="{9AAB9A7C-66A2-A858-B5BA-BB6EB6A123BF}"/>
              </a:ext>
            </a:extLst>
          </p:cNvPr>
          <p:cNvGraphicFramePr>
            <a:graphicFrameLocks noGrp="1"/>
          </p:cNvGraphicFramePr>
          <p:nvPr/>
        </p:nvGraphicFramePr>
        <p:xfrm>
          <a:off x="952422" y="1739142"/>
          <a:ext cx="7910380" cy="4558588"/>
        </p:xfrm>
        <a:graphic>
          <a:graphicData uri="http://schemas.openxmlformats.org/drawingml/2006/table">
            <a:tbl>
              <a:tblPr firstRow="1" bandRow="1">
                <a:tableStyleId>{5C22544A-7EE6-4342-B048-85BDC9FD1C3A}</a:tableStyleId>
              </a:tblPr>
              <a:tblGrid>
                <a:gridCol w="3955190">
                  <a:extLst>
                    <a:ext uri="{9D8B030D-6E8A-4147-A177-3AD203B41FA5}">
                      <a16:colId xmlns:a16="http://schemas.microsoft.com/office/drawing/2014/main" val="110388911"/>
                    </a:ext>
                  </a:extLst>
                </a:gridCol>
                <a:gridCol w="3955190">
                  <a:extLst>
                    <a:ext uri="{9D8B030D-6E8A-4147-A177-3AD203B41FA5}">
                      <a16:colId xmlns:a16="http://schemas.microsoft.com/office/drawing/2014/main" val="1126934324"/>
                    </a:ext>
                  </a:extLst>
                </a:gridCol>
              </a:tblGrid>
              <a:tr h="5698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IS-120: An Introduction to Exercises </a:t>
                      </a:r>
                    </a:p>
                  </a:txBody>
                  <a:tcPr marL="97536" marR="97536" marT="48768" marB="48768">
                    <a:solidFill>
                      <a:srgbClr val="E9ED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IS-100: Introduction to the Incident Command System 	</a:t>
                      </a:r>
                    </a:p>
                  </a:txBody>
                  <a:tcPr marL="97536" marR="97536" marT="48768" marB="48768">
                    <a:solidFill>
                      <a:srgbClr val="E9EDF4"/>
                    </a:solidFill>
                  </a:tcPr>
                </a:tc>
                <a:extLst>
                  <a:ext uri="{0D108BD9-81ED-4DB2-BD59-A6C34878D82A}">
                    <a16:rowId xmlns:a16="http://schemas.microsoft.com/office/drawing/2014/main" val="2491454744"/>
                  </a:ext>
                </a:extLst>
              </a:tr>
              <a:tr h="5998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IS-230: Fundamentals of Emergency Management	</a:t>
                      </a:r>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IS-700: National Incident Management System (NIMS)-An Introduction </a:t>
                      </a:r>
                      <a:r>
                        <a:rPr lang="en-US" sz="1700" b="0" i="0" u="none" strike="noStrike" kern="1200" baseline="0" dirty="0">
                          <a:solidFill>
                            <a:schemeClr val="dk1"/>
                          </a:solidFill>
                          <a:latin typeface="+mn-lt"/>
                          <a:ea typeface="+mn-ea"/>
                          <a:cs typeface="+mn-cs"/>
                        </a:rPr>
                        <a:t>	</a:t>
                      </a:r>
                    </a:p>
                  </a:txBody>
                  <a:tcPr marL="97536" marR="97536" marT="48768" marB="48768"/>
                </a:tc>
                <a:extLst>
                  <a:ext uri="{0D108BD9-81ED-4DB2-BD59-A6C34878D82A}">
                    <a16:rowId xmlns:a16="http://schemas.microsoft.com/office/drawing/2014/main" val="1554261143"/>
                  </a:ext>
                </a:extLst>
              </a:tr>
              <a:tr h="5698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IS-235: Emergency Planning 	</a:t>
                      </a:r>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IS-800: National Response Framework, An Introduction 	</a:t>
                      </a:r>
                    </a:p>
                  </a:txBody>
                  <a:tcPr marL="97536" marR="97536" marT="48768" marB="48768"/>
                </a:tc>
                <a:extLst>
                  <a:ext uri="{0D108BD9-81ED-4DB2-BD59-A6C34878D82A}">
                    <a16:rowId xmlns:a16="http://schemas.microsoft.com/office/drawing/2014/main" val="1495747347"/>
                  </a:ext>
                </a:extLst>
              </a:tr>
              <a:tr h="5698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IS-240: Leadership and Influence </a:t>
                      </a:r>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IS-230: Fundamentals of Emergency Management 	</a:t>
                      </a:r>
                    </a:p>
                  </a:txBody>
                  <a:tcPr marL="97536" marR="97536" marT="48768" marB="48768"/>
                </a:tc>
                <a:extLst>
                  <a:ext uri="{0D108BD9-81ED-4DB2-BD59-A6C34878D82A}">
                    <a16:rowId xmlns:a16="http://schemas.microsoft.com/office/drawing/2014/main" val="1895536108"/>
                  </a:ext>
                </a:extLst>
              </a:tr>
              <a:tr h="5998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IS-241: Decision Making and Problem Solving 	</a:t>
                      </a:r>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E/L101: Foundations of Emergency Management </a:t>
                      </a:r>
                      <a:r>
                        <a:rPr lang="en-US" sz="1700" b="0" i="0" u="none" strike="noStrike" kern="1200" baseline="0" dirty="0">
                          <a:solidFill>
                            <a:schemeClr val="dk1"/>
                          </a:solidFill>
                          <a:latin typeface="+mn-lt"/>
                          <a:ea typeface="+mn-ea"/>
                          <a:cs typeface="+mn-cs"/>
                        </a:rPr>
                        <a:t>	</a:t>
                      </a:r>
                    </a:p>
                  </a:txBody>
                  <a:tcPr marL="97536" marR="97536" marT="48768" marB="48768"/>
                </a:tc>
                <a:extLst>
                  <a:ext uri="{0D108BD9-81ED-4DB2-BD59-A6C34878D82A}">
                    <a16:rowId xmlns:a16="http://schemas.microsoft.com/office/drawing/2014/main" val="140237187"/>
                  </a:ext>
                </a:extLst>
              </a:tr>
              <a:tr h="3298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IS-242: Effective Communication </a:t>
                      </a:r>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E/L102: Science of Disasters 	</a:t>
                      </a:r>
                    </a:p>
                  </a:txBody>
                  <a:tcPr marL="97536" marR="97536" marT="48768" marB="48768"/>
                </a:tc>
                <a:extLst>
                  <a:ext uri="{0D108BD9-81ED-4DB2-BD59-A6C34878D82A}">
                    <a16:rowId xmlns:a16="http://schemas.microsoft.com/office/drawing/2014/main" val="914583866"/>
                  </a:ext>
                </a:extLst>
              </a:tr>
              <a:tr h="5998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IS-244: Developing and Managing Volunteers </a:t>
                      </a:r>
                      <a:r>
                        <a:rPr lang="en-US" sz="1700" b="0" i="0" u="none" strike="noStrike" kern="1200" baseline="0" dirty="0">
                          <a:solidFill>
                            <a:schemeClr val="dk1"/>
                          </a:solidFill>
                          <a:latin typeface="+mn-lt"/>
                          <a:ea typeface="+mn-ea"/>
                          <a:cs typeface="+mn-cs"/>
                        </a:rPr>
                        <a:t>	</a:t>
                      </a:r>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E/L103: Planning Emergency Operations </a:t>
                      </a:r>
                      <a:r>
                        <a:rPr lang="en-US" sz="1700" b="0" i="0" u="none" strike="noStrike" kern="1200" baseline="0" dirty="0">
                          <a:solidFill>
                            <a:schemeClr val="dk1"/>
                          </a:solidFill>
                          <a:latin typeface="+mn-lt"/>
                          <a:ea typeface="+mn-ea"/>
                          <a:cs typeface="+mn-cs"/>
                        </a:rPr>
                        <a:t>	</a:t>
                      </a:r>
                    </a:p>
                  </a:txBody>
                  <a:tcPr marL="97536" marR="97536" marT="48768" marB="48768"/>
                </a:tc>
                <a:extLst>
                  <a:ext uri="{0D108BD9-81ED-4DB2-BD59-A6C34878D82A}">
                    <a16:rowId xmlns:a16="http://schemas.microsoft.com/office/drawing/2014/main" val="2244102323"/>
                  </a:ext>
                </a:extLst>
              </a:tr>
              <a:tr h="359888">
                <a:tc>
                  <a:txBody>
                    <a:bodyPr/>
                    <a:lstStyle/>
                    <a:p>
                      <a:endParaRPr lang="en-US" sz="1700"/>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E/L104: Exercise Design 	</a:t>
                      </a:r>
                    </a:p>
                  </a:txBody>
                  <a:tcPr marL="97536" marR="97536" marT="48768" marB="48768"/>
                </a:tc>
                <a:extLst>
                  <a:ext uri="{0D108BD9-81ED-4DB2-BD59-A6C34878D82A}">
                    <a16:rowId xmlns:a16="http://schemas.microsoft.com/office/drawing/2014/main" val="982227347"/>
                  </a:ext>
                </a:extLst>
              </a:tr>
              <a:tr h="359888">
                <a:tc>
                  <a:txBody>
                    <a:bodyPr/>
                    <a:lstStyle/>
                    <a:p>
                      <a:endParaRPr lang="en-US" sz="1700"/>
                    </a:p>
                  </a:txBody>
                  <a:tcPr marL="97536" marR="97536" marT="48768" marB="487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tx2"/>
                          </a:solidFill>
                          <a:latin typeface="+mn-lt"/>
                          <a:ea typeface="+mn-ea"/>
                          <a:cs typeface="+mn-cs"/>
                        </a:rPr>
                        <a:t>E/L105: Public Information &amp; Warning </a:t>
                      </a:r>
                    </a:p>
                  </a:txBody>
                  <a:tcPr marL="97536" marR="97536" marT="48768" marB="48768"/>
                </a:tc>
                <a:extLst>
                  <a:ext uri="{0D108BD9-81ED-4DB2-BD59-A6C34878D82A}">
                    <a16:rowId xmlns:a16="http://schemas.microsoft.com/office/drawing/2014/main" val="140904508"/>
                  </a:ext>
                </a:extLst>
              </a:tr>
            </a:tbl>
          </a:graphicData>
        </a:graphic>
      </p:graphicFrame>
    </p:spTree>
    <p:extLst>
      <p:ext uri="{BB962C8B-B14F-4D97-AF65-F5344CB8AC3E}">
        <p14:creationId xmlns:p14="http://schemas.microsoft.com/office/powerpoint/2010/main" val="11529681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1787</Words>
  <Application>Microsoft Office PowerPoint</Application>
  <PresentationFormat>Custom</PresentationFormat>
  <Paragraphs>204</Paragraphs>
  <Slides>25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Aptos Display</vt:lpstr>
      <vt:lpstr>Arial</vt:lpstr>
      <vt:lpstr>Calibri</vt:lpstr>
      <vt:lpstr>Franklin Gothic Book</vt:lpstr>
      <vt:lpstr>var(--font-sans-vf)</vt:lpstr>
      <vt:lpstr>var(--font-serif-vf)</vt:lpstr>
      <vt:lpstr>Office Theme</vt:lpstr>
      <vt:lpstr>FY 2025 Emergency  Preparedness Grant Program (EMPG) Roll-Out  </vt:lpstr>
      <vt:lpstr>2025 EMPG Grant Overview</vt:lpstr>
      <vt:lpstr>2025 EMPG Grant Overview</vt:lpstr>
      <vt:lpstr>2025 EMPG Grant Overview</vt:lpstr>
      <vt:lpstr>2025 EMPG Grant Overview</vt:lpstr>
      <vt:lpstr>2025 EMPG Grant Overview</vt:lpstr>
      <vt:lpstr>2025 EMPG Grant Overview</vt:lpstr>
      <vt:lpstr>2025 EMPG Grant Overview</vt:lpstr>
      <vt:lpstr>PDS vs. NEMBA/EMPP</vt:lpstr>
      <vt:lpstr>2025 EMPG Grant Overview</vt:lpstr>
      <vt:lpstr>2025 EMPG Grant Overview</vt:lpstr>
      <vt:lpstr>2025 EMPG Grant Overview </vt:lpstr>
      <vt:lpstr>Application Process Reminders</vt:lpstr>
      <vt:lpstr>2025 EMPG Grant Overview</vt:lpstr>
      <vt:lpstr>2025 EMPG Grant Overview</vt:lpstr>
      <vt:lpstr>2025 EMPG Grant Overview</vt:lpstr>
      <vt:lpstr>2025 EMPG Grant Overview</vt:lpstr>
      <vt:lpstr>2025 EMPG Grant Overview</vt:lpstr>
      <vt:lpstr>2025 EMPG Grant Overview</vt:lpstr>
      <vt:lpstr>2025 EMPG Grant Overview</vt:lpstr>
      <vt:lpstr>2025 EMPG Grant Overview</vt:lpstr>
      <vt:lpstr>2025 EMPG Grant Overview</vt:lpstr>
      <vt:lpstr>2025 EMPG Grant Overview</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HSGP 2025 Roll Out - Slide Deck.pptx</dc:title>
  <dc:creator>Nadeau, Timothy (EMA)</dc:creator>
  <cp:lastModifiedBy>Manni, Denise (EMA)</cp:lastModifiedBy>
  <cp:revision>40</cp:revision>
  <cp:lastPrinted>2026-06-09T13:36:35Z</cp:lastPrinted>
  <dcterms:created xsi:type="dcterms:W3CDTF">2006-08-16T00:00:00Z</dcterms:created>
  <dcterms:modified xsi:type="dcterms:W3CDTF">2026-06-10T15:59:20Z</dcterms:modified>
  <dc:identifier>DAGwJsIagV4</dc:identifier>
</cp:coreProperties>
</file>